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64" r:id="rId2"/>
    <p:sldId id="317" r:id="rId3"/>
    <p:sldId id="276" r:id="rId4"/>
    <p:sldId id="281" r:id="rId5"/>
    <p:sldId id="325" r:id="rId6"/>
    <p:sldId id="382" r:id="rId7"/>
    <p:sldId id="383" r:id="rId8"/>
    <p:sldId id="384" r:id="rId9"/>
    <p:sldId id="385" r:id="rId10"/>
    <p:sldId id="386" r:id="rId11"/>
    <p:sldId id="387" r:id="rId12"/>
    <p:sldId id="388" r:id="rId13"/>
    <p:sldId id="389" r:id="rId14"/>
    <p:sldId id="371" r:id="rId15"/>
    <p:sldId id="372" r:id="rId16"/>
    <p:sldId id="373" r:id="rId17"/>
    <p:sldId id="374" r:id="rId18"/>
    <p:sldId id="375" r:id="rId19"/>
    <p:sldId id="376" r:id="rId20"/>
    <p:sldId id="377" r:id="rId21"/>
    <p:sldId id="378" r:id="rId22"/>
    <p:sldId id="379" r:id="rId23"/>
    <p:sldId id="380" r:id="rId24"/>
    <p:sldId id="381" r:id="rId25"/>
    <p:sldId id="390" r:id="rId26"/>
    <p:sldId id="369" r:id="rId27"/>
    <p:sldId id="370" r:id="rId28"/>
    <p:sldId id="366" r:id="rId29"/>
    <p:sldId id="391" r:id="rId30"/>
    <p:sldId id="392" r:id="rId31"/>
    <p:sldId id="393" r:id="rId32"/>
    <p:sldId id="394" r:id="rId33"/>
    <p:sldId id="395" r:id="rId34"/>
    <p:sldId id="397" r:id="rId35"/>
    <p:sldId id="396" r:id="rId36"/>
  </p:sldIdLst>
  <p:sldSz cx="9144000" cy="6858000" type="screen4x3"/>
  <p:notesSz cx="6810375" cy="9942513"/>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4032">
          <p15:clr>
            <a:srgbClr val="A4A3A4"/>
          </p15:clr>
        </p15:guide>
        <p15:guide id="2" orient="horz" pos="864">
          <p15:clr>
            <a:srgbClr val="A4A3A4"/>
          </p15:clr>
        </p15:guide>
        <p15:guide id="3" pos="576">
          <p15:clr>
            <a:srgbClr val="A4A3A4"/>
          </p15:clr>
        </p15:guide>
        <p15:guide id="4" pos="5472">
          <p15:clr>
            <a:srgbClr val="A4A3A4"/>
          </p15:clr>
        </p15:guide>
        <p15:guide id="5" pos="3024">
          <p15:clr>
            <a:srgbClr val="A4A3A4"/>
          </p15:clr>
        </p15:guide>
        <p15:guide id="6" pos="8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22268"/>
    <a:srgbClr val="FFCC66"/>
    <a:srgbClr val="FF9900"/>
    <a:srgbClr val="C7C7C7"/>
    <a:srgbClr val="009999"/>
    <a:srgbClr val="00CC99"/>
    <a:srgbClr val="FF9966"/>
    <a:srgbClr val="FF00FF"/>
    <a:srgbClr val="E61E0F"/>
    <a:srgbClr val="DC291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81" autoAdjust="0"/>
    <p:restoredTop sz="94660"/>
  </p:normalViewPr>
  <p:slideViewPr>
    <p:cSldViewPr>
      <p:cViewPr>
        <p:scale>
          <a:sx n="100" d="100"/>
          <a:sy n="100" d="100"/>
        </p:scale>
        <p:origin x="-1260" y="-564"/>
      </p:cViewPr>
      <p:guideLst>
        <p:guide orient="horz" pos="4032"/>
        <p:guide orient="horz" pos="864"/>
        <p:guide pos="576"/>
        <p:guide pos="5472"/>
        <p:guide pos="3024"/>
        <p:guide pos="896"/>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E70B3E-13A6-478B-A576-37B9BB9B561F}" type="doc">
      <dgm:prSet loTypeId="urn:microsoft.com/office/officeart/2005/8/layout/process2" loCatId="process" qsTypeId="urn:microsoft.com/office/officeart/2005/8/quickstyle/simple1" qsCatId="simple" csTypeId="urn:microsoft.com/office/officeart/2005/8/colors/accent2_3" csCatId="accent2" phldr="1"/>
      <dgm:spPr/>
    </dgm:pt>
    <dgm:pt modelId="{16F851A3-9A1F-4FF7-B936-AFA1BB148357}">
      <dgm:prSet phldrT="[Testo]"/>
      <dgm:spPr/>
      <dgm:t>
        <a:bodyPr/>
        <a:lstStyle/>
        <a:p>
          <a:r>
            <a:rPr lang="it-IT" dirty="0" smtClean="0"/>
            <a:t>Security Risk </a:t>
          </a:r>
          <a:r>
            <a:rPr lang="it-IT" dirty="0" err="1" smtClean="0"/>
            <a:t>Assessment</a:t>
          </a:r>
          <a:endParaRPr lang="en-US" dirty="0"/>
        </a:p>
      </dgm:t>
    </dgm:pt>
    <dgm:pt modelId="{7CEEB77E-9AC5-46AE-B8A0-7543DAF6239C}" type="parTrans" cxnId="{F72427D7-D370-4571-ACE0-61E831CA48C0}">
      <dgm:prSet/>
      <dgm:spPr/>
      <dgm:t>
        <a:bodyPr/>
        <a:lstStyle/>
        <a:p>
          <a:endParaRPr lang="en-US"/>
        </a:p>
      </dgm:t>
    </dgm:pt>
    <dgm:pt modelId="{3485770E-1CEE-4875-A907-43E1D14A2812}" type="sibTrans" cxnId="{F72427D7-D370-4571-ACE0-61E831CA48C0}">
      <dgm:prSet/>
      <dgm:spPr/>
      <dgm:t>
        <a:bodyPr/>
        <a:lstStyle/>
        <a:p>
          <a:endParaRPr lang="en-US"/>
        </a:p>
      </dgm:t>
    </dgm:pt>
    <dgm:pt modelId="{C7ACC299-2F24-4AFF-A443-D6F0167D734E}">
      <dgm:prSet phldrT="[Testo]"/>
      <dgm:spPr/>
      <dgm:t>
        <a:bodyPr/>
        <a:lstStyle/>
        <a:p>
          <a:r>
            <a:rPr lang="it-IT" dirty="0" smtClean="0"/>
            <a:t>GAMMA Solution Definition</a:t>
          </a:r>
          <a:endParaRPr lang="en-US" dirty="0"/>
        </a:p>
      </dgm:t>
    </dgm:pt>
    <dgm:pt modelId="{83FA637A-52DA-41D9-9AA7-F7D25DFCA8AC}" type="parTrans" cxnId="{4309200B-874B-4BBD-8286-C5568E4E7DB8}">
      <dgm:prSet/>
      <dgm:spPr/>
      <dgm:t>
        <a:bodyPr/>
        <a:lstStyle/>
        <a:p>
          <a:endParaRPr lang="en-US"/>
        </a:p>
      </dgm:t>
    </dgm:pt>
    <dgm:pt modelId="{9C5361CB-5AD7-4A96-BAAA-746A7F7224D0}" type="sibTrans" cxnId="{4309200B-874B-4BBD-8286-C5568E4E7DB8}">
      <dgm:prSet/>
      <dgm:spPr/>
      <dgm:t>
        <a:bodyPr/>
        <a:lstStyle/>
        <a:p>
          <a:endParaRPr lang="en-US"/>
        </a:p>
      </dgm:t>
    </dgm:pt>
    <dgm:pt modelId="{968E5137-5A01-4706-B264-FCCEEF4CF78E}">
      <dgm:prSet phldrT="[Testo]"/>
      <dgm:spPr/>
      <dgm:t>
        <a:bodyPr/>
        <a:lstStyle/>
        <a:p>
          <a:r>
            <a:rPr lang="it-IT" dirty="0" smtClean="0"/>
            <a:t>GAMMA Solution Architecture</a:t>
          </a:r>
          <a:endParaRPr lang="en-US" dirty="0"/>
        </a:p>
      </dgm:t>
    </dgm:pt>
    <dgm:pt modelId="{8BEC8457-2A53-4E45-B730-0D15D8AD468A}" type="parTrans" cxnId="{1F4151BB-3973-4ADE-A030-B2645E8D5BB1}">
      <dgm:prSet/>
      <dgm:spPr/>
      <dgm:t>
        <a:bodyPr/>
        <a:lstStyle/>
        <a:p>
          <a:endParaRPr lang="en-US"/>
        </a:p>
      </dgm:t>
    </dgm:pt>
    <dgm:pt modelId="{913606E0-59E6-4115-A0F2-9A540EFC597E}" type="sibTrans" cxnId="{1F4151BB-3973-4ADE-A030-B2645E8D5BB1}">
      <dgm:prSet/>
      <dgm:spPr/>
      <dgm:t>
        <a:bodyPr/>
        <a:lstStyle/>
        <a:p>
          <a:endParaRPr lang="en-US"/>
        </a:p>
      </dgm:t>
    </dgm:pt>
    <dgm:pt modelId="{74918469-61C2-4F43-B09F-1347F7E04D78}" type="pres">
      <dgm:prSet presAssocID="{4BE70B3E-13A6-478B-A576-37B9BB9B561F}" presName="linearFlow" presStyleCnt="0">
        <dgm:presLayoutVars>
          <dgm:resizeHandles val="exact"/>
        </dgm:presLayoutVars>
      </dgm:prSet>
      <dgm:spPr/>
    </dgm:pt>
    <dgm:pt modelId="{3981947A-28E8-4F1C-908C-432F54C16502}" type="pres">
      <dgm:prSet presAssocID="{16F851A3-9A1F-4FF7-B936-AFA1BB148357}" presName="node" presStyleLbl="node1" presStyleIdx="0" presStyleCnt="3">
        <dgm:presLayoutVars>
          <dgm:bulletEnabled val="1"/>
        </dgm:presLayoutVars>
      </dgm:prSet>
      <dgm:spPr/>
      <dgm:t>
        <a:bodyPr/>
        <a:lstStyle/>
        <a:p>
          <a:endParaRPr lang="en-US"/>
        </a:p>
      </dgm:t>
    </dgm:pt>
    <dgm:pt modelId="{A2C766EF-BC76-4CE5-8062-3069619E5175}" type="pres">
      <dgm:prSet presAssocID="{3485770E-1CEE-4875-A907-43E1D14A2812}" presName="sibTrans" presStyleLbl="sibTrans2D1" presStyleIdx="0" presStyleCnt="2"/>
      <dgm:spPr/>
      <dgm:t>
        <a:bodyPr/>
        <a:lstStyle/>
        <a:p>
          <a:endParaRPr lang="en-US"/>
        </a:p>
      </dgm:t>
    </dgm:pt>
    <dgm:pt modelId="{95096AFB-A306-4974-8A23-B010E7D88992}" type="pres">
      <dgm:prSet presAssocID="{3485770E-1CEE-4875-A907-43E1D14A2812}" presName="connectorText" presStyleLbl="sibTrans2D1" presStyleIdx="0" presStyleCnt="2"/>
      <dgm:spPr/>
      <dgm:t>
        <a:bodyPr/>
        <a:lstStyle/>
        <a:p>
          <a:endParaRPr lang="en-US"/>
        </a:p>
      </dgm:t>
    </dgm:pt>
    <dgm:pt modelId="{29BC4A32-C2B8-4833-8CD5-2722A3657D4E}" type="pres">
      <dgm:prSet presAssocID="{C7ACC299-2F24-4AFF-A443-D6F0167D734E}" presName="node" presStyleLbl="node1" presStyleIdx="1" presStyleCnt="3">
        <dgm:presLayoutVars>
          <dgm:bulletEnabled val="1"/>
        </dgm:presLayoutVars>
      </dgm:prSet>
      <dgm:spPr/>
      <dgm:t>
        <a:bodyPr/>
        <a:lstStyle/>
        <a:p>
          <a:endParaRPr lang="en-US"/>
        </a:p>
      </dgm:t>
    </dgm:pt>
    <dgm:pt modelId="{420EE176-A281-487D-9CDC-DB6EDB52DD70}" type="pres">
      <dgm:prSet presAssocID="{9C5361CB-5AD7-4A96-BAAA-746A7F7224D0}" presName="sibTrans" presStyleLbl="sibTrans2D1" presStyleIdx="1" presStyleCnt="2"/>
      <dgm:spPr/>
      <dgm:t>
        <a:bodyPr/>
        <a:lstStyle/>
        <a:p>
          <a:endParaRPr lang="en-US"/>
        </a:p>
      </dgm:t>
    </dgm:pt>
    <dgm:pt modelId="{6C85DA1B-FE66-456B-ABC6-CD7A5AAD1147}" type="pres">
      <dgm:prSet presAssocID="{9C5361CB-5AD7-4A96-BAAA-746A7F7224D0}" presName="connectorText" presStyleLbl="sibTrans2D1" presStyleIdx="1" presStyleCnt="2"/>
      <dgm:spPr/>
      <dgm:t>
        <a:bodyPr/>
        <a:lstStyle/>
        <a:p>
          <a:endParaRPr lang="en-US"/>
        </a:p>
      </dgm:t>
    </dgm:pt>
    <dgm:pt modelId="{BAFE4287-AF77-4A48-8330-720736618D67}" type="pres">
      <dgm:prSet presAssocID="{968E5137-5A01-4706-B264-FCCEEF4CF78E}" presName="node" presStyleLbl="node1" presStyleIdx="2" presStyleCnt="3">
        <dgm:presLayoutVars>
          <dgm:bulletEnabled val="1"/>
        </dgm:presLayoutVars>
      </dgm:prSet>
      <dgm:spPr/>
      <dgm:t>
        <a:bodyPr/>
        <a:lstStyle/>
        <a:p>
          <a:endParaRPr lang="en-US"/>
        </a:p>
      </dgm:t>
    </dgm:pt>
  </dgm:ptLst>
  <dgm:cxnLst>
    <dgm:cxn modelId="{A0472CE1-369A-4DD4-BCB0-E5D35601F8C4}" type="presOf" srcId="{4BE70B3E-13A6-478B-A576-37B9BB9B561F}" destId="{74918469-61C2-4F43-B09F-1347F7E04D78}" srcOrd="0" destOrd="0" presId="urn:microsoft.com/office/officeart/2005/8/layout/process2"/>
    <dgm:cxn modelId="{028DF07D-F586-4C6D-9868-FD0E32D11F70}" type="presOf" srcId="{9C5361CB-5AD7-4A96-BAAA-746A7F7224D0}" destId="{420EE176-A281-487D-9CDC-DB6EDB52DD70}" srcOrd="0" destOrd="0" presId="urn:microsoft.com/office/officeart/2005/8/layout/process2"/>
    <dgm:cxn modelId="{E1A62F8D-F125-444F-8508-C96DF3F57AD7}" type="presOf" srcId="{16F851A3-9A1F-4FF7-B936-AFA1BB148357}" destId="{3981947A-28E8-4F1C-908C-432F54C16502}" srcOrd="0" destOrd="0" presId="urn:microsoft.com/office/officeart/2005/8/layout/process2"/>
    <dgm:cxn modelId="{9D18BFB4-A906-4525-A6BD-CBA35FACD7AE}" type="presOf" srcId="{3485770E-1CEE-4875-A907-43E1D14A2812}" destId="{95096AFB-A306-4974-8A23-B010E7D88992}" srcOrd="1" destOrd="0" presId="urn:microsoft.com/office/officeart/2005/8/layout/process2"/>
    <dgm:cxn modelId="{F72427D7-D370-4571-ACE0-61E831CA48C0}" srcId="{4BE70B3E-13A6-478B-A576-37B9BB9B561F}" destId="{16F851A3-9A1F-4FF7-B936-AFA1BB148357}" srcOrd="0" destOrd="0" parTransId="{7CEEB77E-9AC5-46AE-B8A0-7543DAF6239C}" sibTransId="{3485770E-1CEE-4875-A907-43E1D14A2812}"/>
    <dgm:cxn modelId="{1F4151BB-3973-4ADE-A030-B2645E8D5BB1}" srcId="{4BE70B3E-13A6-478B-A576-37B9BB9B561F}" destId="{968E5137-5A01-4706-B264-FCCEEF4CF78E}" srcOrd="2" destOrd="0" parTransId="{8BEC8457-2A53-4E45-B730-0D15D8AD468A}" sibTransId="{913606E0-59E6-4115-A0F2-9A540EFC597E}"/>
    <dgm:cxn modelId="{A6D8CB54-250A-4518-9209-93E9AE23DB78}" type="presOf" srcId="{C7ACC299-2F24-4AFF-A443-D6F0167D734E}" destId="{29BC4A32-C2B8-4833-8CD5-2722A3657D4E}" srcOrd="0" destOrd="0" presId="urn:microsoft.com/office/officeart/2005/8/layout/process2"/>
    <dgm:cxn modelId="{8E9B3C08-E3BF-4739-A5B0-010327710F68}" type="presOf" srcId="{9C5361CB-5AD7-4A96-BAAA-746A7F7224D0}" destId="{6C85DA1B-FE66-456B-ABC6-CD7A5AAD1147}" srcOrd="1" destOrd="0" presId="urn:microsoft.com/office/officeart/2005/8/layout/process2"/>
    <dgm:cxn modelId="{4309200B-874B-4BBD-8286-C5568E4E7DB8}" srcId="{4BE70B3E-13A6-478B-A576-37B9BB9B561F}" destId="{C7ACC299-2F24-4AFF-A443-D6F0167D734E}" srcOrd="1" destOrd="0" parTransId="{83FA637A-52DA-41D9-9AA7-F7D25DFCA8AC}" sibTransId="{9C5361CB-5AD7-4A96-BAAA-746A7F7224D0}"/>
    <dgm:cxn modelId="{975ED9C6-243A-4FF4-A455-CAF6EEE6D62A}" type="presOf" srcId="{3485770E-1CEE-4875-A907-43E1D14A2812}" destId="{A2C766EF-BC76-4CE5-8062-3069619E5175}" srcOrd="0" destOrd="0" presId="urn:microsoft.com/office/officeart/2005/8/layout/process2"/>
    <dgm:cxn modelId="{C8088A5D-F8F5-4B7A-9A06-650ECEEC018A}" type="presOf" srcId="{968E5137-5A01-4706-B264-FCCEEF4CF78E}" destId="{BAFE4287-AF77-4A48-8330-720736618D67}" srcOrd="0" destOrd="0" presId="urn:microsoft.com/office/officeart/2005/8/layout/process2"/>
    <dgm:cxn modelId="{A4427401-2136-4BA2-8413-00564BA7A790}" type="presParOf" srcId="{74918469-61C2-4F43-B09F-1347F7E04D78}" destId="{3981947A-28E8-4F1C-908C-432F54C16502}" srcOrd="0" destOrd="0" presId="urn:microsoft.com/office/officeart/2005/8/layout/process2"/>
    <dgm:cxn modelId="{F76CA9BB-BB3B-4650-B803-65CEB2F09A1D}" type="presParOf" srcId="{74918469-61C2-4F43-B09F-1347F7E04D78}" destId="{A2C766EF-BC76-4CE5-8062-3069619E5175}" srcOrd="1" destOrd="0" presId="urn:microsoft.com/office/officeart/2005/8/layout/process2"/>
    <dgm:cxn modelId="{A1AB1D87-7E57-4F60-85C6-5D9C0145EEF7}" type="presParOf" srcId="{A2C766EF-BC76-4CE5-8062-3069619E5175}" destId="{95096AFB-A306-4974-8A23-B010E7D88992}" srcOrd="0" destOrd="0" presId="urn:microsoft.com/office/officeart/2005/8/layout/process2"/>
    <dgm:cxn modelId="{E1B8631E-425A-4F4D-BA84-B7409DD4E307}" type="presParOf" srcId="{74918469-61C2-4F43-B09F-1347F7E04D78}" destId="{29BC4A32-C2B8-4833-8CD5-2722A3657D4E}" srcOrd="2" destOrd="0" presId="urn:microsoft.com/office/officeart/2005/8/layout/process2"/>
    <dgm:cxn modelId="{8362CFAE-8B2B-480C-B2CB-8BB161B3505C}" type="presParOf" srcId="{74918469-61C2-4F43-B09F-1347F7E04D78}" destId="{420EE176-A281-487D-9CDC-DB6EDB52DD70}" srcOrd="3" destOrd="0" presId="urn:microsoft.com/office/officeart/2005/8/layout/process2"/>
    <dgm:cxn modelId="{738AF709-6BCB-45D9-82E9-DE204825139A}" type="presParOf" srcId="{420EE176-A281-487D-9CDC-DB6EDB52DD70}" destId="{6C85DA1B-FE66-456B-ABC6-CD7A5AAD1147}" srcOrd="0" destOrd="0" presId="urn:microsoft.com/office/officeart/2005/8/layout/process2"/>
    <dgm:cxn modelId="{B1E0C041-6AE1-46B3-9603-970DE51B778A}" type="presParOf" srcId="{74918469-61C2-4F43-B09F-1347F7E04D78}" destId="{BAFE4287-AF77-4A48-8330-720736618D67}" srcOrd="4" destOrd="0" presId="urn:microsoft.com/office/officeart/2005/8/layout/process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D966EE-E73C-4B19-8DC3-344C214905D3}"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it-IT"/>
        </a:p>
      </dgm:t>
    </dgm:pt>
    <dgm:pt modelId="{8977451C-A694-4DA7-9DFD-F9B6CD7986B2}">
      <dgm:prSet phldrT="[Testo]" custT="1"/>
      <dgm:spPr/>
      <dgm:t>
        <a:bodyPr/>
        <a:lstStyle/>
        <a:p>
          <a:r>
            <a:rPr lang="it-IT" sz="800" dirty="0" smtClean="0"/>
            <a:t>NATO</a:t>
          </a:r>
          <a:endParaRPr lang="it-IT" sz="800" dirty="0"/>
        </a:p>
      </dgm:t>
    </dgm:pt>
    <dgm:pt modelId="{79F47EAB-447A-426D-B67E-D79536A0D09C}" type="parTrans" cxnId="{7231A20E-29DC-4A5B-A3BB-55CE61E4E473}">
      <dgm:prSet/>
      <dgm:spPr/>
      <dgm:t>
        <a:bodyPr/>
        <a:lstStyle/>
        <a:p>
          <a:endParaRPr lang="it-IT" sz="2800"/>
        </a:p>
      </dgm:t>
    </dgm:pt>
    <dgm:pt modelId="{3EF5F5BF-38E5-48C1-BDC9-0770CBB853A6}" type="sibTrans" cxnId="{7231A20E-29DC-4A5B-A3BB-55CE61E4E473}">
      <dgm:prSet/>
      <dgm:spPr/>
      <dgm:t>
        <a:bodyPr/>
        <a:lstStyle/>
        <a:p>
          <a:endParaRPr lang="it-IT" sz="2800"/>
        </a:p>
      </dgm:t>
    </dgm:pt>
    <dgm:pt modelId="{010E8829-0DE6-43C6-BF7F-110592AE9F5F}">
      <dgm:prSet phldrT="[Testo]" custT="1"/>
      <dgm:spPr/>
      <dgm:t>
        <a:bodyPr/>
        <a:lstStyle/>
        <a:p>
          <a:r>
            <a:rPr lang="it-IT" sz="800" dirty="0" smtClean="0"/>
            <a:t>EDA</a:t>
          </a:r>
          <a:endParaRPr lang="it-IT" sz="800" dirty="0"/>
        </a:p>
      </dgm:t>
    </dgm:pt>
    <dgm:pt modelId="{CB253113-E185-4507-8638-DBA403FAA2C1}" type="parTrans" cxnId="{8C6766CB-A887-47F8-847B-8415CB96A0A7}">
      <dgm:prSet/>
      <dgm:spPr/>
      <dgm:t>
        <a:bodyPr/>
        <a:lstStyle/>
        <a:p>
          <a:endParaRPr lang="it-IT" sz="2800"/>
        </a:p>
      </dgm:t>
    </dgm:pt>
    <dgm:pt modelId="{C128CBF7-59B4-4562-80EF-D9194D411850}" type="sibTrans" cxnId="{8C6766CB-A887-47F8-847B-8415CB96A0A7}">
      <dgm:prSet/>
      <dgm:spPr/>
      <dgm:t>
        <a:bodyPr/>
        <a:lstStyle/>
        <a:p>
          <a:endParaRPr lang="it-IT" sz="2800"/>
        </a:p>
      </dgm:t>
    </dgm:pt>
    <dgm:pt modelId="{1CEA5ACA-D7D0-4007-82E7-E207CE4EC466}">
      <dgm:prSet phldrT="[Testo]" custT="1"/>
      <dgm:spPr/>
      <dgm:t>
        <a:bodyPr/>
        <a:lstStyle/>
        <a:p>
          <a:r>
            <a:rPr lang="it-IT" sz="800" dirty="0" smtClean="0"/>
            <a:t>ICAO</a:t>
          </a:r>
          <a:endParaRPr lang="it-IT" sz="800" dirty="0"/>
        </a:p>
      </dgm:t>
    </dgm:pt>
    <dgm:pt modelId="{8A5BEBE8-53CA-4CAB-AF09-766E0C55223F}" type="parTrans" cxnId="{8B6B3EF3-BB19-4E4C-9907-B2E88B2089F9}">
      <dgm:prSet/>
      <dgm:spPr/>
      <dgm:t>
        <a:bodyPr/>
        <a:lstStyle/>
        <a:p>
          <a:endParaRPr lang="it-IT" sz="2800"/>
        </a:p>
      </dgm:t>
    </dgm:pt>
    <dgm:pt modelId="{0F9F34ED-B19F-439A-B208-4E50A4790F79}" type="sibTrans" cxnId="{8B6B3EF3-BB19-4E4C-9907-B2E88B2089F9}">
      <dgm:prSet/>
      <dgm:spPr/>
      <dgm:t>
        <a:bodyPr/>
        <a:lstStyle/>
        <a:p>
          <a:endParaRPr lang="it-IT" sz="2800"/>
        </a:p>
      </dgm:t>
    </dgm:pt>
    <dgm:pt modelId="{B92E6169-7D99-43B0-B92B-122BD19211A2}">
      <dgm:prSet phldrT="[Testo]" custT="1"/>
      <dgm:spPr/>
      <dgm:t>
        <a:bodyPr/>
        <a:lstStyle/>
        <a:p>
          <a:r>
            <a:rPr lang="it-IT" sz="800" dirty="0" smtClean="0"/>
            <a:t>NETWORK MANAGER</a:t>
          </a:r>
          <a:endParaRPr lang="it-IT" sz="800" dirty="0"/>
        </a:p>
      </dgm:t>
    </dgm:pt>
    <dgm:pt modelId="{F4A79446-69FB-4965-859C-CDF0B0D5D55F}" type="parTrans" cxnId="{E6323CFA-2E33-4C7E-A80E-80141888F7A1}">
      <dgm:prSet/>
      <dgm:spPr/>
      <dgm:t>
        <a:bodyPr/>
        <a:lstStyle/>
        <a:p>
          <a:endParaRPr lang="it-IT" sz="2800"/>
        </a:p>
      </dgm:t>
    </dgm:pt>
    <dgm:pt modelId="{F6A4C4BB-F589-479E-9130-F6CCB1EDDC1C}" type="sibTrans" cxnId="{E6323CFA-2E33-4C7E-A80E-80141888F7A1}">
      <dgm:prSet/>
      <dgm:spPr/>
      <dgm:t>
        <a:bodyPr/>
        <a:lstStyle/>
        <a:p>
          <a:endParaRPr lang="it-IT" sz="2800"/>
        </a:p>
      </dgm:t>
    </dgm:pt>
    <dgm:pt modelId="{681B213A-9247-4693-881D-C9C034BD264F}">
      <dgm:prSet phldrT="[Testo]" custT="1"/>
      <dgm:spPr/>
      <dgm:t>
        <a:bodyPr/>
        <a:lstStyle/>
        <a:p>
          <a:r>
            <a:rPr lang="it-IT" sz="800" dirty="0" smtClean="0"/>
            <a:t>EACCC</a:t>
          </a:r>
          <a:endParaRPr lang="it-IT" sz="800" dirty="0"/>
        </a:p>
      </dgm:t>
    </dgm:pt>
    <dgm:pt modelId="{26A44110-7E75-4F93-BEA7-C04AF9FA814A}" type="parTrans" cxnId="{660C178E-9FC9-4EE6-8962-53071018F127}">
      <dgm:prSet/>
      <dgm:spPr/>
      <dgm:t>
        <a:bodyPr/>
        <a:lstStyle/>
        <a:p>
          <a:endParaRPr lang="it-IT" sz="2800"/>
        </a:p>
      </dgm:t>
    </dgm:pt>
    <dgm:pt modelId="{DBFF6D9B-4D00-4BBA-A28F-584D7D4A59D2}" type="sibTrans" cxnId="{660C178E-9FC9-4EE6-8962-53071018F127}">
      <dgm:prSet/>
      <dgm:spPr/>
      <dgm:t>
        <a:bodyPr/>
        <a:lstStyle/>
        <a:p>
          <a:endParaRPr lang="it-IT" sz="2800"/>
        </a:p>
      </dgm:t>
    </dgm:pt>
    <dgm:pt modelId="{434D4CAD-F979-42A3-AD3A-1DBB346C8682}">
      <dgm:prSet phldrT="[Testo]" custT="1"/>
      <dgm:spPr/>
      <dgm:t>
        <a:bodyPr/>
        <a:lstStyle/>
        <a:p>
          <a:r>
            <a:rPr lang="it-IT" sz="800" dirty="0" smtClean="0"/>
            <a:t>ECAC</a:t>
          </a:r>
          <a:endParaRPr lang="it-IT" sz="800" dirty="0"/>
        </a:p>
      </dgm:t>
    </dgm:pt>
    <dgm:pt modelId="{1AEC209E-CCD6-4032-8DB4-EEDFE7186DBE}" type="parTrans" cxnId="{CD15543D-527F-4512-8817-549656155A0C}">
      <dgm:prSet/>
      <dgm:spPr/>
      <dgm:t>
        <a:bodyPr/>
        <a:lstStyle/>
        <a:p>
          <a:endParaRPr lang="it-IT" sz="2800"/>
        </a:p>
      </dgm:t>
    </dgm:pt>
    <dgm:pt modelId="{4DE0A842-7968-4119-93EE-3FC5949536FF}" type="sibTrans" cxnId="{CD15543D-527F-4512-8817-549656155A0C}">
      <dgm:prSet/>
      <dgm:spPr/>
      <dgm:t>
        <a:bodyPr/>
        <a:lstStyle/>
        <a:p>
          <a:endParaRPr lang="it-IT" sz="2800"/>
        </a:p>
      </dgm:t>
    </dgm:pt>
    <dgm:pt modelId="{2FDCAE3B-6D5D-4569-9C24-D6F94E85C754}">
      <dgm:prSet phldrT="[Testo]" custT="1"/>
      <dgm:spPr/>
      <dgm:t>
        <a:bodyPr/>
        <a:lstStyle/>
        <a:p>
          <a:r>
            <a:rPr lang="it-IT" sz="800" dirty="0" smtClean="0"/>
            <a:t>CAA</a:t>
          </a:r>
          <a:endParaRPr lang="it-IT" sz="800" dirty="0"/>
        </a:p>
      </dgm:t>
    </dgm:pt>
    <dgm:pt modelId="{AB960888-8D96-4644-8D84-E6E71568944B}" type="parTrans" cxnId="{4B62F32D-B21C-43DF-A201-CC66DE2DE321}">
      <dgm:prSet/>
      <dgm:spPr/>
      <dgm:t>
        <a:bodyPr/>
        <a:lstStyle/>
        <a:p>
          <a:endParaRPr lang="it-IT" sz="2800"/>
        </a:p>
      </dgm:t>
    </dgm:pt>
    <dgm:pt modelId="{02D7D919-FD52-4E99-BCF0-E5B67665C274}" type="sibTrans" cxnId="{4B62F32D-B21C-43DF-A201-CC66DE2DE321}">
      <dgm:prSet/>
      <dgm:spPr/>
      <dgm:t>
        <a:bodyPr/>
        <a:lstStyle/>
        <a:p>
          <a:endParaRPr lang="it-IT" sz="2800"/>
        </a:p>
      </dgm:t>
    </dgm:pt>
    <dgm:pt modelId="{173FA4DE-485D-4DCD-A70A-DF5473E5D5A0}">
      <dgm:prSet phldrT="[Testo]" custT="1"/>
      <dgm:spPr/>
      <dgm:t>
        <a:bodyPr/>
        <a:lstStyle/>
        <a:p>
          <a:r>
            <a:rPr lang="it-IT" sz="800" dirty="0" smtClean="0"/>
            <a:t>EC</a:t>
          </a:r>
          <a:endParaRPr lang="it-IT" sz="800" dirty="0"/>
        </a:p>
      </dgm:t>
    </dgm:pt>
    <dgm:pt modelId="{280A9D9D-75AC-4E6D-9CC4-B87B6B17836D}" type="parTrans" cxnId="{80D17814-5547-421D-925A-D139395821B3}">
      <dgm:prSet/>
      <dgm:spPr/>
      <dgm:t>
        <a:bodyPr/>
        <a:lstStyle/>
        <a:p>
          <a:endParaRPr lang="it-IT" sz="2800"/>
        </a:p>
      </dgm:t>
    </dgm:pt>
    <dgm:pt modelId="{BA3711B6-7FEE-44AB-8BC7-68E12AF88CD8}" type="sibTrans" cxnId="{80D17814-5547-421D-925A-D139395821B3}">
      <dgm:prSet/>
      <dgm:spPr/>
      <dgm:t>
        <a:bodyPr/>
        <a:lstStyle/>
        <a:p>
          <a:endParaRPr lang="it-IT" sz="2800"/>
        </a:p>
      </dgm:t>
    </dgm:pt>
    <dgm:pt modelId="{34547779-918F-4CDB-BDAB-2E2C88F20289}">
      <dgm:prSet phldrT="[Testo]" custT="1"/>
      <dgm:spPr/>
      <dgm:t>
        <a:bodyPr/>
        <a:lstStyle/>
        <a:p>
          <a:r>
            <a:rPr lang="it-IT" sz="800" dirty="0" smtClean="0"/>
            <a:t>Airspace </a:t>
          </a:r>
          <a:r>
            <a:rPr lang="it-IT" sz="800" dirty="0" err="1" smtClean="0"/>
            <a:t>Users</a:t>
          </a:r>
          <a:endParaRPr lang="it-IT" sz="800" dirty="0"/>
        </a:p>
      </dgm:t>
    </dgm:pt>
    <dgm:pt modelId="{9CA98CEA-7571-4B9D-9350-21C1EE44D8FF}" type="parTrans" cxnId="{3D7419F6-8427-4042-AECE-6C87692E2DF7}">
      <dgm:prSet/>
      <dgm:spPr/>
      <dgm:t>
        <a:bodyPr/>
        <a:lstStyle/>
        <a:p>
          <a:endParaRPr lang="it-IT" sz="2800"/>
        </a:p>
      </dgm:t>
    </dgm:pt>
    <dgm:pt modelId="{80D2C359-1595-4A05-A357-0F9700FAF773}" type="sibTrans" cxnId="{3D7419F6-8427-4042-AECE-6C87692E2DF7}">
      <dgm:prSet/>
      <dgm:spPr/>
      <dgm:t>
        <a:bodyPr/>
        <a:lstStyle/>
        <a:p>
          <a:endParaRPr lang="it-IT" sz="2800"/>
        </a:p>
      </dgm:t>
    </dgm:pt>
    <dgm:pt modelId="{992F6232-D764-4D30-800B-923A477700E2}">
      <dgm:prSet phldrT="[Testo]" custT="1"/>
      <dgm:spPr/>
      <dgm:t>
        <a:bodyPr/>
        <a:lstStyle/>
        <a:p>
          <a:r>
            <a:rPr lang="it-IT" sz="800" dirty="0" smtClean="0"/>
            <a:t>NGA</a:t>
          </a:r>
          <a:endParaRPr lang="it-IT" sz="800" dirty="0"/>
        </a:p>
      </dgm:t>
    </dgm:pt>
    <dgm:pt modelId="{9751BF64-969B-48B9-B55D-5DA63651E74C}" type="parTrans" cxnId="{507F2D07-2BC3-4B8E-9204-5863B9E2E6E4}">
      <dgm:prSet/>
      <dgm:spPr/>
      <dgm:t>
        <a:bodyPr/>
        <a:lstStyle/>
        <a:p>
          <a:endParaRPr lang="it-IT" sz="2800"/>
        </a:p>
      </dgm:t>
    </dgm:pt>
    <dgm:pt modelId="{29C6B1C7-C5FC-4DCC-95A8-38C8A4AE2A31}" type="sibTrans" cxnId="{507F2D07-2BC3-4B8E-9204-5863B9E2E6E4}">
      <dgm:prSet/>
      <dgm:spPr/>
      <dgm:t>
        <a:bodyPr/>
        <a:lstStyle/>
        <a:p>
          <a:endParaRPr lang="it-IT" sz="2800"/>
        </a:p>
      </dgm:t>
    </dgm:pt>
    <dgm:pt modelId="{9ECF6512-C121-4E4A-9A3D-D590E0A15E2A}">
      <dgm:prSet phldrT="[Testo]" custT="1"/>
      <dgm:spPr/>
      <dgm:t>
        <a:bodyPr/>
        <a:lstStyle/>
        <a:p>
          <a:r>
            <a:rPr lang="it-IT" sz="800" dirty="0" smtClean="0"/>
            <a:t>… </a:t>
          </a:r>
          <a:r>
            <a:rPr lang="it-IT" sz="800" i="1" dirty="0" err="1" smtClean="0"/>
            <a:t>others</a:t>
          </a:r>
          <a:endParaRPr lang="it-IT" sz="800" i="1" dirty="0"/>
        </a:p>
      </dgm:t>
    </dgm:pt>
    <dgm:pt modelId="{E7DB3BC8-EA6A-4EDE-B0A7-F317CB87699C}" type="parTrans" cxnId="{6DCA0A75-30BF-4C3C-8F75-CA84EDF02F3F}">
      <dgm:prSet/>
      <dgm:spPr/>
      <dgm:t>
        <a:bodyPr/>
        <a:lstStyle/>
        <a:p>
          <a:endParaRPr lang="it-IT"/>
        </a:p>
      </dgm:t>
    </dgm:pt>
    <dgm:pt modelId="{8C0DE154-BDF0-4339-A700-C6FDC5B162E8}" type="sibTrans" cxnId="{6DCA0A75-30BF-4C3C-8F75-CA84EDF02F3F}">
      <dgm:prSet/>
      <dgm:spPr/>
      <dgm:t>
        <a:bodyPr/>
        <a:lstStyle/>
        <a:p>
          <a:endParaRPr lang="it-IT"/>
        </a:p>
      </dgm:t>
    </dgm:pt>
    <dgm:pt modelId="{9BFDE862-D308-4815-B19C-29DA12C43242}">
      <dgm:prSet phldrT="[Testo]" custT="1"/>
      <dgm:spPr/>
      <dgm:t>
        <a:bodyPr/>
        <a:lstStyle/>
        <a:p>
          <a:r>
            <a:rPr lang="it-IT" sz="800" dirty="0" smtClean="0"/>
            <a:t>ANSP</a:t>
          </a:r>
          <a:endParaRPr lang="it-IT" sz="800" dirty="0"/>
        </a:p>
      </dgm:t>
    </dgm:pt>
    <dgm:pt modelId="{F9F9C9A0-8515-494C-9EEC-A9FF77443DE0}" type="sibTrans" cxnId="{846F7B71-0AA2-4048-BB26-114AB1161BBC}">
      <dgm:prSet/>
      <dgm:spPr/>
      <dgm:t>
        <a:bodyPr/>
        <a:lstStyle/>
        <a:p>
          <a:endParaRPr lang="it-IT" sz="2800"/>
        </a:p>
      </dgm:t>
    </dgm:pt>
    <dgm:pt modelId="{2D4B92B0-51AA-49D2-B2DE-105B6F0351BC}" type="parTrans" cxnId="{846F7B71-0AA2-4048-BB26-114AB1161BBC}">
      <dgm:prSet/>
      <dgm:spPr/>
      <dgm:t>
        <a:bodyPr/>
        <a:lstStyle/>
        <a:p>
          <a:endParaRPr lang="it-IT" sz="2800"/>
        </a:p>
      </dgm:t>
    </dgm:pt>
    <dgm:pt modelId="{ADFD302A-26C0-4BEC-94B5-398D46175E10}">
      <dgm:prSet phldrT="[Testo]" custT="1"/>
      <dgm:spPr/>
      <dgm:t>
        <a:bodyPr/>
        <a:lstStyle/>
        <a:p>
          <a:r>
            <a:rPr lang="it-IT" sz="800" dirty="0" smtClean="0"/>
            <a:t>EASA</a:t>
          </a:r>
          <a:endParaRPr lang="it-IT" sz="800" dirty="0"/>
        </a:p>
      </dgm:t>
    </dgm:pt>
    <dgm:pt modelId="{9993F29D-3714-4A65-8F12-E70EFA58D756}" type="sibTrans" cxnId="{4F963BDD-A68C-42BB-8B2D-E443B47FDC24}">
      <dgm:prSet/>
      <dgm:spPr/>
      <dgm:t>
        <a:bodyPr/>
        <a:lstStyle/>
        <a:p>
          <a:endParaRPr lang="it-IT" sz="2800"/>
        </a:p>
      </dgm:t>
    </dgm:pt>
    <dgm:pt modelId="{B0D26C83-7904-4EC0-8561-D013B77462CE}" type="parTrans" cxnId="{4F963BDD-A68C-42BB-8B2D-E443B47FDC24}">
      <dgm:prSet/>
      <dgm:spPr/>
      <dgm:t>
        <a:bodyPr/>
        <a:lstStyle/>
        <a:p>
          <a:endParaRPr lang="it-IT" sz="2800"/>
        </a:p>
      </dgm:t>
    </dgm:pt>
    <dgm:pt modelId="{0747004F-A66B-4A14-AE21-903CB031B1D0}" type="pres">
      <dgm:prSet presAssocID="{80D966EE-E73C-4B19-8DC3-344C214905D3}" presName="cycle" presStyleCnt="0">
        <dgm:presLayoutVars>
          <dgm:dir/>
          <dgm:resizeHandles val="exact"/>
        </dgm:presLayoutVars>
      </dgm:prSet>
      <dgm:spPr/>
      <dgm:t>
        <a:bodyPr/>
        <a:lstStyle/>
        <a:p>
          <a:endParaRPr lang="it-IT"/>
        </a:p>
      </dgm:t>
    </dgm:pt>
    <dgm:pt modelId="{7C5BEBC3-B176-41C5-AD61-96DEC3CEBBFC}" type="pres">
      <dgm:prSet presAssocID="{8977451C-A694-4DA7-9DFD-F9B6CD7986B2}" presName="node" presStyleLbl="node1" presStyleIdx="0" presStyleCnt="13">
        <dgm:presLayoutVars>
          <dgm:bulletEnabled val="1"/>
        </dgm:presLayoutVars>
      </dgm:prSet>
      <dgm:spPr/>
      <dgm:t>
        <a:bodyPr/>
        <a:lstStyle/>
        <a:p>
          <a:endParaRPr lang="it-IT"/>
        </a:p>
      </dgm:t>
    </dgm:pt>
    <dgm:pt modelId="{0D3338C2-95AA-4F52-B519-1A34A1BAC7A6}" type="pres">
      <dgm:prSet presAssocID="{8977451C-A694-4DA7-9DFD-F9B6CD7986B2}" presName="spNode" presStyleCnt="0"/>
      <dgm:spPr/>
    </dgm:pt>
    <dgm:pt modelId="{07B8974C-0C47-44CF-A161-B9CE0B9317ED}" type="pres">
      <dgm:prSet presAssocID="{3EF5F5BF-38E5-48C1-BDC9-0770CBB853A6}" presName="sibTrans" presStyleLbl="sibTrans1D1" presStyleIdx="0" presStyleCnt="13"/>
      <dgm:spPr/>
      <dgm:t>
        <a:bodyPr/>
        <a:lstStyle/>
        <a:p>
          <a:endParaRPr lang="it-IT"/>
        </a:p>
      </dgm:t>
    </dgm:pt>
    <dgm:pt modelId="{08D9D743-19DC-4065-880E-5107C9B7BAE1}" type="pres">
      <dgm:prSet presAssocID="{010E8829-0DE6-43C6-BF7F-110592AE9F5F}" presName="node" presStyleLbl="node1" presStyleIdx="1" presStyleCnt="13">
        <dgm:presLayoutVars>
          <dgm:bulletEnabled val="1"/>
        </dgm:presLayoutVars>
      </dgm:prSet>
      <dgm:spPr/>
      <dgm:t>
        <a:bodyPr/>
        <a:lstStyle/>
        <a:p>
          <a:endParaRPr lang="it-IT"/>
        </a:p>
      </dgm:t>
    </dgm:pt>
    <dgm:pt modelId="{B2A40CC9-7EA9-4320-BC9D-48C431F91679}" type="pres">
      <dgm:prSet presAssocID="{010E8829-0DE6-43C6-BF7F-110592AE9F5F}" presName="spNode" presStyleCnt="0"/>
      <dgm:spPr/>
    </dgm:pt>
    <dgm:pt modelId="{F335D939-93CB-4398-8C8B-22ED38567173}" type="pres">
      <dgm:prSet presAssocID="{C128CBF7-59B4-4562-80EF-D9194D411850}" presName="sibTrans" presStyleLbl="sibTrans1D1" presStyleIdx="1" presStyleCnt="13"/>
      <dgm:spPr/>
      <dgm:t>
        <a:bodyPr/>
        <a:lstStyle/>
        <a:p>
          <a:endParaRPr lang="it-IT"/>
        </a:p>
      </dgm:t>
    </dgm:pt>
    <dgm:pt modelId="{0DCB7FFF-BAA0-4CB9-BDCE-4DF34AB3A2EE}" type="pres">
      <dgm:prSet presAssocID="{1CEA5ACA-D7D0-4007-82E7-E207CE4EC466}" presName="node" presStyleLbl="node1" presStyleIdx="2" presStyleCnt="13">
        <dgm:presLayoutVars>
          <dgm:bulletEnabled val="1"/>
        </dgm:presLayoutVars>
      </dgm:prSet>
      <dgm:spPr/>
      <dgm:t>
        <a:bodyPr/>
        <a:lstStyle/>
        <a:p>
          <a:endParaRPr lang="it-IT"/>
        </a:p>
      </dgm:t>
    </dgm:pt>
    <dgm:pt modelId="{898AB0F3-4263-4FD9-84F4-19D93B22EBBA}" type="pres">
      <dgm:prSet presAssocID="{1CEA5ACA-D7D0-4007-82E7-E207CE4EC466}" presName="spNode" presStyleCnt="0"/>
      <dgm:spPr/>
    </dgm:pt>
    <dgm:pt modelId="{641506EB-4503-4C57-9F69-6DE4065B282A}" type="pres">
      <dgm:prSet presAssocID="{0F9F34ED-B19F-439A-B208-4E50A4790F79}" presName="sibTrans" presStyleLbl="sibTrans1D1" presStyleIdx="2" presStyleCnt="13"/>
      <dgm:spPr/>
      <dgm:t>
        <a:bodyPr/>
        <a:lstStyle/>
        <a:p>
          <a:endParaRPr lang="it-IT"/>
        </a:p>
      </dgm:t>
    </dgm:pt>
    <dgm:pt modelId="{04FBAF1F-EEA6-4BBA-A3F3-A526B8E95205}" type="pres">
      <dgm:prSet presAssocID="{ADFD302A-26C0-4BEC-94B5-398D46175E10}" presName="node" presStyleLbl="node1" presStyleIdx="3" presStyleCnt="13" custScaleX="159744">
        <dgm:presLayoutVars>
          <dgm:bulletEnabled val="1"/>
        </dgm:presLayoutVars>
      </dgm:prSet>
      <dgm:spPr/>
      <dgm:t>
        <a:bodyPr/>
        <a:lstStyle/>
        <a:p>
          <a:endParaRPr lang="it-IT"/>
        </a:p>
      </dgm:t>
    </dgm:pt>
    <dgm:pt modelId="{8BB65BAF-1B92-4494-B003-048785E0936D}" type="pres">
      <dgm:prSet presAssocID="{ADFD302A-26C0-4BEC-94B5-398D46175E10}" presName="spNode" presStyleCnt="0"/>
      <dgm:spPr/>
    </dgm:pt>
    <dgm:pt modelId="{D9421EF0-1E80-4B5E-B028-DC5EB2CBA047}" type="pres">
      <dgm:prSet presAssocID="{9993F29D-3714-4A65-8F12-E70EFA58D756}" presName="sibTrans" presStyleLbl="sibTrans1D1" presStyleIdx="3" presStyleCnt="13"/>
      <dgm:spPr/>
      <dgm:t>
        <a:bodyPr/>
        <a:lstStyle/>
        <a:p>
          <a:endParaRPr lang="it-IT"/>
        </a:p>
      </dgm:t>
    </dgm:pt>
    <dgm:pt modelId="{8B5E59BD-2A8B-4166-B74E-BD0CBF774ACB}" type="pres">
      <dgm:prSet presAssocID="{B92E6169-7D99-43B0-B92B-122BD19211A2}" presName="node" presStyleLbl="node1" presStyleIdx="4" presStyleCnt="13" custScaleX="140083">
        <dgm:presLayoutVars>
          <dgm:bulletEnabled val="1"/>
        </dgm:presLayoutVars>
      </dgm:prSet>
      <dgm:spPr/>
      <dgm:t>
        <a:bodyPr/>
        <a:lstStyle/>
        <a:p>
          <a:endParaRPr lang="it-IT"/>
        </a:p>
      </dgm:t>
    </dgm:pt>
    <dgm:pt modelId="{86F2768D-ABE5-4E55-864D-0E67DF27583E}" type="pres">
      <dgm:prSet presAssocID="{B92E6169-7D99-43B0-B92B-122BD19211A2}" presName="spNode" presStyleCnt="0"/>
      <dgm:spPr/>
    </dgm:pt>
    <dgm:pt modelId="{876340FB-301C-4D32-B138-0C36718269AD}" type="pres">
      <dgm:prSet presAssocID="{F6A4C4BB-F589-479E-9130-F6CCB1EDDC1C}" presName="sibTrans" presStyleLbl="sibTrans1D1" presStyleIdx="4" presStyleCnt="13"/>
      <dgm:spPr/>
      <dgm:t>
        <a:bodyPr/>
        <a:lstStyle/>
        <a:p>
          <a:endParaRPr lang="it-IT"/>
        </a:p>
      </dgm:t>
    </dgm:pt>
    <dgm:pt modelId="{87EDEF61-507F-44B9-866E-6B7416EFFD97}" type="pres">
      <dgm:prSet presAssocID="{681B213A-9247-4693-881D-C9C034BD264F}" presName="node" presStyleLbl="node1" presStyleIdx="5" presStyleCnt="13">
        <dgm:presLayoutVars>
          <dgm:bulletEnabled val="1"/>
        </dgm:presLayoutVars>
      </dgm:prSet>
      <dgm:spPr/>
      <dgm:t>
        <a:bodyPr/>
        <a:lstStyle/>
        <a:p>
          <a:endParaRPr lang="it-IT"/>
        </a:p>
      </dgm:t>
    </dgm:pt>
    <dgm:pt modelId="{97C336E7-C4CC-4736-8970-7C7A2469BE9E}" type="pres">
      <dgm:prSet presAssocID="{681B213A-9247-4693-881D-C9C034BD264F}" presName="spNode" presStyleCnt="0"/>
      <dgm:spPr/>
    </dgm:pt>
    <dgm:pt modelId="{E9097F20-D582-41FF-81BA-0AC06A2BAB84}" type="pres">
      <dgm:prSet presAssocID="{DBFF6D9B-4D00-4BBA-A28F-584D7D4A59D2}" presName="sibTrans" presStyleLbl="sibTrans1D1" presStyleIdx="5" presStyleCnt="13"/>
      <dgm:spPr/>
      <dgm:t>
        <a:bodyPr/>
        <a:lstStyle/>
        <a:p>
          <a:endParaRPr lang="it-IT"/>
        </a:p>
      </dgm:t>
    </dgm:pt>
    <dgm:pt modelId="{92F23879-AE61-415D-9412-654034DE1525}" type="pres">
      <dgm:prSet presAssocID="{434D4CAD-F979-42A3-AD3A-1DBB346C8682}" presName="node" presStyleLbl="node1" presStyleIdx="6" presStyleCnt="13">
        <dgm:presLayoutVars>
          <dgm:bulletEnabled val="1"/>
        </dgm:presLayoutVars>
      </dgm:prSet>
      <dgm:spPr/>
      <dgm:t>
        <a:bodyPr/>
        <a:lstStyle/>
        <a:p>
          <a:endParaRPr lang="it-IT"/>
        </a:p>
      </dgm:t>
    </dgm:pt>
    <dgm:pt modelId="{C211648D-5351-4C3E-8BAE-DF8BD7530513}" type="pres">
      <dgm:prSet presAssocID="{434D4CAD-F979-42A3-AD3A-1DBB346C8682}" presName="spNode" presStyleCnt="0"/>
      <dgm:spPr/>
    </dgm:pt>
    <dgm:pt modelId="{9F3D09EE-FDB7-4AE0-A58B-16414CF64899}" type="pres">
      <dgm:prSet presAssocID="{4DE0A842-7968-4119-93EE-3FC5949536FF}" presName="sibTrans" presStyleLbl="sibTrans1D1" presStyleIdx="6" presStyleCnt="13"/>
      <dgm:spPr/>
      <dgm:t>
        <a:bodyPr/>
        <a:lstStyle/>
        <a:p>
          <a:endParaRPr lang="it-IT"/>
        </a:p>
      </dgm:t>
    </dgm:pt>
    <dgm:pt modelId="{71BCD8B1-CEE7-42A0-9836-E0A9C397960D}" type="pres">
      <dgm:prSet presAssocID="{2FDCAE3B-6D5D-4569-9C24-D6F94E85C754}" presName="node" presStyleLbl="node1" presStyleIdx="7" presStyleCnt="13">
        <dgm:presLayoutVars>
          <dgm:bulletEnabled val="1"/>
        </dgm:presLayoutVars>
      </dgm:prSet>
      <dgm:spPr/>
      <dgm:t>
        <a:bodyPr/>
        <a:lstStyle/>
        <a:p>
          <a:endParaRPr lang="it-IT"/>
        </a:p>
      </dgm:t>
    </dgm:pt>
    <dgm:pt modelId="{02994EAE-5046-4CA7-B52D-12C3AF5FF3F0}" type="pres">
      <dgm:prSet presAssocID="{2FDCAE3B-6D5D-4569-9C24-D6F94E85C754}" presName="spNode" presStyleCnt="0"/>
      <dgm:spPr/>
    </dgm:pt>
    <dgm:pt modelId="{EF07E315-D28A-4F4A-9AB5-5FCD0DC9AABA}" type="pres">
      <dgm:prSet presAssocID="{02D7D919-FD52-4E99-BCF0-E5B67665C274}" presName="sibTrans" presStyleLbl="sibTrans1D1" presStyleIdx="7" presStyleCnt="13"/>
      <dgm:spPr/>
      <dgm:t>
        <a:bodyPr/>
        <a:lstStyle/>
        <a:p>
          <a:endParaRPr lang="it-IT"/>
        </a:p>
      </dgm:t>
    </dgm:pt>
    <dgm:pt modelId="{EF5BC5C2-B571-4F12-BE2C-E3DBFEB28A2A}" type="pres">
      <dgm:prSet presAssocID="{173FA4DE-485D-4DCD-A70A-DF5473E5D5A0}" presName="node" presStyleLbl="node1" presStyleIdx="8" presStyleCnt="13">
        <dgm:presLayoutVars>
          <dgm:bulletEnabled val="1"/>
        </dgm:presLayoutVars>
      </dgm:prSet>
      <dgm:spPr/>
      <dgm:t>
        <a:bodyPr/>
        <a:lstStyle/>
        <a:p>
          <a:endParaRPr lang="it-IT"/>
        </a:p>
      </dgm:t>
    </dgm:pt>
    <dgm:pt modelId="{125882B2-4065-4BA8-A56C-1FFC6EDD1B66}" type="pres">
      <dgm:prSet presAssocID="{173FA4DE-485D-4DCD-A70A-DF5473E5D5A0}" presName="spNode" presStyleCnt="0"/>
      <dgm:spPr/>
    </dgm:pt>
    <dgm:pt modelId="{CE625E01-7AC1-4E89-8CFC-0DFC85756E7C}" type="pres">
      <dgm:prSet presAssocID="{BA3711B6-7FEE-44AB-8BC7-68E12AF88CD8}" presName="sibTrans" presStyleLbl="sibTrans1D1" presStyleIdx="8" presStyleCnt="13"/>
      <dgm:spPr/>
      <dgm:t>
        <a:bodyPr/>
        <a:lstStyle/>
        <a:p>
          <a:endParaRPr lang="it-IT"/>
        </a:p>
      </dgm:t>
    </dgm:pt>
    <dgm:pt modelId="{F8724F29-43E7-4FDB-8B0F-F587A9F356E2}" type="pres">
      <dgm:prSet presAssocID="{9BFDE862-D308-4815-B19C-29DA12C43242}" presName="node" presStyleLbl="node1" presStyleIdx="9" presStyleCnt="13">
        <dgm:presLayoutVars>
          <dgm:bulletEnabled val="1"/>
        </dgm:presLayoutVars>
      </dgm:prSet>
      <dgm:spPr/>
      <dgm:t>
        <a:bodyPr/>
        <a:lstStyle/>
        <a:p>
          <a:endParaRPr lang="it-IT"/>
        </a:p>
      </dgm:t>
    </dgm:pt>
    <dgm:pt modelId="{B2D04CFA-9438-46E5-AB4D-8D85A431B528}" type="pres">
      <dgm:prSet presAssocID="{9BFDE862-D308-4815-B19C-29DA12C43242}" presName="spNode" presStyleCnt="0"/>
      <dgm:spPr/>
    </dgm:pt>
    <dgm:pt modelId="{DDC7FF80-4B55-4DDF-8539-840A4E78DAFA}" type="pres">
      <dgm:prSet presAssocID="{F9F9C9A0-8515-494C-9EEC-A9FF77443DE0}" presName="sibTrans" presStyleLbl="sibTrans1D1" presStyleIdx="9" presStyleCnt="13"/>
      <dgm:spPr/>
      <dgm:t>
        <a:bodyPr/>
        <a:lstStyle/>
        <a:p>
          <a:endParaRPr lang="it-IT"/>
        </a:p>
      </dgm:t>
    </dgm:pt>
    <dgm:pt modelId="{21147BF0-B90E-4C91-8C83-35565DCB1EF5}" type="pres">
      <dgm:prSet presAssocID="{34547779-918F-4CDB-BDAB-2E2C88F20289}" presName="node" presStyleLbl="node1" presStyleIdx="10" presStyleCnt="13">
        <dgm:presLayoutVars>
          <dgm:bulletEnabled val="1"/>
        </dgm:presLayoutVars>
      </dgm:prSet>
      <dgm:spPr/>
      <dgm:t>
        <a:bodyPr/>
        <a:lstStyle/>
        <a:p>
          <a:endParaRPr lang="it-IT"/>
        </a:p>
      </dgm:t>
    </dgm:pt>
    <dgm:pt modelId="{30A16DC4-FC8C-41F4-A7A4-399C77C07B53}" type="pres">
      <dgm:prSet presAssocID="{34547779-918F-4CDB-BDAB-2E2C88F20289}" presName="spNode" presStyleCnt="0"/>
      <dgm:spPr/>
    </dgm:pt>
    <dgm:pt modelId="{A1737758-813C-4EB0-BC13-F63284CC0AE5}" type="pres">
      <dgm:prSet presAssocID="{80D2C359-1595-4A05-A357-0F9700FAF773}" presName="sibTrans" presStyleLbl="sibTrans1D1" presStyleIdx="10" presStyleCnt="13"/>
      <dgm:spPr/>
      <dgm:t>
        <a:bodyPr/>
        <a:lstStyle/>
        <a:p>
          <a:endParaRPr lang="it-IT"/>
        </a:p>
      </dgm:t>
    </dgm:pt>
    <dgm:pt modelId="{99B43EE4-CC60-43BF-AD29-CD5A963AE551}" type="pres">
      <dgm:prSet presAssocID="{992F6232-D764-4D30-800B-923A477700E2}" presName="node" presStyleLbl="node1" presStyleIdx="11" presStyleCnt="13">
        <dgm:presLayoutVars>
          <dgm:bulletEnabled val="1"/>
        </dgm:presLayoutVars>
      </dgm:prSet>
      <dgm:spPr/>
      <dgm:t>
        <a:bodyPr/>
        <a:lstStyle/>
        <a:p>
          <a:endParaRPr lang="it-IT"/>
        </a:p>
      </dgm:t>
    </dgm:pt>
    <dgm:pt modelId="{7AA54AD0-5DF6-4824-8631-93E6FBEAB81B}" type="pres">
      <dgm:prSet presAssocID="{992F6232-D764-4D30-800B-923A477700E2}" presName="spNode" presStyleCnt="0"/>
      <dgm:spPr/>
    </dgm:pt>
    <dgm:pt modelId="{9893FBA9-4E66-4915-A94E-88A887AC00DC}" type="pres">
      <dgm:prSet presAssocID="{29C6B1C7-C5FC-4DCC-95A8-38C8A4AE2A31}" presName="sibTrans" presStyleLbl="sibTrans1D1" presStyleIdx="11" presStyleCnt="13"/>
      <dgm:spPr/>
      <dgm:t>
        <a:bodyPr/>
        <a:lstStyle/>
        <a:p>
          <a:endParaRPr lang="it-IT"/>
        </a:p>
      </dgm:t>
    </dgm:pt>
    <dgm:pt modelId="{B991DDF5-259C-4F71-9BCD-AA9A3D3185BF}" type="pres">
      <dgm:prSet presAssocID="{9ECF6512-C121-4E4A-9A3D-D590E0A15E2A}" presName="node" presStyleLbl="node1" presStyleIdx="12" presStyleCnt="13">
        <dgm:presLayoutVars>
          <dgm:bulletEnabled val="1"/>
        </dgm:presLayoutVars>
      </dgm:prSet>
      <dgm:spPr/>
      <dgm:t>
        <a:bodyPr/>
        <a:lstStyle/>
        <a:p>
          <a:endParaRPr lang="it-IT"/>
        </a:p>
      </dgm:t>
    </dgm:pt>
    <dgm:pt modelId="{D3E0CCE5-4A6E-4C67-BD38-04083C556502}" type="pres">
      <dgm:prSet presAssocID="{9ECF6512-C121-4E4A-9A3D-D590E0A15E2A}" presName="spNode" presStyleCnt="0"/>
      <dgm:spPr/>
    </dgm:pt>
    <dgm:pt modelId="{47D605BC-13DA-454D-A1F1-F0AFDA659D64}" type="pres">
      <dgm:prSet presAssocID="{8C0DE154-BDF0-4339-A700-C6FDC5B162E8}" presName="sibTrans" presStyleLbl="sibTrans1D1" presStyleIdx="12" presStyleCnt="13"/>
      <dgm:spPr/>
      <dgm:t>
        <a:bodyPr/>
        <a:lstStyle/>
        <a:p>
          <a:endParaRPr lang="it-IT"/>
        </a:p>
      </dgm:t>
    </dgm:pt>
  </dgm:ptLst>
  <dgm:cxnLst>
    <dgm:cxn modelId="{481BC402-0E5A-4C7D-BFA7-F3BDB3AE597C}" type="presOf" srcId="{010E8829-0DE6-43C6-BF7F-110592AE9F5F}" destId="{08D9D743-19DC-4065-880E-5107C9B7BAE1}" srcOrd="0" destOrd="0" presId="urn:microsoft.com/office/officeart/2005/8/layout/cycle6"/>
    <dgm:cxn modelId="{F3284715-782E-4CFA-A940-7C49004B7C3A}" type="presOf" srcId="{02D7D919-FD52-4E99-BCF0-E5B67665C274}" destId="{EF07E315-D28A-4F4A-9AB5-5FCD0DC9AABA}" srcOrd="0" destOrd="0" presId="urn:microsoft.com/office/officeart/2005/8/layout/cycle6"/>
    <dgm:cxn modelId="{E6323CFA-2E33-4C7E-A80E-80141888F7A1}" srcId="{80D966EE-E73C-4B19-8DC3-344C214905D3}" destId="{B92E6169-7D99-43B0-B92B-122BD19211A2}" srcOrd="4" destOrd="0" parTransId="{F4A79446-69FB-4965-859C-CDF0B0D5D55F}" sibTransId="{F6A4C4BB-F589-479E-9130-F6CCB1EDDC1C}"/>
    <dgm:cxn modelId="{31498E83-B183-428D-8CD3-A3926F1E2643}" type="presOf" srcId="{F6A4C4BB-F589-479E-9130-F6CCB1EDDC1C}" destId="{876340FB-301C-4D32-B138-0C36718269AD}" srcOrd="0" destOrd="0" presId="urn:microsoft.com/office/officeart/2005/8/layout/cycle6"/>
    <dgm:cxn modelId="{05A28059-1884-47F7-B96F-9B719869DD0E}" type="presOf" srcId="{173FA4DE-485D-4DCD-A70A-DF5473E5D5A0}" destId="{EF5BC5C2-B571-4F12-BE2C-E3DBFEB28A2A}" srcOrd="0" destOrd="0" presId="urn:microsoft.com/office/officeart/2005/8/layout/cycle6"/>
    <dgm:cxn modelId="{CE396497-47DB-44B2-B392-C7E9289F2005}" type="presOf" srcId="{ADFD302A-26C0-4BEC-94B5-398D46175E10}" destId="{04FBAF1F-EEA6-4BBA-A3F3-A526B8E95205}" srcOrd="0" destOrd="0" presId="urn:microsoft.com/office/officeart/2005/8/layout/cycle6"/>
    <dgm:cxn modelId="{9B54BBC0-DDCC-46D5-A728-195DCA190897}" type="presOf" srcId="{681B213A-9247-4693-881D-C9C034BD264F}" destId="{87EDEF61-507F-44B9-866E-6B7416EFFD97}" srcOrd="0" destOrd="0" presId="urn:microsoft.com/office/officeart/2005/8/layout/cycle6"/>
    <dgm:cxn modelId="{346B564B-5825-472C-8E5D-713B435F1CF1}" type="presOf" srcId="{34547779-918F-4CDB-BDAB-2E2C88F20289}" destId="{21147BF0-B90E-4C91-8C83-35565DCB1EF5}" srcOrd="0" destOrd="0" presId="urn:microsoft.com/office/officeart/2005/8/layout/cycle6"/>
    <dgm:cxn modelId="{14D82169-0100-427C-82FC-984CF12DDF78}" type="presOf" srcId="{DBFF6D9B-4D00-4BBA-A28F-584D7D4A59D2}" destId="{E9097F20-D582-41FF-81BA-0AC06A2BAB84}" srcOrd="0" destOrd="0" presId="urn:microsoft.com/office/officeart/2005/8/layout/cycle6"/>
    <dgm:cxn modelId="{660C178E-9FC9-4EE6-8962-53071018F127}" srcId="{80D966EE-E73C-4B19-8DC3-344C214905D3}" destId="{681B213A-9247-4693-881D-C9C034BD264F}" srcOrd="5" destOrd="0" parTransId="{26A44110-7E75-4F93-BEA7-C04AF9FA814A}" sibTransId="{DBFF6D9B-4D00-4BBA-A28F-584D7D4A59D2}"/>
    <dgm:cxn modelId="{85A3CEFB-1BAE-4C2B-AEF4-7E4CD267B9CE}" type="presOf" srcId="{9ECF6512-C121-4E4A-9A3D-D590E0A15E2A}" destId="{B991DDF5-259C-4F71-9BCD-AA9A3D3185BF}" srcOrd="0" destOrd="0" presId="urn:microsoft.com/office/officeart/2005/8/layout/cycle6"/>
    <dgm:cxn modelId="{50719043-B3B7-45F1-B274-21FE456E8C63}" type="presOf" srcId="{1CEA5ACA-D7D0-4007-82E7-E207CE4EC466}" destId="{0DCB7FFF-BAA0-4CB9-BDCE-4DF34AB3A2EE}" srcOrd="0" destOrd="0" presId="urn:microsoft.com/office/officeart/2005/8/layout/cycle6"/>
    <dgm:cxn modelId="{41528121-BBAF-46A3-B3A8-A41B4E6387EC}" type="presOf" srcId="{80D2C359-1595-4A05-A357-0F9700FAF773}" destId="{A1737758-813C-4EB0-BC13-F63284CC0AE5}" srcOrd="0" destOrd="0" presId="urn:microsoft.com/office/officeart/2005/8/layout/cycle6"/>
    <dgm:cxn modelId="{405D0293-6022-4BBC-AD30-1C5B5076A4B3}" type="presOf" srcId="{2FDCAE3B-6D5D-4569-9C24-D6F94E85C754}" destId="{71BCD8B1-CEE7-42A0-9836-E0A9C397960D}" srcOrd="0" destOrd="0" presId="urn:microsoft.com/office/officeart/2005/8/layout/cycle6"/>
    <dgm:cxn modelId="{CD15543D-527F-4512-8817-549656155A0C}" srcId="{80D966EE-E73C-4B19-8DC3-344C214905D3}" destId="{434D4CAD-F979-42A3-AD3A-1DBB346C8682}" srcOrd="6" destOrd="0" parTransId="{1AEC209E-CCD6-4032-8DB4-EEDFE7186DBE}" sibTransId="{4DE0A842-7968-4119-93EE-3FC5949536FF}"/>
    <dgm:cxn modelId="{8C6766CB-A887-47F8-847B-8415CB96A0A7}" srcId="{80D966EE-E73C-4B19-8DC3-344C214905D3}" destId="{010E8829-0DE6-43C6-BF7F-110592AE9F5F}" srcOrd="1" destOrd="0" parTransId="{CB253113-E185-4507-8638-DBA403FAA2C1}" sibTransId="{C128CBF7-59B4-4562-80EF-D9194D411850}"/>
    <dgm:cxn modelId="{4E4B5821-A299-420F-A35A-595ED163B590}" type="presOf" srcId="{B92E6169-7D99-43B0-B92B-122BD19211A2}" destId="{8B5E59BD-2A8B-4166-B74E-BD0CBF774ACB}" srcOrd="0" destOrd="0" presId="urn:microsoft.com/office/officeart/2005/8/layout/cycle6"/>
    <dgm:cxn modelId="{0A944454-606E-4A6E-89F2-D84F37AC1AB9}" type="presOf" srcId="{8977451C-A694-4DA7-9DFD-F9B6CD7986B2}" destId="{7C5BEBC3-B176-41C5-AD61-96DEC3CEBBFC}" srcOrd="0" destOrd="0" presId="urn:microsoft.com/office/officeart/2005/8/layout/cycle6"/>
    <dgm:cxn modelId="{507F2D07-2BC3-4B8E-9204-5863B9E2E6E4}" srcId="{80D966EE-E73C-4B19-8DC3-344C214905D3}" destId="{992F6232-D764-4D30-800B-923A477700E2}" srcOrd="11" destOrd="0" parTransId="{9751BF64-969B-48B9-B55D-5DA63651E74C}" sibTransId="{29C6B1C7-C5FC-4DCC-95A8-38C8A4AE2A31}"/>
    <dgm:cxn modelId="{568E94E8-FF09-4C8E-A2A4-549A60896F7B}" type="presOf" srcId="{C128CBF7-59B4-4562-80EF-D9194D411850}" destId="{F335D939-93CB-4398-8C8B-22ED38567173}" srcOrd="0" destOrd="0" presId="urn:microsoft.com/office/officeart/2005/8/layout/cycle6"/>
    <dgm:cxn modelId="{496EFDD9-B222-4268-8B46-1888591C07FC}" type="presOf" srcId="{F9F9C9A0-8515-494C-9EEC-A9FF77443DE0}" destId="{DDC7FF80-4B55-4DDF-8539-840A4E78DAFA}" srcOrd="0" destOrd="0" presId="urn:microsoft.com/office/officeart/2005/8/layout/cycle6"/>
    <dgm:cxn modelId="{991664F0-337C-44F5-B3C3-C36522A78F63}" type="presOf" srcId="{3EF5F5BF-38E5-48C1-BDC9-0770CBB853A6}" destId="{07B8974C-0C47-44CF-A161-B9CE0B9317ED}" srcOrd="0" destOrd="0" presId="urn:microsoft.com/office/officeart/2005/8/layout/cycle6"/>
    <dgm:cxn modelId="{3D7419F6-8427-4042-AECE-6C87692E2DF7}" srcId="{80D966EE-E73C-4B19-8DC3-344C214905D3}" destId="{34547779-918F-4CDB-BDAB-2E2C88F20289}" srcOrd="10" destOrd="0" parTransId="{9CA98CEA-7571-4B9D-9350-21C1EE44D8FF}" sibTransId="{80D2C359-1595-4A05-A357-0F9700FAF773}"/>
    <dgm:cxn modelId="{4F963BDD-A68C-42BB-8B2D-E443B47FDC24}" srcId="{80D966EE-E73C-4B19-8DC3-344C214905D3}" destId="{ADFD302A-26C0-4BEC-94B5-398D46175E10}" srcOrd="3" destOrd="0" parTransId="{B0D26C83-7904-4EC0-8561-D013B77462CE}" sibTransId="{9993F29D-3714-4A65-8F12-E70EFA58D756}"/>
    <dgm:cxn modelId="{9AC187F3-1177-450F-928E-EA74F2691275}" type="presOf" srcId="{4DE0A842-7968-4119-93EE-3FC5949536FF}" destId="{9F3D09EE-FDB7-4AE0-A58B-16414CF64899}" srcOrd="0" destOrd="0" presId="urn:microsoft.com/office/officeart/2005/8/layout/cycle6"/>
    <dgm:cxn modelId="{455F1B0F-AF78-4D23-83DE-15AF4C18B8E6}" type="presOf" srcId="{0F9F34ED-B19F-439A-B208-4E50A4790F79}" destId="{641506EB-4503-4C57-9F69-6DE4065B282A}" srcOrd="0" destOrd="0" presId="urn:microsoft.com/office/officeart/2005/8/layout/cycle6"/>
    <dgm:cxn modelId="{80D17814-5547-421D-925A-D139395821B3}" srcId="{80D966EE-E73C-4B19-8DC3-344C214905D3}" destId="{173FA4DE-485D-4DCD-A70A-DF5473E5D5A0}" srcOrd="8" destOrd="0" parTransId="{280A9D9D-75AC-4E6D-9CC4-B87B6B17836D}" sibTransId="{BA3711B6-7FEE-44AB-8BC7-68E12AF88CD8}"/>
    <dgm:cxn modelId="{8B6B3EF3-BB19-4E4C-9907-B2E88B2089F9}" srcId="{80D966EE-E73C-4B19-8DC3-344C214905D3}" destId="{1CEA5ACA-D7D0-4007-82E7-E207CE4EC466}" srcOrd="2" destOrd="0" parTransId="{8A5BEBE8-53CA-4CAB-AF09-766E0C55223F}" sibTransId="{0F9F34ED-B19F-439A-B208-4E50A4790F79}"/>
    <dgm:cxn modelId="{846F7B71-0AA2-4048-BB26-114AB1161BBC}" srcId="{80D966EE-E73C-4B19-8DC3-344C214905D3}" destId="{9BFDE862-D308-4815-B19C-29DA12C43242}" srcOrd="9" destOrd="0" parTransId="{2D4B92B0-51AA-49D2-B2DE-105B6F0351BC}" sibTransId="{F9F9C9A0-8515-494C-9EEC-A9FF77443DE0}"/>
    <dgm:cxn modelId="{E0AC3BD5-73AC-41FB-BA38-C75D32618F15}" type="presOf" srcId="{9BFDE862-D308-4815-B19C-29DA12C43242}" destId="{F8724F29-43E7-4FDB-8B0F-F587A9F356E2}" srcOrd="0" destOrd="0" presId="urn:microsoft.com/office/officeart/2005/8/layout/cycle6"/>
    <dgm:cxn modelId="{699E204D-0993-45C1-B8C9-85C3E77926E8}" type="presOf" srcId="{434D4CAD-F979-42A3-AD3A-1DBB346C8682}" destId="{92F23879-AE61-415D-9412-654034DE1525}" srcOrd="0" destOrd="0" presId="urn:microsoft.com/office/officeart/2005/8/layout/cycle6"/>
    <dgm:cxn modelId="{55665EC8-F20A-4AD4-AC1E-86B82ADF79E6}" type="presOf" srcId="{992F6232-D764-4D30-800B-923A477700E2}" destId="{99B43EE4-CC60-43BF-AD29-CD5A963AE551}" srcOrd="0" destOrd="0" presId="urn:microsoft.com/office/officeart/2005/8/layout/cycle6"/>
    <dgm:cxn modelId="{4B62F32D-B21C-43DF-A201-CC66DE2DE321}" srcId="{80D966EE-E73C-4B19-8DC3-344C214905D3}" destId="{2FDCAE3B-6D5D-4569-9C24-D6F94E85C754}" srcOrd="7" destOrd="0" parTransId="{AB960888-8D96-4644-8D84-E6E71568944B}" sibTransId="{02D7D919-FD52-4E99-BCF0-E5B67665C274}"/>
    <dgm:cxn modelId="{9CA68F08-9715-48FD-9EF9-EF3C2C60A5A2}" type="presOf" srcId="{29C6B1C7-C5FC-4DCC-95A8-38C8A4AE2A31}" destId="{9893FBA9-4E66-4915-A94E-88A887AC00DC}" srcOrd="0" destOrd="0" presId="urn:microsoft.com/office/officeart/2005/8/layout/cycle6"/>
    <dgm:cxn modelId="{7231A20E-29DC-4A5B-A3BB-55CE61E4E473}" srcId="{80D966EE-E73C-4B19-8DC3-344C214905D3}" destId="{8977451C-A694-4DA7-9DFD-F9B6CD7986B2}" srcOrd="0" destOrd="0" parTransId="{79F47EAB-447A-426D-B67E-D79536A0D09C}" sibTransId="{3EF5F5BF-38E5-48C1-BDC9-0770CBB853A6}"/>
    <dgm:cxn modelId="{BA860C5D-F0A9-478B-B943-AB7A59D96C25}" type="presOf" srcId="{8C0DE154-BDF0-4339-A700-C6FDC5B162E8}" destId="{47D605BC-13DA-454D-A1F1-F0AFDA659D64}" srcOrd="0" destOrd="0" presId="urn:microsoft.com/office/officeart/2005/8/layout/cycle6"/>
    <dgm:cxn modelId="{D8432778-F2EF-4282-BCD7-BB6042BFBC58}" type="presOf" srcId="{80D966EE-E73C-4B19-8DC3-344C214905D3}" destId="{0747004F-A66B-4A14-AE21-903CB031B1D0}" srcOrd="0" destOrd="0" presId="urn:microsoft.com/office/officeart/2005/8/layout/cycle6"/>
    <dgm:cxn modelId="{E195372C-7FDA-4261-BC36-7EB0D37F7525}" type="presOf" srcId="{9993F29D-3714-4A65-8F12-E70EFA58D756}" destId="{D9421EF0-1E80-4B5E-B028-DC5EB2CBA047}" srcOrd="0" destOrd="0" presId="urn:microsoft.com/office/officeart/2005/8/layout/cycle6"/>
    <dgm:cxn modelId="{6DCA0A75-30BF-4C3C-8F75-CA84EDF02F3F}" srcId="{80D966EE-E73C-4B19-8DC3-344C214905D3}" destId="{9ECF6512-C121-4E4A-9A3D-D590E0A15E2A}" srcOrd="12" destOrd="0" parTransId="{E7DB3BC8-EA6A-4EDE-B0A7-F317CB87699C}" sibTransId="{8C0DE154-BDF0-4339-A700-C6FDC5B162E8}"/>
    <dgm:cxn modelId="{21264092-7F02-4FA6-AC29-78075995D84D}" type="presOf" srcId="{BA3711B6-7FEE-44AB-8BC7-68E12AF88CD8}" destId="{CE625E01-7AC1-4E89-8CFC-0DFC85756E7C}" srcOrd="0" destOrd="0" presId="urn:microsoft.com/office/officeart/2005/8/layout/cycle6"/>
    <dgm:cxn modelId="{725FB7E4-876C-4037-B9F8-D012E8524FAA}" type="presParOf" srcId="{0747004F-A66B-4A14-AE21-903CB031B1D0}" destId="{7C5BEBC3-B176-41C5-AD61-96DEC3CEBBFC}" srcOrd="0" destOrd="0" presId="urn:microsoft.com/office/officeart/2005/8/layout/cycle6"/>
    <dgm:cxn modelId="{24486481-099E-4267-8BDE-A90196DD6295}" type="presParOf" srcId="{0747004F-A66B-4A14-AE21-903CB031B1D0}" destId="{0D3338C2-95AA-4F52-B519-1A34A1BAC7A6}" srcOrd="1" destOrd="0" presId="urn:microsoft.com/office/officeart/2005/8/layout/cycle6"/>
    <dgm:cxn modelId="{38FC0A8D-7975-4B56-B511-A2BAD3054316}" type="presParOf" srcId="{0747004F-A66B-4A14-AE21-903CB031B1D0}" destId="{07B8974C-0C47-44CF-A161-B9CE0B9317ED}" srcOrd="2" destOrd="0" presId="urn:microsoft.com/office/officeart/2005/8/layout/cycle6"/>
    <dgm:cxn modelId="{97C3D5EE-058F-4B42-AE64-410FC56A5EAE}" type="presParOf" srcId="{0747004F-A66B-4A14-AE21-903CB031B1D0}" destId="{08D9D743-19DC-4065-880E-5107C9B7BAE1}" srcOrd="3" destOrd="0" presId="urn:microsoft.com/office/officeart/2005/8/layout/cycle6"/>
    <dgm:cxn modelId="{7B2554B4-8008-4584-9D33-8EA7851DF219}" type="presParOf" srcId="{0747004F-A66B-4A14-AE21-903CB031B1D0}" destId="{B2A40CC9-7EA9-4320-BC9D-48C431F91679}" srcOrd="4" destOrd="0" presId="urn:microsoft.com/office/officeart/2005/8/layout/cycle6"/>
    <dgm:cxn modelId="{EE709DCC-EE6C-4426-BCEE-0B761A09D6C3}" type="presParOf" srcId="{0747004F-A66B-4A14-AE21-903CB031B1D0}" destId="{F335D939-93CB-4398-8C8B-22ED38567173}" srcOrd="5" destOrd="0" presId="urn:microsoft.com/office/officeart/2005/8/layout/cycle6"/>
    <dgm:cxn modelId="{0CE0A013-8479-4317-B165-75EC412FF321}" type="presParOf" srcId="{0747004F-A66B-4A14-AE21-903CB031B1D0}" destId="{0DCB7FFF-BAA0-4CB9-BDCE-4DF34AB3A2EE}" srcOrd="6" destOrd="0" presId="urn:microsoft.com/office/officeart/2005/8/layout/cycle6"/>
    <dgm:cxn modelId="{9C07E344-4619-45A2-820A-5FB748A7D8EE}" type="presParOf" srcId="{0747004F-A66B-4A14-AE21-903CB031B1D0}" destId="{898AB0F3-4263-4FD9-84F4-19D93B22EBBA}" srcOrd="7" destOrd="0" presId="urn:microsoft.com/office/officeart/2005/8/layout/cycle6"/>
    <dgm:cxn modelId="{BD0130AE-5099-48B0-935F-0AC9A1FE5065}" type="presParOf" srcId="{0747004F-A66B-4A14-AE21-903CB031B1D0}" destId="{641506EB-4503-4C57-9F69-6DE4065B282A}" srcOrd="8" destOrd="0" presId="urn:microsoft.com/office/officeart/2005/8/layout/cycle6"/>
    <dgm:cxn modelId="{7E617A27-AC9A-49A2-8EA0-C484E83C8FA8}" type="presParOf" srcId="{0747004F-A66B-4A14-AE21-903CB031B1D0}" destId="{04FBAF1F-EEA6-4BBA-A3F3-A526B8E95205}" srcOrd="9" destOrd="0" presId="urn:microsoft.com/office/officeart/2005/8/layout/cycle6"/>
    <dgm:cxn modelId="{D65D2D2C-EEF9-4CCC-864D-EA9B00A36F83}" type="presParOf" srcId="{0747004F-A66B-4A14-AE21-903CB031B1D0}" destId="{8BB65BAF-1B92-4494-B003-048785E0936D}" srcOrd="10" destOrd="0" presId="urn:microsoft.com/office/officeart/2005/8/layout/cycle6"/>
    <dgm:cxn modelId="{B7451FB5-70F6-4809-9BD9-AE049C58683A}" type="presParOf" srcId="{0747004F-A66B-4A14-AE21-903CB031B1D0}" destId="{D9421EF0-1E80-4B5E-B028-DC5EB2CBA047}" srcOrd="11" destOrd="0" presId="urn:microsoft.com/office/officeart/2005/8/layout/cycle6"/>
    <dgm:cxn modelId="{115BA3D2-90B0-45AC-BAE6-FE673D76BE55}" type="presParOf" srcId="{0747004F-A66B-4A14-AE21-903CB031B1D0}" destId="{8B5E59BD-2A8B-4166-B74E-BD0CBF774ACB}" srcOrd="12" destOrd="0" presId="urn:microsoft.com/office/officeart/2005/8/layout/cycle6"/>
    <dgm:cxn modelId="{8EB223F6-9CA9-4BE5-A632-B4DFB967E250}" type="presParOf" srcId="{0747004F-A66B-4A14-AE21-903CB031B1D0}" destId="{86F2768D-ABE5-4E55-864D-0E67DF27583E}" srcOrd="13" destOrd="0" presId="urn:microsoft.com/office/officeart/2005/8/layout/cycle6"/>
    <dgm:cxn modelId="{E563E650-1451-4938-97EB-F5FA8F2BDD3F}" type="presParOf" srcId="{0747004F-A66B-4A14-AE21-903CB031B1D0}" destId="{876340FB-301C-4D32-B138-0C36718269AD}" srcOrd="14" destOrd="0" presId="urn:microsoft.com/office/officeart/2005/8/layout/cycle6"/>
    <dgm:cxn modelId="{5BAE93C3-CB83-47F1-890B-16ED845CB60C}" type="presParOf" srcId="{0747004F-A66B-4A14-AE21-903CB031B1D0}" destId="{87EDEF61-507F-44B9-866E-6B7416EFFD97}" srcOrd="15" destOrd="0" presId="urn:microsoft.com/office/officeart/2005/8/layout/cycle6"/>
    <dgm:cxn modelId="{480E7E3E-17ED-4C64-AA47-3D8AB8D4EB84}" type="presParOf" srcId="{0747004F-A66B-4A14-AE21-903CB031B1D0}" destId="{97C336E7-C4CC-4736-8970-7C7A2469BE9E}" srcOrd="16" destOrd="0" presId="urn:microsoft.com/office/officeart/2005/8/layout/cycle6"/>
    <dgm:cxn modelId="{F9A2B8F5-18B6-41CF-A15F-56CB0CBDAA7D}" type="presParOf" srcId="{0747004F-A66B-4A14-AE21-903CB031B1D0}" destId="{E9097F20-D582-41FF-81BA-0AC06A2BAB84}" srcOrd="17" destOrd="0" presId="urn:microsoft.com/office/officeart/2005/8/layout/cycle6"/>
    <dgm:cxn modelId="{9F131B93-E540-4C0F-872F-35DEA8CD0C51}" type="presParOf" srcId="{0747004F-A66B-4A14-AE21-903CB031B1D0}" destId="{92F23879-AE61-415D-9412-654034DE1525}" srcOrd="18" destOrd="0" presId="urn:microsoft.com/office/officeart/2005/8/layout/cycle6"/>
    <dgm:cxn modelId="{6E100DEC-E937-4ECB-A848-5B971D4AA852}" type="presParOf" srcId="{0747004F-A66B-4A14-AE21-903CB031B1D0}" destId="{C211648D-5351-4C3E-8BAE-DF8BD7530513}" srcOrd="19" destOrd="0" presId="urn:microsoft.com/office/officeart/2005/8/layout/cycle6"/>
    <dgm:cxn modelId="{C6223486-A177-4D94-B681-439ADAA5174A}" type="presParOf" srcId="{0747004F-A66B-4A14-AE21-903CB031B1D0}" destId="{9F3D09EE-FDB7-4AE0-A58B-16414CF64899}" srcOrd="20" destOrd="0" presId="urn:microsoft.com/office/officeart/2005/8/layout/cycle6"/>
    <dgm:cxn modelId="{EA268814-70FE-456D-8EFB-FEF1E771DE5F}" type="presParOf" srcId="{0747004F-A66B-4A14-AE21-903CB031B1D0}" destId="{71BCD8B1-CEE7-42A0-9836-E0A9C397960D}" srcOrd="21" destOrd="0" presId="urn:microsoft.com/office/officeart/2005/8/layout/cycle6"/>
    <dgm:cxn modelId="{7B0E20DE-90F2-4AB8-89DE-5B0C6D648D4E}" type="presParOf" srcId="{0747004F-A66B-4A14-AE21-903CB031B1D0}" destId="{02994EAE-5046-4CA7-B52D-12C3AF5FF3F0}" srcOrd="22" destOrd="0" presId="urn:microsoft.com/office/officeart/2005/8/layout/cycle6"/>
    <dgm:cxn modelId="{696F226B-91C8-4999-9473-B381C7410ED4}" type="presParOf" srcId="{0747004F-A66B-4A14-AE21-903CB031B1D0}" destId="{EF07E315-D28A-4F4A-9AB5-5FCD0DC9AABA}" srcOrd="23" destOrd="0" presId="urn:microsoft.com/office/officeart/2005/8/layout/cycle6"/>
    <dgm:cxn modelId="{1DA4650E-C308-4F58-847F-C88324E21EEF}" type="presParOf" srcId="{0747004F-A66B-4A14-AE21-903CB031B1D0}" destId="{EF5BC5C2-B571-4F12-BE2C-E3DBFEB28A2A}" srcOrd="24" destOrd="0" presId="urn:microsoft.com/office/officeart/2005/8/layout/cycle6"/>
    <dgm:cxn modelId="{3973DB0A-303F-4D43-8E8E-71934BF76599}" type="presParOf" srcId="{0747004F-A66B-4A14-AE21-903CB031B1D0}" destId="{125882B2-4065-4BA8-A56C-1FFC6EDD1B66}" srcOrd="25" destOrd="0" presId="urn:microsoft.com/office/officeart/2005/8/layout/cycle6"/>
    <dgm:cxn modelId="{2C130803-2DC5-4CB0-A168-7E1FBF5C7C28}" type="presParOf" srcId="{0747004F-A66B-4A14-AE21-903CB031B1D0}" destId="{CE625E01-7AC1-4E89-8CFC-0DFC85756E7C}" srcOrd="26" destOrd="0" presId="urn:microsoft.com/office/officeart/2005/8/layout/cycle6"/>
    <dgm:cxn modelId="{AF3CD663-D1BB-4501-99C6-214696DFBB74}" type="presParOf" srcId="{0747004F-A66B-4A14-AE21-903CB031B1D0}" destId="{F8724F29-43E7-4FDB-8B0F-F587A9F356E2}" srcOrd="27" destOrd="0" presId="urn:microsoft.com/office/officeart/2005/8/layout/cycle6"/>
    <dgm:cxn modelId="{59D5DA2F-BFCB-43E8-84B7-37DE62FA6885}" type="presParOf" srcId="{0747004F-A66B-4A14-AE21-903CB031B1D0}" destId="{B2D04CFA-9438-46E5-AB4D-8D85A431B528}" srcOrd="28" destOrd="0" presId="urn:microsoft.com/office/officeart/2005/8/layout/cycle6"/>
    <dgm:cxn modelId="{31A4B196-594D-46E6-887C-17762195F2D2}" type="presParOf" srcId="{0747004F-A66B-4A14-AE21-903CB031B1D0}" destId="{DDC7FF80-4B55-4DDF-8539-840A4E78DAFA}" srcOrd="29" destOrd="0" presId="urn:microsoft.com/office/officeart/2005/8/layout/cycle6"/>
    <dgm:cxn modelId="{F85ACD27-7814-4CC6-9139-56028465118C}" type="presParOf" srcId="{0747004F-A66B-4A14-AE21-903CB031B1D0}" destId="{21147BF0-B90E-4C91-8C83-35565DCB1EF5}" srcOrd="30" destOrd="0" presId="urn:microsoft.com/office/officeart/2005/8/layout/cycle6"/>
    <dgm:cxn modelId="{2FB84F91-EE61-44C8-A95E-BD938E38F614}" type="presParOf" srcId="{0747004F-A66B-4A14-AE21-903CB031B1D0}" destId="{30A16DC4-FC8C-41F4-A7A4-399C77C07B53}" srcOrd="31" destOrd="0" presId="urn:microsoft.com/office/officeart/2005/8/layout/cycle6"/>
    <dgm:cxn modelId="{08E8C3BB-FBAE-4A22-AA3A-3E7F321DCF21}" type="presParOf" srcId="{0747004F-A66B-4A14-AE21-903CB031B1D0}" destId="{A1737758-813C-4EB0-BC13-F63284CC0AE5}" srcOrd="32" destOrd="0" presId="urn:microsoft.com/office/officeart/2005/8/layout/cycle6"/>
    <dgm:cxn modelId="{3E0BE1D7-A4C5-41EA-8945-DD489E051110}" type="presParOf" srcId="{0747004F-A66B-4A14-AE21-903CB031B1D0}" destId="{99B43EE4-CC60-43BF-AD29-CD5A963AE551}" srcOrd="33" destOrd="0" presId="urn:microsoft.com/office/officeart/2005/8/layout/cycle6"/>
    <dgm:cxn modelId="{F6D1CE87-6C03-407D-87C6-C9A6F73E503D}" type="presParOf" srcId="{0747004F-A66B-4A14-AE21-903CB031B1D0}" destId="{7AA54AD0-5DF6-4824-8631-93E6FBEAB81B}" srcOrd="34" destOrd="0" presId="urn:microsoft.com/office/officeart/2005/8/layout/cycle6"/>
    <dgm:cxn modelId="{5A3D2A0E-841B-4E74-B523-F8CD00762F83}" type="presParOf" srcId="{0747004F-A66B-4A14-AE21-903CB031B1D0}" destId="{9893FBA9-4E66-4915-A94E-88A887AC00DC}" srcOrd="35" destOrd="0" presId="urn:microsoft.com/office/officeart/2005/8/layout/cycle6"/>
    <dgm:cxn modelId="{AD77D3D6-4B70-445E-BDD4-A64DB9BEAE11}" type="presParOf" srcId="{0747004F-A66B-4A14-AE21-903CB031B1D0}" destId="{B991DDF5-259C-4F71-9BCD-AA9A3D3185BF}" srcOrd="36" destOrd="0" presId="urn:microsoft.com/office/officeart/2005/8/layout/cycle6"/>
    <dgm:cxn modelId="{348770F2-3266-46E8-8D10-303BBAD1F256}" type="presParOf" srcId="{0747004F-A66B-4A14-AE21-903CB031B1D0}" destId="{D3E0CCE5-4A6E-4C67-BD38-04083C556502}" srcOrd="37" destOrd="0" presId="urn:microsoft.com/office/officeart/2005/8/layout/cycle6"/>
    <dgm:cxn modelId="{F308A12D-66BF-4CE2-8987-4BD0A163C790}" type="presParOf" srcId="{0747004F-A66B-4A14-AE21-903CB031B1D0}" destId="{47D605BC-13DA-454D-A1F1-F0AFDA659D64}" srcOrd="38" destOrd="0" presId="urn:microsoft.com/office/officeart/2005/8/layout/cycle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981947A-28E8-4F1C-908C-432F54C16502}">
      <dsp:nvSpPr>
        <dsp:cNvPr id="0" name=""/>
        <dsp:cNvSpPr/>
      </dsp:nvSpPr>
      <dsp:spPr>
        <a:xfrm>
          <a:off x="1326560" y="0"/>
          <a:ext cx="1956978" cy="781326"/>
        </a:xfrm>
        <a:prstGeom prst="roundRect">
          <a:avLst>
            <a:gd name="adj" fmla="val 100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kern="1200" dirty="0" smtClean="0"/>
            <a:t>Security Risk </a:t>
          </a:r>
          <a:r>
            <a:rPr lang="it-IT" sz="1800" kern="1200" dirty="0" err="1" smtClean="0"/>
            <a:t>Assessment</a:t>
          </a:r>
          <a:endParaRPr lang="en-US" sz="1800" kern="1200" dirty="0"/>
        </a:p>
      </dsp:txBody>
      <dsp:txXfrm>
        <a:off x="1326560" y="0"/>
        <a:ext cx="1956978" cy="781326"/>
      </dsp:txXfrm>
    </dsp:sp>
    <dsp:sp modelId="{A2C766EF-BC76-4CE5-8062-3069619E5175}">
      <dsp:nvSpPr>
        <dsp:cNvPr id="0" name=""/>
        <dsp:cNvSpPr/>
      </dsp:nvSpPr>
      <dsp:spPr>
        <a:xfrm rot="5400000">
          <a:off x="2158551" y="800859"/>
          <a:ext cx="292997" cy="351596"/>
        </a:xfrm>
        <a:prstGeom prst="rightArrow">
          <a:avLst>
            <a:gd name="adj1" fmla="val 60000"/>
            <a:gd name="adj2" fmla="val 50000"/>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2158551" y="800859"/>
        <a:ext cx="292997" cy="351596"/>
      </dsp:txXfrm>
    </dsp:sp>
    <dsp:sp modelId="{29BC4A32-C2B8-4833-8CD5-2722A3657D4E}">
      <dsp:nvSpPr>
        <dsp:cNvPr id="0" name=""/>
        <dsp:cNvSpPr/>
      </dsp:nvSpPr>
      <dsp:spPr>
        <a:xfrm>
          <a:off x="1326560" y="1171989"/>
          <a:ext cx="1956978" cy="781326"/>
        </a:xfrm>
        <a:prstGeom prst="roundRect">
          <a:avLst>
            <a:gd name="adj" fmla="val 10000"/>
          </a:avLst>
        </a:prstGeom>
        <a:solidFill>
          <a:schemeClr val="accent2">
            <a:shade val="80000"/>
            <a:hueOff val="0"/>
            <a:satOff val="-14010"/>
            <a:lumOff val="15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kern="1200" dirty="0" smtClean="0"/>
            <a:t>GAMMA Solution Definition</a:t>
          </a:r>
          <a:endParaRPr lang="en-US" sz="1800" kern="1200" dirty="0"/>
        </a:p>
      </dsp:txBody>
      <dsp:txXfrm>
        <a:off x="1326560" y="1171989"/>
        <a:ext cx="1956978" cy="781326"/>
      </dsp:txXfrm>
    </dsp:sp>
    <dsp:sp modelId="{420EE176-A281-487D-9CDC-DB6EDB52DD70}">
      <dsp:nvSpPr>
        <dsp:cNvPr id="0" name=""/>
        <dsp:cNvSpPr/>
      </dsp:nvSpPr>
      <dsp:spPr>
        <a:xfrm rot="5400000">
          <a:off x="2158551" y="1972848"/>
          <a:ext cx="292997" cy="351596"/>
        </a:xfrm>
        <a:prstGeom prst="rightArrow">
          <a:avLst>
            <a:gd name="adj1" fmla="val 60000"/>
            <a:gd name="adj2" fmla="val 50000"/>
          </a:avLst>
        </a:prstGeom>
        <a:solidFill>
          <a:schemeClr val="accent2">
            <a:shade val="90000"/>
            <a:hueOff val="0"/>
            <a:satOff val="-27650"/>
            <a:lumOff val="2966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2158551" y="1972848"/>
        <a:ext cx="292997" cy="351596"/>
      </dsp:txXfrm>
    </dsp:sp>
    <dsp:sp modelId="{BAFE4287-AF77-4A48-8330-720736618D67}">
      <dsp:nvSpPr>
        <dsp:cNvPr id="0" name=""/>
        <dsp:cNvSpPr/>
      </dsp:nvSpPr>
      <dsp:spPr>
        <a:xfrm>
          <a:off x="1326560" y="2343978"/>
          <a:ext cx="1956978" cy="781326"/>
        </a:xfrm>
        <a:prstGeom prst="roundRect">
          <a:avLst>
            <a:gd name="adj" fmla="val 10000"/>
          </a:avLst>
        </a:prstGeom>
        <a:solidFill>
          <a:schemeClr val="accent2">
            <a:shade val="80000"/>
            <a:hueOff val="0"/>
            <a:satOff val="-28019"/>
            <a:lumOff val="31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kern="1200" dirty="0" smtClean="0"/>
            <a:t>GAMMA Solution Architecture</a:t>
          </a:r>
          <a:endParaRPr lang="en-US" sz="1800" kern="1200" dirty="0"/>
        </a:p>
      </dsp:txBody>
      <dsp:txXfrm>
        <a:off x="1326560" y="2343978"/>
        <a:ext cx="1956978" cy="78132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C5BEBC3-B176-41C5-AD61-96DEC3CEBBFC}">
      <dsp:nvSpPr>
        <dsp:cNvPr id="0" name=""/>
        <dsp:cNvSpPr/>
      </dsp:nvSpPr>
      <dsp:spPr>
        <a:xfrm>
          <a:off x="3439653" y="4528"/>
          <a:ext cx="746345" cy="4851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it-IT" sz="800" kern="1200" dirty="0" smtClean="0"/>
            <a:t>NATO</a:t>
          </a:r>
          <a:endParaRPr lang="it-IT" sz="800" kern="1200" dirty="0"/>
        </a:p>
      </dsp:txBody>
      <dsp:txXfrm>
        <a:off x="3439653" y="4528"/>
        <a:ext cx="746345" cy="485124"/>
      </dsp:txXfrm>
    </dsp:sp>
    <dsp:sp modelId="{07B8974C-0C47-44CF-A161-B9CE0B9317ED}">
      <dsp:nvSpPr>
        <dsp:cNvPr id="0" name=""/>
        <dsp:cNvSpPr/>
      </dsp:nvSpPr>
      <dsp:spPr>
        <a:xfrm>
          <a:off x="1125268" y="247090"/>
          <a:ext cx="5375115" cy="5375115"/>
        </a:xfrm>
        <a:custGeom>
          <a:avLst/>
          <a:gdLst/>
          <a:ahLst/>
          <a:cxnLst/>
          <a:rect l="0" t="0" r="0" b="0"/>
          <a:pathLst>
            <a:path>
              <a:moveTo>
                <a:pt x="3065848" y="26756"/>
              </a:moveTo>
              <a:arcTo wR="2687557" hR="2687557" stAng="16685497" swAng="64899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8D9D743-19DC-4065-880E-5107C9B7BAE1}">
      <dsp:nvSpPr>
        <dsp:cNvPr id="0" name=""/>
        <dsp:cNvSpPr/>
      </dsp:nvSpPr>
      <dsp:spPr>
        <a:xfrm>
          <a:off x="4688623" y="312371"/>
          <a:ext cx="746345" cy="4851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it-IT" sz="800" kern="1200" dirty="0" smtClean="0"/>
            <a:t>EDA</a:t>
          </a:r>
          <a:endParaRPr lang="it-IT" sz="800" kern="1200" dirty="0"/>
        </a:p>
      </dsp:txBody>
      <dsp:txXfrm>
        <a:off x="4688623" y="312371"/>
        <a:ext cx="746345" cy="485124"/>
      </dsp:txXfrm>
    </dsp:sp>
    <dsp:sp modelId="{F335D939-93CB-4398-8C8B-22ED38567173}">
      <dsp:nvSpPr>
        <dsp:cNvPr id="0" name=""/>
        <dsp:cNvSpPr/>
      </dsp:nvSpPr>
      <dsp:spPr>
        <a:xfrm>
          <a:off x="1125268" y="247090"/>
          <a:ext cx="5375115" cy="5375115"/>
        </a:xfrm>
        <a:custGeom>
          <a:avLst/>
          <a:gdLst/>
          <a:ahLst/>
          <a:cxnLst/>
          <a:rect l="0" t="0" r="0" b="0"/>
          <a:pathLst>
            <a:path>
              <a:moveTo>
                <a:pt x="4314065" y="548063"/>
              </a:moveTo>
              <a:arcTo wR="2687557" hR="2687557" stAng="18434592" swAng="68809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DCB7FFF-BAA0-4CB9-BDCE-4DF34AB3A2EE}">
      <dsp:nvSpPr>
        <dsp:cNvPr id="0" name=""/>
        <dsp:cNvSpPr/>
      </dsp:nvSpPr>
      <dsp:spPr>
        <a:xfrm>
          <a:off x="5651469" y="1165378"/>
          <a:ext cx="746345" cy="4851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it-IT" sz="800" kern="1200" dirty="0" smtClean="0"/>
            <a:t>ICAO</a:t>
          </a:r>
          <a:endParaRPr lang="it-IT" sz="800" kern="1200" dirty="0"/>
        </a:p>
      </dsp:txBody>
      <dsp:txXfrm>
        <a:off x="5651469" y="1165378"/>
        <a:ext cx="746345" cy="485124"/>
      </dsp:txXfrm>
    </dsp:sp>
    <dsp:sp modelId="{641506EB-4503-4C57-9F69-6DE4065B282A}">
      <dsp:nvSpPr>
        <dsp:cNvPr id="0" name=""/>
        <dsp:cNvSpPr/>
      </dsp:nvSpPr>
      <dsp:spPr>
        <a:xfrm>
          <a:off x="1125268" y="247090"/>
          <a:ext cx="5375115" cy="5375115"/>
        </a:xfrm>
        <a:custGeom>
          <a:avLst/>
          <a:gdLst/>
          <a:ahLst/>
          <a:cxnLst/>
          <a:rect l="0" t="0" r="0" b="0"/>
          <a:pathLst>
            <a:path>
              <a:moveTo>
                <a:pt x="5052124" y="1410142"/>
              </a:moveTo>
              <a:arcTo wR="2687557" hR="2687557" stAng="19897239" swAng="96284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4FBAF1F-EEA6-4BBA-A3F3-A526B8E95205}">
      <dsp:nvSpPr>
        <dsp:cNvPr id="0" name=""/>
        <dsp:cNvSpPr/>
      </dsp:nvSpPr>
      <dsp:spPr>
        <a:xfrm>
          <a:off x="5884667" y="2368136"/>
          <a:ext cx="1192241" cy="4851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it-IT" sz="800" kern="1200" dirty="0" smtClean="0"/>
            <a:t>EASA</a:t>
          </a:r>
          <a:endParaRPr lang="it-IT" sz="800" kern="1200" dirty="0"/>
        </a:p>
      </dsp:txBody>
      <dsp:txXfrm>
        <a:off x="5884667" y="2368136"/>
        <a:ext cx="1192241" cy="485124"/>
      </dsp:txXfrm>
    </dsp:sp>
    <dsp:sp modelId="{D9421EF0-1E80-4B5E-B028-DC5EB2CBA047}">
      <dsp:nvSpPr>
        <dsp:cNvPr id="0" name=""/>
        <dsp:cNvSpPr/>
      </dsp:nvSpPr>
      <dsp:spPr>
        <a:xfrm>
          <a:off x="1125268" y="247090"/>
          <a:ext cx="5375115" cy="5375115"/>
        </a:xfrm>
        <a:custGeom>
          <a:avLst/>
          <a:gdLst/>
          <a:ahLst/>
          <a:cxnLst/>
          <a:rect l="0" t="0" r="0" b="0"/>
          <a:pathLst>
            <a:path>
              <a:moveTo>
                <a:pt x="5374112" y="2614141"/>
              </a:moveTo>
              <a:arcTo wR="2687557" hR="2687557" stAng="21506080" swAng="100342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B5E59BD-2A8B-4166-B74E-BD0CBF774ACB}">
      <dsp:nvSpPr>
        <dsp:cNvPr id="0" name=""/>
        <dsp:cNvSpPr/>
      </dsp:nvSpPr>
      <dsp:spPr>
        <a:xfrm>
          <a:off x="5802984" y="3645106"/>
          <a:ext cx="1045502" cy="4851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it-IT" sz="800" kern="1200" dirty="0" smtClean="0"/>
            <a:t>NETWORK MANAGER</a:t>
          </a:r>
          <a:endParaRPr lang="it-IT" sz="800" kern="1200" dirty="0"/>
        </a:p>
      </dsp:txBody>
      <dsp:txXfrm>
        <a:off x="5802984" y="3645106"/>
        <a:ext cx="1045502" cy="485124"/>
      </dsp:txXfrm>
    </dsp:sp>
    <dsp:sp modelId="{876340FB-301C-4D32-B138-0C36718269AD}">
      <dsp:nvSpPr>
        <dsp:cNvPr id="0" name=""/>
        <dsp:cNvSpPr/>
      </dsp:nvSpPr>
      <dsp:spPr>
        <a:xfrm>
          <a:off x="1125268" y="247090"/>
          <a:ext cx="5375115" cy="5375115"/>
        </a:xfrm>
        <a:custGeom>
          <a:avLst/>
          <a:gdLst/>
          <a:ahLst/>
          <a:cxnLst/>
          <a:rect l="0" t="0" r="0" b="0"/>
          <a:pathLst>
            <a:path>
              <a:moveTo>
                <a:pt x="5091458" y="3889317"/>
              </a:moveTo>
              <a:arcTo wR="2687557" hR="2687557" stAng="1593685" swAng="86751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7EDEF61-507F-44B9-866E-6B7416EFFD97}">
      <dsp:nvSpPr>
        <dsp:cNvPr id="0" name=""/>
        <dsp:cNvSpPr/>
      </dsp:nvSpPr>
      <dsp:spPr>
        <a:xfrm>
          <a:off x="5221833" y="4703751"/>
          <a:ext cx="746345" cy="4851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it-IT" sz="800" kern="1200" dirty="0" smtClean="0"/>
            <a:t>EACCC</a:t>
          </a:r>
          <a:endParaRPr lang="it-IT" sz="800" kern="1200" dirty="0"/>
        </a:p>
      </dsp:txBody>
      <dsp:txXfrm>
        <a:off x="5221833" y="4703751"/>
        <a:ext cx="746345" cy="485124"/>
      </dsp:txXfrm>
    </dsp:sp>
    <dsp:sp modelId="{E9097F20-D582-41FF-81BA-0AC06A2BAB84}">
      <dsp:nvSpPr>
        <dsp:cNvPr id="0" name=""/>
        <dsp:cNvSpPr/>
      </dsp:nvSpPr>
      <dsp:spPr>
        <a:xfrm>
          <a:off x="1125268" y="247090"/>
          <a:ext cx="5375115" cy="5375115"/>
        </a:xfrm>
        <a:custGeom>
          <a:avLst/>
          <a:gdLst/>
          <a:ahLst/>
          <a:cxnLst/>
          <a:rect l="0" t="0" r="0" b="0"/>
          <a:pathLst>
            <a:path>
              <a:moveTo>
                <a:pt x="4146683" y="4944528"/>
              </a:moveTo>
              <a:arcTo wR="2687557" hR="2687557" stAng="3427045" swAng="63328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2F23879-AE61-415D-9412-654034DE1525}">
      <dsp:nvSpPr>
        <dsp:cNvPr id="0" name=""/>
        <dsp:cNvSpPr/>
      </dsp:nvSpPr>
      <dsp:spPr>
        <a:xfrm>
          <a:off x="4082827" y="5301547"/>
          <a:ext cx="746345" cy="4851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it-IT" sz="800" kern="1200" dirty="0" smtClean="0"/>
            <a:t>ECAC</a:t>
          </a:r>
          <a:endParaRPr lang="it-IT" sz="800" kern="1200" dirty="0"/>
        </a:p>
      </dsp:txBody>
      <dsp:txXfrm>
        <a:off x="4082827" y="5301547"/>
        <a:ext cx="746345" cy="485124"/>
      </dsp:txXfrm>
    </dsp:sp>
    <dsp:sp modelId="{9F3D09EE-FDB7-4AE0-A58B-16414CF64899}">
      <dsp:nvSpPr>
        <dsp:cNvPr id="0" name=""/>
        <dsp:cNvSpPr/>
      </dsp:nvSpPr>
      <dsp:spPr>
        <a:xfrm>
          <a:off x="1125268" y="247090"/>
          <a:ext cx="5375115" cy="5375115"/>
        </a:xfrm>
        <a:custGeom>
          <a:avLst/>
          <a:gdLst/>
          <a:ahLst/>
          <a:cxnLst/>
          <a:rect l="0" t="0" r="0" b="0"/>
          <a:pathLst>
            <a:path>
              <a:moveTo>
                <a:pt x="2952186" y="5362055"/>
              </a:moveTo>
              <a:arcTo wR="2687557" hR="2687557" stAng="5060955" swAng="67809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1BCD8B1-CEE7-42A0-9836-E0A9C397960D}">
      <dsp:nvSpPr>
        <dsp:cNvPr id="0" name=""/>
        <dsp:cNvSpPr/>
      </dsp:nvSpPr>
      <dsp:spPr>
        <a:xfrm>
          <a:off x="2796478" y="5301547"/>
          <a:ext cx="746345" cy="4851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it-IT" sz="800" kern="1200" dirty="0" smtClean="0"/>
            <a:t>CAA</a:t>
          </a:r>
          <a:endParaRPr lang="it-IT" sz="800" kern="1200" dirty="0"/>
        </a:p>
      </dsp:txBody>
      <dsp:txXfrm>
        <a:off x="2796478" y="5301547"/>
        <a:ext cx="746345" cy="485124"/>
      </dsp:txXfrm>
    </dsp:sp>
    <dsp:sp modelId="{EF07E315-D28A-4F4A-9AB5-5FCD0DC9AABA}">
      <dsp:nvSpPr>
        <dsp:cNvPr id="0" name=""/>
        <dsp:cNvSpPr/>
      </dsp:nvSpPr>
      <dsp:spPr>
        <a:xfrm>
          <a:off x="1125268" y="247090"/>
          <a:ext cx="5375115" cy="5375115"/>
        </a:xfrm>
        <a:custGeom>
          <a:avLst/>
          <a:gdLst/>
          <a:ahLst/>
          <a:cxnLst/>
          <a:rect l="0" t="0" r="0" b="0"/>
          <a:pathLst>
            <a:path>
              <a:moveTo>
                <a:pt x="1666542" y="5173617"/>
              </a:moveTo>
              <a:arcTo wR="2687557" hR="2687557" stAng="6739666" swAng="63328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F5BC5C2-B571-4F12-BE2C-E3DBFEB28A2A}">
      <dsp:nvSpPr>
        <dsp:cNvPr id="0" name=""/>
        <dsp:cNvSpPr/>
      </dsp:nvSpPr>
      <dsp:spPr>
        <a:xfrm>
          <a:off x="1657473" y="4703751"/>
          <a:ext cx="746345" cy="4851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it-IT" sz="800" kern="1200" dirty="0" smtClean="0"/>
            <a:t>EC</a:t>
          </a:r>
          <a:endParaRPr lang="it-IT" sz="800" kern="1200" dirty="0"/>
        </a:p>
      </dsp:txBody>
      <dsp:txXfrm>
        <a:off x="1657473" y="4703751"/>
        <a:ext cx="746345" cy="485124"/>
      </dsp:txXfrm>
    </dsp:sp>
    <dsp:sp modelId="{CE625E01-7AC1-4E89-8CFC-0DFC85756E7C}">
      <dsp:nvSpPr>
        <dsp:cNvPr id="0" name=""/>
        <dsp:cNvSpPr/>
      </dsp:nvSpPr>
      <dsp:spPr>
        <a:xfrm>
          <a:off x="1125268" y="247090"/>
          <a:ext cx="5375115" cy="5375115"/>
        </a:xfrm>
        <a:custGeom>
          <a:avLst/>
          <a:gdLst/>
          <a:ahLst/>
          <a:cxnLst/>
          <a:rect l="0" t="0" r="0" b="0"/>
          <a:pathLst>
            <a:path>
              <a:moveTo>
                <a:pt x="659846" y="4451460"/>
              </a:moveTo>
              <a:arcTo wR="2687557" hR="2687557" stAng="8338803" swAng="86751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8724F29-43E7-4FDB-8B0F-F587A9F356E2}">
      <dsp:nvSpPr>
        <dsp:cNvPr id="0" name=""/>
        <dsp:cNvSpPr/>
      </dsp:nvSpPr>
      <dsp:spPr>
        <a:xfrm>
          <a:off x="926743" y="3645106"/>
          <a:ext cx="746345" cy="4851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it-IT" sz="800" kern="1200" dirty="0" smtClean="0"/>
            <a:t>ANSP</a:t>
          </a:r>
          <a:endParaRPr lang="it-IT" sz="800" kern="1200" dirty="0"/>
        </a:p>
      </dsp:txBody>
      <dsp:txXfrm>
        <a:off x="926743" y="3645106"/>
        <a:ext cx="746345" cy="485124"/>
      </dsp:txXfrm>
    </dsp:sp>
    <dsp:sp modelId="{DDC7FF80-4B55-4DDF-8539-840A4E78DAFA}">
      <dsp:nvSpPr>
        <dsp:cNvPr id="0" name=""/>
        <dsp:cNvSpPr/>
      </dsp:nvSpPr>
      <dsp:spPr>
        <a:xfrm>
          <a:off x="1125268" y="247090"/>
          <a:ext cx="5375115" cy="5375115"/>
        </a:xfrm>
        <a:custGeom>
          <a:avLst/>
          <a:gdLst/>
          <a:ahLst/>
          <a:cxnLst/>
          <a:rect l="0" t="0" r="0" b="0"/>
          <a:pathLst>
            <a:path>
              <a:moveTo>
                <a:pt x="93509" y="3390322"/>
              </a:moveTo>
              <a:arcTo wR="2687557" hR="2687557" stAng="9890496" swAng="100342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1147BF0-B90E-4C91-8C83-35565DCB1EF5}">
      <dsp:nvSpPr>
        <dsp:cNvPr id="0" name=""/>
        <dsp:cNvSpPr/>
      </dsp:nvSpPr>
      <dsp:spPr>
        <a:xfrm>
          <a:off x="771691" y="2368136"/>
          <a:ext cx="746345" cy="4851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it-IT" sz="800" kern="1200" dirty="0" smtClean="0"/>
            <a:t>Airspace </a:t>
          </a:r>
          <a:r>
            <a:rPr lang="it-IT" sz="800" kern="1200" dirty="0" err="1" smtClean="0"/>
            <a:t>Users</a:t>
          </a:r>
          <a:endParaRPr lang="it-IT" sz="800" kern="1200" dirty="0"/>
        </a:p>
      </dsp:txBody>
      <dsp:txXfrm>
        <a:off x="771691" y="2368136"/>
        <a:ext cx="746345" cy="485124"/>
      </dsp:txXfrm>
    </dsp:sp>
    <dsp:sp modelId="{A1737758-813C-4EB0-BC13-F63284CC0AE5}">
      <dsp:nvSpPr>
        <dsp:cNvPr id="0" name=""/>
        <dsp:cNvSpPr/>
      </dsp:nvSpPr>
      <dsp:spPr>
        <a:xfrm>
          <a:off x="1125268" y="247090"/>
          <a:ext cx="5375115" cy="5375115"/>
        </a:xfrm>
        <a:custGeom>
          <a:avLst/>
          <a:gdLst/>
          <a:ahLst/>
          <a:cxnLst/>
          <a:rect l="0" t="0" r="0" b="0"/>
          <a:pathLst>
            <a:path>
              <a:moveTo>
                <a:pt x="62010" y="2113566"/>
              </a:moveTo>
              <a:arcTo wR="2687557" hR="2687557" stAng="11539912" swAng="96284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9B43EE4-CC60-43BF-AD29-CD5A963AE551}">
      <dsp:nvSpPr>
        <dsp:cNvPr id="0" name=""/>
        <dsp:cNvSpPr/>
      </dsp:nvSpPr>
      <dsp:spPr>
        <a:xfrm>
          <a:off x="1227836" y="1165378"/>
          <a:ext cx="746345" cy="4851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it-IT" sz="800" kern="1200" dirty="0" smtClean="0"/>
            <a:t>NGA</a:t>
          </a:r>
          <a:endParaRPr lang="it-IT" sz="800" kern="1200" dirty="0"/>
        </a:p>
      </dsp:txBody>
      <dsp:txXfrm>
        <a:off x="1227836" y="1165378"/>
        <a:ext cx="746345" cy="485124"/>
      </dsp:txXfrm>
    </dsp:sp>
    <dsp:sp modelId="{9893FBA9-4E66-4915-A94E-88A887AC00DC}">
      <dsp:nvSpPr>
        <dsp:cNvPr id="0" name=""/>
        <dsp:cNvSpPr/>
      </dsp:nvSpPr>
      <dsp:spPr>
        <a:xfrm>
          <a:off x="1125268" y="247090"/>
          <a:ext cx="5375115" cy="5375115"/>
        </a:xfrm>
        <a:custGeom>
          <a:avLst/>
          <a:gdLst/>
          <a:ahLst/>
          <a:cxnLst/>
          <a:rect l="0" t="0" r="0" b="0"/>
          <a:pathLst>
            <a:path>
              <a:moveTo>
                <a:pt x="668138" y="914167"/>
              </a:moveTo>
              <a:arcTo wR="2687557" hR="2687557" stAng="13277314" swAng="68809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991DDF5-259C-4F71-9BCD-AA9A3D3185BF}">
      <dsp:nvSpPr>
        <dsp:cNvPr id="0" name=""/>
        <dsp:cNvSpPr/>
      </dsp:nvSpPr>
      <dsp:spPr>
        <a:xfrm>
          <a:off x="2190683" y="312371"/>
          <a:ext cx="746345" cy="4851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it-IT" sz="800" kern="1200" dirty="0" smtClean="0"/>
            <a:t>… </a:t>
          </a:r>
          <a:r>
            <a:rPr lang="it-IT" sz="800" i="1" kern="1200" dirty="0" err="1" smtClean="0"/>
            <a:t>others</a:t>
          </a:r>
          <a:endParaRPr lang="it-IT" sz="800" i="1" kern="1200" dirty="0"/>
        </a:p>
      </dsp:txBody>
      <dsp:txXfrm>
        <a:off x="2190683" y="312371"/>
        <a:ext cx="746345" cy="485124"/>
      </dsp:txXfrm>
    </dsp:sp>
    <dsp:sp modelId="{47D605BC-13DA-454D-A1F1-F0AFDA659D64}">
      <dsp:nvSpPr>
        <dsp:cNvPr id="0" name=""/>
        <dsp:cNvSpPr/>
      </dsp:nvSpPr>
      <dsp:spPr>
        <a:xfrm>
          <a:off x="1125268" y="247090"/>
          <a:ext cx="5375115" cy="5375115"/>
        </a:xfrm>
        <a:custGeom>
          <a:avLst/>
          <a:gdLst/>
          <a:ahLst/>
          <a:cxnLst/>
          <a:rect l="0" t="0" r="0" b="0"/>
          <a:pathLst>
            <a:path>
              <a:moveTo>
                <a:pt x="1816648" y="145022"/>
              </a:moveTo>
              <a:arcTo wR="2687557" hR="2687557" stAng="15065510" swAng="64899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51569" cy="4965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727" tIns="47864" rIns="95727" bIns="47864" numCol="1" anchor="t" anchorCtr="0" compatLnSpc="1">
            <a:prstTxWarp prst="textNoShape">
              <a:avLst/>
            </a:prstTxWarp>
          </a:bodyPr>
          <a:lstStyle>
            <a:lvl1pPr defTabSz="957217" eaLnBrk="1" hangingPunct="1">
              <a:defRPr sz="1300">
                <a:latin typeface="Arial" pitchFamily="34" charset="0"/>
              </a:defRPr>
            </a:lvl1pPr>
          </a:lstStyle>
          <a:p>
            <a:pPr>
              <a:defRPr/>
            </a:pPr>
            <a:endParaRPr lang="en-US"/>
          </a:p>
        </p:txBody>
      </p:sp>
      <p:sp>
        <p:nvSpPr>
          <p:cNvPr id="5123" name="Rectangle 3"/>
          <p:cNvSpPr>
            <a:spLocks noGrp="1" noChangeArrowheads="1"/>
          </p:cNvSpPr>
          <p:nvPr>
            <p:ph type="dt" idx="1"/>
          </p:nvPr>
        </p:nvSpPr>
        <p:spPr bwMode="auto">
          <a:xfrm>
            <a:off x="3857285" y="0"/>
            <a:ext cx="2951569" cy="4965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727" tIns="47864" rIns="95727" bIns="47864" numCol="1" anchor="t" anchorCtr="0" compatLnSpc="1">
            <a:prstTxWarp prst="textNoShape">
              <a:avLst/>
            </a:prstTxWarp>
          </a:bodyPr>
          <a:lstStyle>
            <a:lvl1pPr algn="r" defTabSz="957217" eaLnBrk="1" hangingPunct="1">
              <a:defRPr sz="1300">
                <a:latin typeface="Arial" pitchFamily="34" charset="0"/>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920750" y="746125"/>
            <a:ext cx="4968875" cy="372745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680429" y="4722192"/>
            <a:ext cx="5449518" cy="4473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727" tIns="47864" rIns="95727" bIns="4786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9444385"/>
            <a:ext cx="2951569" cy="4965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727" tIns="47864" rIns="95727" bIns="47864" numCol="1" anchor="b" anchorCtr="0" compatLnSpc="1">
            <a:prstTxWarp prst="textNoShape">
              <a:avLst/>
            </a:prstTxWarp>
          </a:bodyPr>
          <a:lstStyle>
            <a:lvl1pPr defTabSz="957217" eaLnBrk="1" hangingPunct="1">
              <a:defRPr sz="1300">
                <a:latin typeface="Arial" pitchFamily="34" charset="0"/>
              </a:defRPr>
            </a:lvl1pPr>
          </a:lstStyle>
          <a:p>
            <a:pPr>
              <a:defRPr/>
            </a:pPr>
            <a:endParaRPr lang="en-US"/>
          </a:p>
        </p:txBody>
      </p:sp>
      <p:sp>
        <p:nvSpPr>
          <p:cNvPr id="5127" name="Rectangle 7"/>
          <p:cNvSpPr>
            <a:spLocks noGrp="1" noChangeArrowheads="1"/>
          </p:cNvSpPr>
          <p:nvPr>
            <p:ph type="sldNum" sz="quarter" idx="5"/>
          </p:nvPr>
        </p:nvSpPr>
        <p:spPr bwMode="auto">
          <a:xfrm>
            <a:off x="3857285" y="9444385"/>
            <a:ext cx="2951569" cy="4965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727" tIns="47864" rIns="95727" bIns="47864" numCol="1" anchor="b" anchorCtr="0" compatLnSpc="1">
            <a:prstTxWarp prst="textNoShape">
              <a:avLst/>
            </a:prstTxWarp>
          </a:bodyPr>
          <a:lstStyle>
            <a:lvl1pPr algn="r" defTabSz="957217" eaLnBrk="1" hangingPunct="1">
              <a:defRPr sz="1300">
                <a:latin typeface="Arial" pitchFamily="34" charset="0"/>
              </a:defRPr>
            </a:lvl1pPr>
          </a:lstStyle>
          <a:p>
            <a:pPr>
              <a:defRPr/>
            </a:pPr>
            <a:fld id="{681ECB4F-D1E0-4406-9958-3F9A01A382DB}" type="slidenum">
              <a:rPr lang="en-US"/>
              <a:pPr>
                <a:defRPr/>
              </a:pPr>
              <a:t>‹N›</a:t>
            </a:fld>
            <a:endParaRPr lang="en-US"/>
          </a:p>
        </p:txBody>
      </p:sp>
    </p:spTree>
    <p:extLst>
      <p:ext uri="{BB962C8B-B14F-4D97-AF65-F5344CB8AC3E}">
        <p14:creationId xmlns:p14="http://schemas.microsoft.com/office/powerpoint/2010/main" xmlns="" val="24011085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miter lim="800000"/>
            <a:headEnd/>
            <a:tailEnd/>
          </a:ln>
        </p:spPr>
        <p:txBody>
          <a:bodyPr/>
          <a:lstStyle/>
          <a:p>
            <a:fld id="{DBD0D84C-1133-427D-9A71-9B5041C0251A}" type="slidenum">
              <a:rPr lang="en-US" smtClean="0">
                <a:latin typeface="Arial" charset="0"/>
              </a:rPr>
              <a:pPr/>
              <a:t>1</a:t>
            </a:fld>
            <a:endParaRPr lang="en-US" smtClean="0">
              <a:latin typeface="Arial" charset="0"/>
            </a:endParaRPr>
          </a:p>
        </p:txBody>
      </p:sp>
      <p:sp>
        <p:nvSpPr>
          <p:cNvPr id="6147" name="Rectangle 2"/>
          <p:cNvSpPr>
            <a:spLocks noGrp="1" noRot="1" noChangeAspect="1" noChangeArrowheads="1" noTextEdit="1"/>
          </p:cNvSpPr>
          <p:nvPr>
            <p:ph type="sldImg"/>
          </p:nvPr>
        </p:nvSpPr>
        <p:spPr>
          <a:xfrm>
            <a:off x="920750" y="746125"/>
            <a:ext cx="4968875" cy="3727450"/>
          </a:xfrm>
          <a:ln/>
        </p:spPr>
      </p:sp>
      <p:sp>
        <p:nvSpPr>
          <p:cNvPr id="6148" name="Rectangle 3"/>
          <p:cNvSpPr>
            <a:spLocks noGrp="1" noChangeArrowheads="1"/>
          </p:cNvSpPr>
          <p:nvPr>
            <p:ph type="body" idx="1"/>
          </p:nvPr>
        </p:nvSpPr>
        <p:spPr>
          <a:noFill/>
        </p:spPr>
        <p:txBody>
          <a:bodyPr/>
          <a:lstStyle/>
          <a:p>
            <a:pPr eaLnBrk="1" hangingPunct="1"/>
            <a:endParaRPr lang="it-IT" smtClean="0">
              <a:latin typeface="Arial" charset="0"/>
            </a:endParaRPr>
          </a:p>
        </p:txBody>
      </p:sp>
    </p:spTree>
    <p:extLst>
      <p:ext uri="{BB962C8B-B14F-4D97-AF65-F5344CB8AC3E}">
        <p14:creationId xmlns:p14="http://schemas.microsoft.com/office/powerpoint/2010/main" xmlns="" val="2189902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20750" y="747713"/>
            <a:ext cx="4968875" cy="3725862"/>
          </a:xfrm>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pPr>
              <a:defRPr/>
            </a:pPr>
            <a:fld id="{39D9BE85-6BF2-45B6-8AED-867F5991B9F7}" type="slidenum">
              <a:rPr lang="en-US" smtClean="0"/>
              <a:pPr>
                <a:defRPr/>
              </a:pPr>
              <a:t>13</a:t>
            </a:fld>
            <a:endParaRPr lang="en-US"/>
          </a:p>
        </p:txBody>
      </p:sp>
    </p:spTree>
    <p:extLst>
      <p:ext uri="{BB962C8B-B14F-4D97-AF65-F5344CB8AC3E}">
        <p14:creationId xmlns="" xmlns:p14="http://schemas.microsoft.com/office/powerpoint/2010/main" val="3381646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miter lim="800000"/>
            <a:headEnd/>
            <a:tailEnd/>
          </a:ln>
        </p:spPr>
        <p:txBody>
          <a:bodyPr/>
          <a:lstStyle/>
          <a:p>
            <a:fld id="{760603D8-5F11-4A0A-8EF6-FE4CF9EAE710}" type="slidenum">
              <a:rPr lang="en-US" altLang="it-IT" smtClean="0">
                <a:latin typeface="Arial" charset="0"/>
              </a:rPr>
              <a:pPr/>
              <a:t>14</a:t>
            </a:fld>
            <a:endParaRPr lang="en-US" altLang="it-IT" smtClean="0">
              <a:latin typeface="Arial" charset="0"/>
            </a:endParaRPr>
          </a:p>
        </p:txBody>
      </p:sp>
      <p:sp>
        <p:nvSpPr>
          <p:cNvPr id="22531" name="Rectangle 2"/>
          <p:cNvSpPr>
            <a:spLocks noGrp="1" noRot="1" noChangeAspect="1" noChangeArrowheads="1" noTextEdit="1"/>
          </p:cNvSpPr>
          <p:nvPr>
            <p:ph type="sldImg"/>
          </p:nvPr>
        </p:nvSpPr>
        <p:spPr>
          <a:xfrm>
            <a:off x="920750" y="747713"/>
            <a:ext cx="4968875" cy="3725862"/>
          </a:xfrm>
          <a:ln/>
        </p:spPr>
      </p:sp>
      <p:sp>
        <p:nvSpPr>
          <p:cNvPr id="22532" name="Rectangle 3"/>
          <p:cNvSpPr>
            <a:spLocks noGrp="1" noChangeArrowheads="1"/>
          </p:cNvSpPr>
          <p:nvPr>
            <p:ph type="body" idx="1"/>
          </p:nvPr>
        </p:nvSpPr>
        <p:spPr>
          <a:noFill/>
        </p:spPr>
        <p:txBody>
          <a:bodyPr/>
          <a:lstStyle/>
          <a:p>
            <a:pPr eaLnBrk="1" hangingPunct="1"/>
            <a:endParaRPr lang="it-IT" altLang="it-IT"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egnaposto immagine diapositiva 1"/>
          <p:cNvSpPr>
            <a:spLocks noGrp="1" noRot="1" noChangeAspect="1" noTextEdit="1"/>
          </p:cNvSpPr>
          <p:nvPr>
            <p:ph type="sldImg"/>
          </p:nvPr>
        </p:nvSpPr>
        <p:spPr>
          <a:xfrm>
            <a:off x="922338" y="747713"/>
            <a:ext cx="4965700" cy="3725862"/>
          </a:xfrm>
          <a:ln/>
        </p:spPr>
      </p:sp>
      <p:sp>
        <p:nvSpPr>
          <p:cNvPr id="35843" name="Segnaposto note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GB" altLang="it-IT" smtClean="0">
                <a:latin typeface="Arial" charset="0"/>
              </a:rPr>
              <a:t>The GAMMA solution can be conceptualised comprising the following conceptual elements: </a:t>
            </a:r>
            <a:endParaRPr lang="it-IT" altLang="it-IT" smtClean="0">
              <a:latin typeface="Arial" charset="0"/>
            </a:endParaRPr>
          </a:p>
          <a:p>
            <a:r>
              <a:rPr lang="en-GB" altLang="it-IT" smtClean="0">
                <a:latin typeface="Arial" charset="0"/>
              </a:rPr>
              <a:t>GAMMA organisation – the establishment of a distributed set of GAMMA operators and users within the operational context jointly collaborating in the management of security;</a:t>
            </a:r>
            <a:endParaRPr lang="it-IT" altLang="it-IT" smtClean="0">
              <a:latin typeface="Arial" charset="0"/>
            </a:endParaRPr>
          </a:p>
          <a:p>
            <a:r>
              <a:rPr lang="en-GB" altLang="it-IT" smtClean="0">
                <a:latin typeface="Arial" charset="0"/>
              </a:rPr>
              <a:t>GAMMA continuous security management capability; which is related to the 24/7 operations of the security management component for the establishment of “security situational awareness”;</a:t>
            </a:r>
            <a:endParaRPr lang="it-IT" altLang="it-IT" smtClean="0">
              <a:latin typeface="Arial" charset="0"/>
            </a:endParaRPr>
          </a:p>
          <a:p>
            <a:r>
              <a:rPr lang="en-GB" altLang="it-IT" smtClean="0">
                <a:latin typeface="Arial" charset="0"/>
              </a:rPr>
              <a:t>GAMMA situation management / incident management capability – the set of functions and capabilities to manage security incidents;</a:t>
            </a:r>
            <a:endParaRPr lang="it-IT" altLang="it-IT" smtClean="0">
              <a:latin typeface="Arial" charset="0"/>
            </a:endParaRPr>
          </a:p>
          <a:p>
            <a:r>
              <a:rPr lang="en-GB" altLang="it-IT" smtClean="0">
                <a:latin typeface="Arial" charset="0"/>
              </a:rPr>
              <a:t>GAMMA distributed network and information exchange – the technical means for the day-to-day dynamic management of system security.</a:t>
            </a:r>
            <a:endParaRPr lang="it-IT" altLang="it-IT" smtClean="0">
              <a:latin typeface="Arial" charset="0"/>
            </a:endParaRPr>
          </a:p>
          <a:p>
            <a:endParaRPr lang="it-IT" altLang="it-IT" smtClean="0">
              <a:latin typeface="Arial" charset="0"/>
            </a:endParaRPr>
          </a:p>
        </p:txBody>
      </p:sp>
      <p:sp>
        <p:nvSpPr>
          <p:cNvPr id="35844" name="Segnaposto numero diapositiva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051">
              <a:defRPr>
                <a:solidFill>
                  <a:schemeClr val="tx1"/>
                </a:solidFill>
                <a:latin typeface="Arial" charset="0"/>
              </a:defRPr>
            </a:lvl1pPr>
            <a:lvl2pPr marL="717788" indent="-276072" defTabSz="957051">
              <a:defRPr>
                <a:solidFill>
                  <a:schemeClr val="tx1"/>
                </a:solidFill>
                <a:latin typeface="Arial" charset="0"/>
              </a:defRPr>
            </a:lvl2pPr>
            <a:lvl3pPr marL="1104290" indent="-220858" defTabSz="957051">
              <a:defRPr>
                <a:solidFill>
                  <a:schemeClr val="tx1"/>
                </a:solidFill>
                <a:latin typeface="Arial" charset="0"/>
              </a:defRPr>
            </a:lvl3pPr>
            <a:lvl4pPr marL="1546005" indent="-220858" defTabSz="957051">
              <a:defRPr>
                <a:solidFill>
                  <a:schemeClr val="tx1"/>
                </a:solidFill>
                <a:latin typeface="Arial" charset="0"/>
              </a:defRPr>
            </a:lvl4pPr>
            <a:lvl5pPr marL="1987722" indent="-220858" defTabSz="957051">
              <a:defRPr>
                <a:solidFill>
                  <a:schemeClr val="tx1"/>
                </a:solidFill>
                <a:latin typeface="Arial" charset="0"/>
              </a:defRPr>
            </a:lvl5pPr>
            <a:lvl6pPr marL="2429438" indent="-220858" defTabSz="957051" eaLnBrk="0" fontAlgn="base" hangingPunct="0">
              <a:spcBef>
                <a:spcPct val="0"/>
              </a:spcBef>
              <a:spcAft>
                <a:spcPct val="0"/>
              </a:spcAft>
              <a:defRPr>
                <a:solidFill>
                  <a:schemeClr val="tx1"/>
                </a:solidFill>
                <a:latin typeface="Arial" charset="0"/>
              </a:defRPr>
            </a:lvl6pPr>
            <a:lvl7pPr marL="2871153" indent="-220858" defTabSz="957051" eaLnBrk="0" fontAlgn="base" hangingPunct="0">
              <a:spcBef>
                <a:spcPct val="0"/>
              </a:spcBef>
              <a:spcAft>
                <a:spcPct val="0"/>
              </a:spcAft>
              <a:defRPr>
                <a:solidFill>
                  <a:schemeClr val="tx1"/>
                </a:solidFill>
                <a:latin typeface="Arial" charset="0"/>
              </a:defRPr>
            </a:lvl7pPr>
            <a:lvl8pPr marL="3312869" indent="-220858" defTabSz="957051" eaLnBrk="0" fontAlgn="base" hangingPunct="0">
              <a:spcBef>
                <a:spcPct val="0"/>
              </a:spcBef>
              <a:spcAft>
                <a:spcPct val="0"/>
              </a:spcAft>
              <a:defRPr>
                <a:solidFill>
                  <a:schemeClr val="tx1"/>
                </a:solidFill>
                <a:latin typeface="Arial" charset="0"/>
              </a:defRPr>
            </a:lvl8pPr>
            <a:lvl9pPr marL="3754584" indent="-220858" defTabSz="957051" eaLnBrk="0" fontAlgn="base" hangingPunct="0">
              <a:spcBef>
                <a:spcPct val="0"/>
              </a:spcBef>
              <a:spcAft>
                <a:spcPct val="0"/>
              </a:spcAft>
              <a:defRPr>
                <a:solidFill>
                  <a:schemeClr val="tx1"/>
                </a:solidFill>
                <a:latin typeface="Arial" charset="0"/>
              </a:defRPr>
            </a:lvl9pPr>
          </a:lstStyle>
          <a:p>
            <a:fld id="{3B85868B-695E-4F2A-988A-AA76A1557C1A}" type="slidenum">
              <a:rPr lang="en-US" altLang="it-IT" smtClean="0"/>
              <a:pPr/>
              <a:t>15</a:t>
            </a:fld>
            <a:endParaRPr lang="en-US" altLang="it-IT"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217" eaLnBrk="0" hangingPunct="0">
              <a:spcBef>
                <a:spcPct val="30000"/>
              </a:spcBef>
              <a:defRPr sz="1200">
                <a:solidFill>
                  <a:schemeClr val="tx1"/>
                </a:solidFill>
                <a:latin typeface="Arial" charset="0"/>
              </a:defRPr>
            </a:lvl1pPr>
            <a:lvl2pPr marL="717913" indent="-276120" defTabSz="957217" eaLnBrk="0" hangingPunct="0">
              <a:spcBef>
                <a:spcPct val="30000"/>
              </a:spcBef>
              <a:defRPr sz="1200">
                <a:solidFill>
                  <a:schemeClr val="tx1"/>
                </a:solidFill>
                <a:latin typeface="Arial" charset="0"/>
              </a:defRPr>
            </a:lvl2pPr>
            <a:lvl3pPr marL="1104481" indent="-220896" defTabSz="957217" eaLnBrk="0" hangingPunct="0">
              <a:spcBef>
                <a:spcPct val="30000"/>
              </a:spcBef>
              <a:defRPr sz="1200">
                <a:solidFill>
                  <a:schemeClr val="tx1"/>
                </a:solidFill>
                <a:latin typeface="Arial" charset="0"/>
              </a:defRPr>
            </a:lvl3pPr>
            <a:lvl4pPr marL="1546273" indent="-220896" defTabSz="957217" eaLnBrk="0" hangingPunct="0">
              <a:spcBef>
                <a:spcPct val="30000"/>
              </a:spcBef>
              <a:defRPr sz="1200">
                <a:solidFill>
                  <a:schemeClr val="tx1"/>
                </a:solidFill>
                <a:latin typeface="Arial" charset="0"/>
              </a:defRPr>
            </a:lvl4pPr>
            <a:lvl5pPr marL="1988066" indent="-220896" defTabSz="957217" eaLnBrk="0" hangingPunct="0">
              <a:spcBef>
                <a:spcPct val="30000"/>
              </a:spcBef>
              <a:defRPr sz="1200">
                <a:solidFill>
                  <a:schemeClr val="tx1"/>
                </a:solidFill>
                <a:latin typeface="Arial" charset="0"/>
              </a:defRPr>
            </a:lvl5pPr>
            <a:lvl6pPr marL="2429858" indent="-220896" defTabSz="957217" eaLnBrk="0" fontAlgn="base" hangingPunct="0">
              <a:spcBef>
                <a:spcPct val="30000"/>
              </a:spcBef>
              <a:spcAft>
                <a:spcPct val="0"/>
              </a:spcAft>
              <a:defRPr sz="1200">
                <a:solidFill>
                  <a:schemeClr val="tx1"/>
                </a:solidFill>
                <a:latin typeface="Arial" charset="0"/>
              </a:defRPr>
            </a:lvl6pPr>
            <a:lvl7pPr marL="2871650" indent="-220896" defTabSz="957217" eaLnBrk="0" fontAlgn="base" hangingPunct="0">
              <a:spcBef>
                <a:spcPct val="30000"/>
              </a:spcBef>
              <a:spcAft>
                <a:spcPct val="0"/>
              </a:spcAft>
              <a:defRPr sz="1200">
                <a:solidFill>
                  <a:schemeClr val="tx1"/>
                </a:solidFill>
                <a:latin typeface="Arial" charset="0"/>
              </a:defRPr>
            </a:lvl7pPr>
            <a:lvl8pPr marL="3313443" indent="-220896" defTabSz="957217" eaLnBrk="0" fontAlgn="base" hangingPunct="0">
              <a:spcBef>
                <a:spcPct val="30000"/>
              </a:spcBef>
              <a:spcAft>
                <a:spcPct val="0"/>
              </a:spcAft>
              <a:defRPr sz="1200">
                <a:solidFill>
                  <a:schemeClr val="tx1"/>
                </a:solidFill>
                <a:latin typeface="Arial" charset="0"/>
              </a:defRPr>
            </a:lvl8pPr>
            <a:lvl9pPr marL="3755235" indent="-220896" defTabSz="95721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9560CD1-503D-46EC-A181-5CDA032FFB1D}" type="slidenum">
              <a:rPr lang="en-US" altLang="en-US" sz="1300" smtClean="0"/>
              <a:pPr eaLnBrk="1" hangingPunct="1">
                <a:spcBef>
                  <a:spcPct val="0"/>
                </a:spcBef>
              </a:pPr>
              <a:t>25</a:t>
            </a:fld>
            <a:endParaRPr lang="en-US" altLang="en-US" sz="1300" dirty="0" smtClean="0"/>
          </a:p>
        </p:txBody>
      </p:sp>
      <p:sp>
        <p:nvSpPr>
          <p:cNvPr id="18435" name="Rectangle 2"/>
          <p:cNvSpPr>
            <a:spLocks noGrp="1" noRot="1" noChangeAspect="1" noChangeArrowheads="1" noTextEdit="1"/>
          </p:cNvSpPr>
          <p:nvPr>
            <p:ph type="sldImg"/>
          </p:nvPr>
        </p:nvSpPr>
        <p:spPr>
          <a:xfrm>
            <a:off x="920750" y="746125"/>
            <a:ext cx="4968875" cy="3727450"/>
          </a:xfrm>
          <a:ln/>
        </p:spPr>
      </p:sp>
      <p:sp>
        <p:nvSpPr>
          <p:cNvPr id="18436"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egnaposto immagine diapositiva 1"/>
          <p:cNvSpPr>
            <a:spLocks noGrp="1" noRot="1" noChangeAspect="1" noTextEdit="1"/>
          </p:cNvSpPr>
          <p:nvPr>
            <p:ph type="sldImg"/>
          </p:nvPr>
        </p:nvSpPr>
        <p:spPr>
          <a:xfrm>
            <a:off x="920750" y="746125"/>
            <a:ext cx="4968875" cy="3727450"/>
          </a:xfrm>
          <a:ln/>
        </p:spPr>
      </p:sp>
      <p:sp>
        <p:nvSpPr>
          <p:cNvPr id="48131" name="Segnaposto note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ltLang="it-IT" smtClean="0"/>
          </a:p>
        </p:txBody>
      </p:sp>
      <p:sp>
        <p:nvSpPr>
          <p:cNvPr id="4" name="Segnaposto numero diapositiva 3"/>
          <p:cNvSpPr>
            <a:spLocks noGrp="1"/>
          </p:cNvSpPr>
          <p:nvPr>
            <p:ph type="sldNum" sz="quarter" idx="5"/>
          </p:nvPr>
        </p:nvSpPr>
        <p:spPr/>
        <p:txBody>
          <a:bodyPr/>
          <a:lstStyle>
            <a:lvl1pPr defTabSz="957217" eaLnBrk="0" hangingPunct="0">
              <a:defRPr>
                <a:solidFill>
                  <a:schemeClr val="tx1"/>
                </a:solidFill>
                <a:latin typeface="Arial" panose="020B0604020202020204" pitchFamily="34" charset="0"/>
                <a:cs typeface="Arial" panose="020B0604020202020204" pitchFamily="34" charset="0"/>
              </a:defRPr>
            </a:lvl1pPr>
            <a:lvl2pPr marL="717913" indent="-276120" defTabSz="957217" eaLnBrk="0" hangingPunct="0">
              <a:defRPr>
                <a:solidFill>
                  <a:schemeClr val="tx1"/>
                </a:solidFill>
                <a:latin typeface="Arial" panose="020B0604020202020204" pitchFamily="34" charset="0"/>
                <a:cs typeface="Arial" panose="020B0604020202020204" pitchFamily="34" charset="0"/>
              </a:defRPr>
            </a:lvl2pPr>
            <a:lvl3pPr marL="1104481" indent="-220896" defTabSz="957217" eaLnBrk="0" hangingPunct="0">
              <a:defRPr>
                <a:solidFill>
                  <a:schemeClr val="tx1"/>
                </a:solidFill>
                <a:latin typeface="Arial" panose="020B0604020202020204" pitchFamily="34" charset="0"/>
                <a:cs typeface="Arial" panose="020B0604020202020204" pitchFamily="34" charset="0"/>
              </a:defRPr>
            </a:lvl3pPr>
            <a:lvl4pPr marL="1546273" indent="-220896" defTabSz="957217" eaLnBrk="0" hangingPunct="0">
              <a:defRPr>
                <a:solidFill>
                  <a:schemeClr val="tx1"/>
                </a:solidFill>
                <a:latin typeface="Arial" panose="020B0604020202020204" pitchFamily="34" charset="0"/>
                <a:cs typeface="Arial" panose="020B0604020202020204" pitchFamily="34" charset="0"/>
              </a:defRPr>
            </a:lvl4pPr>
            <a:lvl5pPr marL="1988066" indent="-220896" defTabSz="957217" eaLnBrk="0" hangingPunct="0">
              <a:defRPr>
                <a:solidFill>
                  <a:schemeClr val="tx1"/>
                </a:solidFill>
                <a:latin typeface="Arial" panose="020B0604020202020204" pitchFamily="34" charset="0"/>
                <a:cs typeface="Arial" panose="020B0604020202020204" pitchFamily="34" charset="0"/>
              </a:defRPr>
            </a:lvl5pPr>
            <a:lvl6pPr marL="2429858" indent="-220896" defTabSz="9572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871650" indent="-220896" defTabSz="9572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13443" indent="-220896" defTabSz="9572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755235" indent="-220896" defTabSz="9572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DAC0FB7-917A-49AB-B810-FB50A0FE1961}" type="slidenum">
              <a:rPr lang="en-US" altLang="en-US"/>
              <a:pPr eaLnBrk="1" hangingPunct="1"/>
              <a:t>28</a:t>
            </a:fld>
            <a:endParaRPr lang="en-US" altLang="en-US"/>
          </a:p>
        </p:txBody>
      </p:sp>
    </p:spTree>
    <p:extLst>
      <p:ext uri="{BB962C8B-B14F-4D97-AF65-F5344CB8AC3E}">
        <p14:creationId xmlns:p14="http://schemas.microsoft.com/office/powerpoint/2010/main" xmlns="" val="553330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xfrm>
            <a:off x="920750" y="746125"/>
            <a:ext cx="4968875" cy="3727450"/>
          </a:xfrm>
          <a:ln/>
        </p:spPr>
      </p:sp>
      <p:sp>
        <p:nvSpPr>
          <p:cNvPr id="19459"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altLang="de-DE" smtClean="0">
              <a:latin typeface="Arial" charset="0"/>
            </a:endParaRPr>
          </a:p>
        </p:txBody>
      </p:sp>
      <p:sp>
        <p:nvSpPr>
          <p:cNvPr id="19460"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17">
              <a:defRPr>
                <a:solidFill>
                  <a:schemeClr val="tx1"/>
                </a:solidFill>
                <a:latin typeface="Arial" charset="0"/>
              </a:defRPr>
            </a:lvl1pPr>
            <a:lvl2pPr marL="717913" indent="-276120" defTabSz="957217">
              <a:defRPr>
                <a:solidFill>
                  <a:schemeClr val="tx1"/>
                </a:solidFill>
                <a:latin typeface="Arial" charset="0"/>
              </a:defRPr>
            </a:lvl2pPr>
            <a:lvl3pPr marL="1104481" indent="-220896" defTabSz="957217">
              <a:defRPr>
                <a:solidFill>
                  <a:schemeClr val="tx1"/>
                </a:solidFill>
                <a:latin typeface="Arial" charset="0"/>
              </a:defRPr>
            </a:lvl3pPr>
            <a:lvl4pPr marL="1546273" indent="-220896" defTabSz="957217">
              <a:defRPr>
                <a:solidFill>
                  <a:schemeClr val="tx1"/>
                </a:solidFill>
                <a:latin typeface="Arial" charset="0"/>
              </a:defRPr>
            </a:lvl4pPr>
            <a:lvl5pPr marL="1988066" indent="-220896" defTabSz="957217">
              <a:defRPr>
                <a:solidFill>
                  <a:schemeClr val="tx1"/>
                </a:solidFill>
                <a:latin typeface="Arial" charset="0"/>
              </a:defRPr>
            </a:lvl5pPr>
            <a:lvl6pPr marL="2429858" indent="-220896" defTabSz="957217" eaLnBrk="0" fontAlgn="base" hangingPunct="0">
              <a:spcBef>
                <a:spcPct val="0"/>
              </a:spcBef>
              <a:spcAft>
                <a:spcPct val="0"/>
              </a:spcAft>
              <a:defRPr>
                <a:solidFill>
                  <a:schemeClr val="tx1"/>
                </a:solidFill>
                <a:latin typeface="Arial" charset="0"/>
              </a:defRPr>
            </a:lvl6pPr>
            <a:lvl7pPr marL="2871650" indent="-220896" defTabSz="957217" eaLnBrk="0" fontAlgn="base" hangingPunct="0">
              <a:spcBef>
                <a:spcPct val="0"/>
              </a:spcBef>
              <a:spcAft>
                <a:spcPct val="0"/>
              </a:spcAft>
              <a:defRPr>
                <a:solidFill>
                  <a:schemeClr val="tx1"/>
                </a:solidFill>
                <a:latin typeface="Arial" charset="0"/>
              </a:defRPr>
            </a:lvl7pPr>
            <a:lvl8pPr marL="3313443" indent="-220896" defTabSz="957217" eaLnBrk="0" fontAlgn="base" hangingPunct="0">
              <a:spcBef>
                <a:spcPct val="0"/>
              </a:spcBef>
              <a:spcAft>
                <a:spcPct val="0"/>
              </a:spcAft>
              <a:defRPr>
                <a:solidFill>
                  <a:schemeClr val="tx1"/>
                </a:solidFill>
                <a:latin typeface="Arial" charset="0"/>
              </a:defRPr>
            </a:lvl8pPr>
            <a:lvl9pPr marL="3755235" indent="-220896" defTabSz="957217" eaLnBrk="0" fontAlgn="base" hangingPunct="0">
              <a:spcBef>
                <a:spcPct val="0"/>
              </a:spcBef>
              <a:spcAft>
                <a:spcPct val="0"/>
              </a:spcAft>
              <a:defRPr>
                <a:solidFill>
                  <a:schemeClr val="tx1"/>
                </a:solidFill>
                <a:latin typeface="Arial" charset="0"/>
              </a:defRPr>
            </a:lvl9pPr>
          </a:lstStyle>
          <a:p>
            <a:fld id="{4DB6A0B4-916B-42AF-8101-8B9DE19DE78C}" type="slidenum">
              <a:rPr lang="en-US" altLang="de-DE" smtClean="0"/>
              <a:pPr/>
              <a:t>34</a:t>
            </a:fld>
            <a:endParaRPr lang="en-US" altLang="de-DE"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920750" y="746125"/>
            <a:ext cx="4968875" cy="3727450"/>
          </a:xfrm>
          <a:ln/>
        </p:spPr>
      </p:sp>
      <p:sp>
        <p:nvSpPr>
          <p:cNvPr id="25603"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de-DE" altLang="de-DE" smtClean="0">
              <a:latin typeface="Arial" charset="0"/>
            </a:endParaRPr>
          </a:p>
        </p:txBody>
      </p:sp>
      <p:sp>
        <p:nvSpPr>
          <p:cNvPr id="25604"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217">
              <a:defRPr>
                <a:solidFill>
                  <a:schemeClr val="tx1"/>
                </a:solidFill>
                <a:latin typeface="Arial" charset="0"/>
              </a:defRPr>
            </a:lvl1pPr>
            <a:lvl2pPr marL="717913" indent="-276120" defTabSz="957217">
              <a:defRPr>
                <a:solidFill>
                  <a:schemeClr val="tx1"/>
                </a:solidFill>
                <a:latin typeface="Arial" charset="0"/>
              </a:defRPr>
            </a:lvl2pPr>
            <a:lvl3pPr marL="1104481" indent="-220896" defTabSz="957217">
              <a:defRPr>
                <a:solidFill>
                  <a:schemeClr val="tx1"/>
                </a:solidFill>
                <a:latin typeface="Arial" charset="0"/>
              </a:defRPr>
            </a:lvl3pPr>
            <a:lvl4pPr marL="1546273" indent="-220896" defTabSz="957217">
              <a:defRPr>
                <a:solidFill>
                  <a:schemeClr val="tx1"/>
                </a:solidFill>
                <a:latin typeface="Arial" charset="0"/>
              </a:defRPr>
            </a:lvl4pPr>
            <a:lvl5pPr marL="1988066" indent="-220896" defTabSz="957217">
              <a:defRPr>
                <a:solidFill>
                  <a:schemeClr val="tx1"/>
                </a:solidFill>
                <a:latin typeface="Arial" charset="0"/>
              </a:defRPr>
            </a:lvl5pPr>
            <a:lvl6pPr marL="2429858" indent="-220896" defTabSz="957217" eaLnBrk="0" fontAlgn="base" hangingPunct="0">
              <a:spcBef>
                <a:spcPct val="0"/>
              </a:spcBef>
              <a:spcAft>
                <a:spcPct val="0"/>
              </a:spcAft>
              <a:defRPr>
                <a:solidFill>
                  <a:schemeClr val="tx1"/>
                </a:solidFill>
                <a:latin typeface="Arial" charset="0"/>
              </a:defRPr>
            </a:lvl6pPr>
            <a:lvl7pPr marL="2871650" indent="-220896" defTabSz="957217" eaLnBrk="0" fontAlgn="base" hangingPunct="0">
              <a:spcBef>
                <a:spcPct val="0"/>
              </a:spcBef>
              <a:spcAft>
                <a:spcPct val="0"/>
              </a:spcAft>
              <a:defRPr>
                <a:solidFill>
                  <a:schemeClr val="tx1"/>
                </a:solidFill>
                <a:latin typeface="Arial" charset="0"/>
              </a:defRPr>
            </a:lvl7pPr>
            <a:lvl8pPr marL="3313443" indent="-220896" defTabSz="957217" eaLnBrk="0" fontAlgn="base" hangingPunct="0">
              <a:spcBef>
                <a:spcPct val="0"/>
              </a:spcBef>
              <a:spcAft>
                <a:spcPct val="0"/>
              </a:spcAft>
              <a:defRPr>
                <a:solidFill>
                  <a:schemeClr val="tx1"/>
                </a:solidFill>
                <a:latin typeface="Arial" charset="0"/>
              </a:defRPr>
            </a:lvl8pPr>
            <a:lvl9pPr marL="3755235" indent="-220896" defTabSz="957217" eaLnBrk="0" fontAlgn="base" hangingPunct="0">
              <a:spcBef>
                <a:spcPct val="0"/>
              </a:spcBef>
              <a:spcAft>
                <a:spcPct val="0"/>
              </a:spcAft>
              <a:defRPr>
                <a:solidFill>
                  <a:schemeClr val="tx1"/>
                </a:solidFill>
                <a:latin typeface="Arial" charset="0"/>
              </a:defRPr>
            </a:lvl9pPr>
          </a:lstStyle>
          <a:p>
            <a:fld id="{F35355F0-B6B3-4AE2-BCFE-2656DFD39B48}" type="slidenum">
              <a:rPr lang="en-US" altLang="de-DE" smtClean="0"/>
              <a:pPr/>
              <a:t>35</a:t>
            </a:fld>
            <a:endParaRPr lang="en-US" alt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egnaposto immagine diapositiva 1"/>
          <p:cNvSpPr>
            <a:spLocks noGrp="1" noRot="1" noChangeAspect="1"/>
          </p:cNvSpPr>
          <p:nvPr>
            <p:ph type="sldImg"/>
          </p:nvPr>
        </p:nvSpPr>
        <p:spPr>
          <a:xfrm>
            <a:off x="920750" y="746125"/>
            <a:ext cx="4968875" cy="3727450"/>
          </a:xfrm>
          <a:ln/>
        </p:spPr>
      </p:sp>
      <p:sp>
        <p:nvSpPr>
          <p:cNvPr id="44034" name="Segnaposto note 2"/>
          <p:cNvSpPr>
            <a:spLocks noGrp="1"/>
          </p:cNvSpPr>
          <p:nvPr>
            <p:ph type="body" idx="1"/>
          </p:nvPr>
        </p:nvSpPr>
        <p:spPr>
          <a:noFill/>
          <a:ln/>
        </p:spPr>
        <p:txBody>
          <a:bodyPr/>
          <a:lstStyle/>
          <a:p>
            <a:endParaRPr lang="it-IT" dirty="0" smtClean="0"/>
          </a:p>
          <a:p>
            <a:endParaRPr lang="it-IT" dirty="0" smtClean="0"/>
          </a:p>
        </p:txBody>
      </p:sp>
      <p:sp>
        <p:nvSpPr>
          <p:cNvPr id="44035" name="Segnaposto numero diapositiva 3"/>
          <p:cNvSpPr>
            <a:spLocks noGrp="1"/>
          </p:cNvSpPr>
          <p:nvPr>
            <p:ph type="sldNum" sz="quarter" idx="5"/>
          </p:nvPr>
        </p:nvSpPr>
        <p:spPr>
          <a:noFill/>
        </p:spPr>
        <p:txBody>
          <a:bodyPr/>
          <a:lstStyle/>
          <a:p>
            <a:fld id="{A63A9237-7585-4A50-A03F-2DC55F319639}" type="slidenum">
              <a:rPr lang="it-IT" smtClean="0">
                <a:solidFill>
                  <a:prstClr val="black"/>
                </a:solidFill>
              </a:rPr>
              <a:pPr/>
              <a:t>3</a:t>
            </a:fld>
            <a:endParaRPr lang="it-IT" smtClean="0">
              <a:solidFill>
                <a:prstClr val="black"/>
              </a:solidFill>
            </a:endParaRPr>
          </a:p>
        </p:txBody>
      </p:sp>
    </p:spTree>
    <p:extLst>
      <p:ext uri="{BB962C8B-B14F-4D97-AF65-F5344CB8AC3E}">
        <p14:creationId xmlns:p14="http://schemas.microsoft.com/office/powerpoint/2010/main" xmlns="" val="3748003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egnaposto immagine diapositiva 1"/>
          <p:cNvSpPr>
            <a:spLocks noGrp="1" noRot="1" noChangeAspect="1" noTextEdit="1"/>
          </p:cNvSpPr>
          <p:nvPr>
            <p:ph type="sldImg"/>
          </p:nvPr>
        </p:nvSpPr>
        <p:spPr>
          <a:xfrm>
            <a:off x="920750" y="746125"/>
            <a:ext cx="4968875" cy="3727450"/>
          </a:xfrm>
          <a:ln/>
        </p:spPr>
      </p:sp>
      <p:sp>
        <p:nvSpPr>
          <p:cNvPr id="33795" name="Segnaposto note 2"/>
          <p:cNvSpPr>
            <a:spLocks noGrp="1"/>
          </p:cNvSpPr>
          <p:nvPr>
            <p:ph type="body" idx="1"/>
          </p:nvPr>
        </p:nvSpPr>
        <p:spPr>
          <a:noFill/>
        </p:spPr>
        <p:txBody>
          <a:bodyPr/>
          <a:lstStyle/>
          <a:p>
            <a:endParaRPr lang="it-IT" smtClean="0"/>
          </a:p>
        </p:txBody>
      </p:sp>
      <p:sp>
        <p:nvSpPr>
          <p:cNvPr id="33796" name="Segnaposto numero diapositiva 3"/>
          <p:cNvSpPr txBox="1">
            <a:spLocks noGrp="1"/>
          </p:cNvSpPr>
          <p:nvPr/>
        </p:nvSpPr>
        <p:spPr bwMode="auto">
          <a:xfrm>
            <a:off x="3892513" y="9473688"/>
            <a:ext cx="2901110" cy="458031"/>
          </a:xfrm>
          <a:prstGeom prst="rect">
            <a:avLst/>
          </a:prstGeom>
          <a:noFill/>
          <a:ln w="9525">
            <a:noFill/>
            <a:miter lim="800000"/>
            <a:headEnd/>
            <a:tailEnd/>
          </a:ln>
        </p:spPr>
        <p:txBody>
          <a:bodyPr lIns="91584" tIns="45792" rIns="91584" bIns="45792" anchor="b"/>
          <a:lstStyle/>
          <a:p>
            <a:pPr algn="r" eaLnBrk="0" hangingPunct="0"/>
            <a:fld id="{CDB17002-C741-44A3-9355-A0041F63AD23}" type="slidenum">
              <a:rPr lang="fr-FR" sz="1200">
                <a:latin typeface="Times New Roman" pitchFamily="18" charset="0"/>
              </a:rPr>
              <a:pPr algn="r" eaLnBrk="0" hangingPunct="0"/>
              <a:t>5</a:t>
            </a:fld>
            <a:endParaRPr lang="fr-FR" sz="1200" dirty="0">
              <a:latin typeface="Times New Roman" pitchFamily="18" charset="0"/>
            </a:endParaRPr>
          </a:p>
        </p:txBody>
      </p:sp>
    </p:spTree>
    <p:extLst>
      <p:ext uri="{BB962C8B-B14F-4D97-AF65-F5344CB8AC3E}">
        <p14:creationId xmlns:p14="http://schemas.microsoft.com/office/powerpoint/2010/main" xmlns="" val="3833198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miter lim="800000"/>
            <a:headEnd/>
            <a:tailEnd/>
          </a:ln>
        </p:spPr>
        <p:txBody>
          <a:bodyPr/>
          <a:lstStyle/>
          <a:p>
            <a:fld id="{760603D8-5F11-4A0A-8EF6-FE4CF9EAE710}" type="slidenum">
              <a:rPr lang="en-US" altLang="it-IT" smtClean="0">
                <a:latin typeface="Arial" charset="0"/>
              </a:rPr>
              <a:pPr/>
              <a:t>6</a:t>
            </a:fld>
            <a:endParaRPr lang="en-US" altLang="it-IT" smtClean="0">
              <a:latin typeface="Arial" charset="0"/>
            </a:endParaRPr>
          </a:p>
        </p:txBody>
      </p:sp>
      <p:sp>
        <p:nvSpPr>
          <p:cNvPr id="22531" name="Rectangle 2"/>
          <p:cNvSpPr>
            <a:spLocks noGrp="1" noRot="1" noChangeAspect="1" noChangeArrowheads="1" noTextEdit="1"/>
          </p:cNvSpPr>
          <p:nvPr>
            <p:ph type="sldImg"/>
          </p:nvPr>
        </p:nvSpPr>
        <p:spPr>
          <a:xfrm>
            <a:off x="922338" y="747713"/>
            <a:ext cx="4965700" cy="3725862"/>
          </a:xfrm>
          <a:ln/>
        </p:spPr>
      </p:sp>
      <p:sp>
        <p:nvSpPr>
          <p:cNvPr id="22532" name="Rectangle 3"/>
          <p:cNvSpPr>
            <a:spLocks noGrp="1" noChangeArrowheads="1"/>
          </p:cNvSpPr>
          <p:nvPr>
            <p:ph type="body" idx="1"/>
          </p:nvPr>
        </p:nvSpPr>
        <p:spPr>
          <a:noFill/>
        </p:spPr>
        <p:txBody>
          <a:bodyPr/>
          <a:lstStyle/>
          <a:p>
            <a:pPr eaLnBrk="1" hangingPunct="1"/>
            <a:endParaRPr lang="it-IT" altLang="it-IT"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4879" eaLnBrk="0" hangingPunct="0">
              <a:defRPr>
                <a:solidFill>
                  <a:schemeClr val="tx1"/>
                </a:solidFill>
                <a:latin typeface="Arial" charset="0"/>
              </a:defRPr>
            </a:lvl1pPr>
            <a:lvl2pPr marL="749804" indent="-288386" defTabSz="954879" eaLnBrk="0" hangingPunct="0">
              <a:defRPr>
                <a:solidFill>
                  <a:schemeClr val="tx1"/>
                </a:solidFill>
                <a:latin typeface="Arial" charset="0"/>
              </a:defRPr>
            </a:lvl2pPr>
            <a:lvl3pPr marL="1153546" indent="-230709" defTabSz="954879" eaLnBrk="0" hangingPunct="0">
              <a:defRPr>
                <a:solidFill>
                  <a:schemeClr val="tx1"/>
                </a:solidFill>
                <a:latin typeface="Arial" charset="0"/>
              </a:defRPr>
            </a:lvl3pPr>
            <a:lvl4pPr marL="1614965" indent="-230709" defTabSz="954879" eaLnBrk="0" hangingPunct="0">
              <a:defRPr>
                <a:solidFill>
                  <a:schemeClr val="tx1"/>
                </a:solidFill>
                <a:latin typeface="Arial" charset="0"/>
              </a:defRPr>
            </a:lvl4pPr>
            <a:lvl5pPr marL="2076383" indent="-230709" defTabSz="954879" eaLnBrk="0" hangingPunct="0">
              <a:defRPr>
                <a:solidFill>
                  <a:schemeClr val="tx1"/>
                </a:solidFill>
                <a:latin typeface="Arial" charset="0"/>
              </a:defRPr>
            </a:lvl5pPr>
            <a:lvl6pPr marL="2537801" indent="-230709" defTabSz="954879" eaLnBrk="0" fontAlgn="base" hangingPunct="0">
              <a:spcBef>
                <a:spcPct val="0"/>
              </a:spcBef>
              <a:spcAft>
                <a:spcPct val="0"/>
              </a:spcAft>
              <a:defRPr>
                <a:solidFill>
                  <a:schemeClr val="tx1"/>
                </a:solidFill>
                <a:latin typeface="Arial" charset="0"/>
              </a:defRPr>
            </a:lvl6pPr>
            <a:lvl7pPr marL="2999219" indent="-230709" defTabSz="954879" eaLnBrk="0" fontAlgn="base" hangingPunct="0">
              <a:spcBef>
                <a:spcPct val="0"/>
              </a:spcBef>
              <a:spcAft>
                <a:spcPct val="0"/>
              </a:spcAft>
              <a:defRPr>
                <a:solidFill>
                  <a:schemeClr val="tx1"/>
                </a:solidFill>
                <a:latin typeface="Arial" charset="0"/>
              </a:defRPr>
            </a:lvl7pPr>
            <a:lvl8pPr marL="3460638" indent="-230709" defTabSz="954879" eaLnBrk="0" fontAlgn="base" hangingPunct="0">
              <a:spcBef>
                <a:spcPct val="0"/>
              </a:spcBef>
              <a:spcAft>
                <a:spcPct val="0"/>
              </a:spcAft>
              <a:defRPr>
                <a:solidFill>
                  <a:schemeClr val="tx1"/>
                </a:solidFill>
                <a:latin typeface="Arial" charset="0"/>
              </a:defRPr>
            </a:lvl8pPr>
            <a:lvl9pPr marL="3922057" indent="-230709" defTabSz="954879" eaLnBrk="0" fontAlgn="base" hangingPunct="0">
              <a:spcBef>
                <a:spcPct val="0"/>
              </a:spcBef>
              <a:spcAft>
                <a:spcPct val="0"/>
              </a:spcAft>
              <a:defRPr>
                <a:solidFill>
                  <a:schemeClr val="tx1"/>
                </a:solidFill>
                <a:latin typeface="Arial" charset="0"/>
              </a:defRPr>
            </a:lvl9pPr>
          </a:lstStyle>
          <a:p>
            <a:pPr eaLnBrk="1" hangingPunct="1"/>
            <a:fld id="{E4148695-E900-42A2-92BF-935307C06DEF}" type="slidenum">
              <a:rPr lang="en-US" altLang="en-US" smtClean="0"/>
              <a:pPr eaLnBrk="1" hangingPunct="1"/>
              <a:t>7</a:t>
            </a:fld>
            <a:endParaRPr lang="en-US" alt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it-IT" alt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20750" y="747713"/>
            <a:ext cx="4968875" cy="3725862"/>
          </a:xfrm>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pPr>
              <a:defRPr/>
            </a:pPr>
            <a:fld id="{39D9BE85-6BF2-45B6-8AED-867F5991B9F7}" type="slidenum">
              <a:rPr lang="en-US" smtClean="0"/>
              <a:pPr>
                <a:defRPr/>
              </a:pPr>
              <a:t>8</a:t>
            </a:fld>
            <a:endParaRPr lang="en-US"/>
          </a:p>
        </p:txBody>
      </p:sp>
    </p:spTree>
    <p:extLst>
      <p:ext uri="{BB962C8B-B14F-4D97-AF65-F5344CB8AC3E}">
        <p14:creationId xmlns="" xmlns:p14="http://schemas.microsoft.com/office/powerpoint/2010/main" val="2348640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ln>
            <a:miter lim="800000"/>
            <a:headEnd/>
            <a:tailEnd/>
          </a:ln>
        </p:spPr>
        <p:txBody>
          <a:bodyPr/>
          <a:lstStyle/>
          <a:p>
            <a:pPr>
              <a:defRPr/>
            </a:pPr>
            <a:fld id="{4782E7C7-3D1E-47EA-BD37-57F074983913}" type="slidenum">
              <a:rPr lang="it-IT" smtClean="0">
                <a:latin typeface="Times" pitchFamily="18" charset="0"/>
              </a:rPr>
              <a:pPr>
                <a:defRPr/>
              </a:pPr>
              <a:t>9</a:t>
            </a:fld>
            <a:endParaRPr lang="it-IT" smtClean="0">
              <a:latin typeface="Times" pitchFamily="18" charset="0"/>
            </a:endParaRPr>
          </a:p>
        </p:txBody>
      </p:sp>
      <p:sp>
        <p:nvSpPr>
          <p:cNvPr id="12291" name="Rectangle 2"/>
          <p:cNvSpPr>
            <a:spLocks noGrp="1" noRot="1" noChangeAspect="1" noChangeArrowheads="1" noTextEdit="1"/>
          </p:cNvSpPr>
          <p:nvPr>
            <p:ph type="sldImg"/>
          </p:nvPr>
        </p:nvSpPr>
        <p:spPr>
          <a:xfrm>
            <a:off x="679450" y="811213"/>
            <a:ext cx="5400675" cy="4051300"/>
          </a:xfrm>
          <a:ln/>
        </p:spPr>
      </p:sp>
      <p:sp>
        <p:nvSpPr>
          <p:cNvPr id="12292" name="Rectangle 3"/>
          <p:cNvSpPr>
            <a:spLocks noGrp="1" noChangeArrowheads="1"/>
          </p:cNvSpPr>
          <p:nvPr>
            <p:ph type="body" idx="1"/>
          </p:nvPr>
        </p:nvSpPr>
        <p:spPr>
          <a:xfrm>
            <a:off x="675862" y="5132417"/>
            <a:ext cx="5408418" cy="4864074"/>
          </a:xfrm>
          <a:noFill/>
        </p:spPr>
        <p:txBody>
          <a:bodyPr/>
          <a:lstStyle/>
          <a:p>
            <a:pPr eaLnBrk="1" hangingPunct="1"/>
            <a:r>
              <a:rPr lang="en-US" smtClean="0">
                <a:latin typeface="Times" pitchFamily="18" charset="0"/>
              </a:rPr>
              <a:t>Bucnado il GPS e dando posizionamenti fasulli, bucando il wireless,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e l'image des diapositives 1"/>
          <p:cNvSpPr>
            <a:spLocks noGrp="1" noRot="1" noChangeAspect="1" noTextEdit="1"/>
          </p:cNvSpPr>
          <p:nvPr>
            <p:ph type="sldImg"/>
          </p:nvPr>
        </p:nvSpPr>
        <p:spPr>
          <a:xfrm>
            <a:off x="920750" y="747713"/>
            <a:ext cx="4968875" cy="3725862"/>
          </a:xfrm>
          <a:ln/>
        </p:spPr>
      </p:sp>
      <p:sp>
        <p:nvSpPr>
          <p:cNvPr id="23555" name="Espace réservé des commentaires 2"/>
          <p:cNvSpPr>
            <a:spLocks noGrp="1"/>
          </p:cNvSpPr>
          <p:nvPr>
            <p:ph type="body" idx="1"/>
          </p:nvPr>
        </p:nvSpPr>
        <p:spPr>
          <a:noFill/>
        </p:spPr>
        <p:txBody>
          <a:bodyPr/>
          <a:lstStyle/>
          <a:p>
            <a:r>
              <a:rPr lang="fr-FR" altLang="it-IT" dirty="0" err="1" smtClean="0">
                <a:latin typeface="Arial" charset="0"/>
              </a:rPr>
              <a:t>Additional</a:t>
            </a:r>
            <a:r>
              <a:rPr lang="fr-FR" altLang="it-IT" dirty="0" smtClean="0">
                <a:latin typeface="Arial" charset="0"/>
              </a:rPr>
              <a:t> = </a:t>
            </a:r>
            <a:r>
              <a:rPr lang="fr-FR" altLang="it-IT" dirty="0" err="1" smtClean="0">
                <a:latin typeface="Arial" charset="0"/>
              </a:rPr>
              <a:t>doesn’t</a:t>
            </a:r>
            <a:r>
              <a:rPr lang="fr-FR" altLang="it-IT" dirty="0" smtClean="0">
                <a:latin typeface="Arial" charset="0"/>
              </a:rPr>
              <a:t> </a:t>
            </a:r>
            <a:r>
              <a:rPr lang="fr-FR" altLang="it-IT" dirty="0" err="1" smtClean="0">
                <a:latin typeface="Arial" charset="0"/>
              </a:rPr>
              <a:t>cover</a:t>
            </a:r>
            <a:r>
              <a:rPr lang="fr-FR" altLang="it-IT" dirty="0" smtClean="0">
                <a:latin typeface="Arial" charset="0"/>
              </a:rPr>
              <a:t> </a:t>
            </a:r>
            <a:r>
              <a:rPr lang="fr-FR" altLang="it-IT" dirty="0" err="1" smtClean="0">
                <a:latin typeface="Arial" charset="0"/>
              </a:rPr>
              <a:t>any</a:t>
            </a:r>
            <a:r>
              <a:rPr lang="fr-FR" altLang="it-IT" dirty="0" smtClean="0">
                <a:latin typeface="Arial" charset="0"/>
              </a:rPr>
              <a:t> MSSC area</a:t>
            </a:r>
          </a:p>
          <a:p>
            <a:r>
              <a:rPr lang="fr-FR" altLang="it-IT" dirty="0" smtClean="0">
                <a:latin typeface="Arial" charset="0"/>
              </a:rPr>
              <a:t>Security </a:t>
            </a:r>
            <a:r>
              <a:rPr lang="fr-FR" altLang="it-IT" dirty="0" err="1" smtClean="0">
                <a:latin typeface="Arial" charset="0"/>
              </a:rPr>
              <a:t>recommendations</a:t>
            </a:r>
            <a:r>
              <a:rPr lang="fr-FR" altLang="it-IT" dirty="0" smtClean="0">
                <a:latin typeface="Arial" charset="0"/>
              </a:rPr>
              <a:t> : exemple TRT</a:t>
            </a:r>
          </a:p>
        </p:txBody>
      </p:sp>
      <p:sp>
        <p:nvSpPr>
          <p:cNvPr id="23556" name="Espace réservé du numéro de diapositive 3"/>
          <p:cNvSpPr>
            <a:spLocks noGrp="1"/>
          </p:cNvSpPr>
          <p:nvPr>
            <p:ph type="sldNum" sz="quarter" idx="5"/>
          </p:nvPr>
        </p:nvSpPr>
        <p:spPr>
          <a:noFill/>
          <a:ln>
            <a:miter lim="800000"/>
            <a:headEnd/>
            <a:tailEnd/>
          </a:ln>
        </p:spPr>
        <p:txBody>
          <a:bodyPr/>
          <a:lstStyle/>
          <a:p>
            <a:fld id="{9B9C1911-5B21-4863-BA3A-4D6C8C1DADA2}" type="slidenum">
              <a:rPr lang="en-US" altLang="it-IT" smtClean="0">
                <a:latin typeface="Arial" charset="0"/>
              </a:rPr>
              <a:pPr/>
              <a:t>10</a:t>
            </a:fld>
            <a:endParaRPr lang="en-US" altLang="it-IT"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e l'image des diapositives 1"/>
          <p:cNvSpPr>
            <a:spLocks noGrp="1" noRot="1" noChangeAspect="1" noTextEdit="1"/>
          </p:cNvSpPr>
          <p:nvPr>
            <p:ph type="sldImg"/>
          </p:nvPr>
        </p:nvSpPr>
        <p:spPr>
          <a:xfrm>
            <a:off x="920750" y="747713"/>
            <a:ext cx="4968875" cy="3725862"/>
          </a:xfrm>
          <a:ln/>
        </p:spPr>
      </p:sp>
      <p:sp>
        <p:nvSpPr>
          <p:cNvPr id="24579" name="Espace réservé des commentaires 2"/>
          <p:cNvSpPr>
            <a:spLocks noGrp="1"/>
          </p:cNvSpPr>
          <p:nvPr>
            <p:ph type="body" idx="1"/>
          </p:nvPr>
        </p:nvSpPr>
        <p:spPr>
          <a:noFill/>
        </p:spPr>
        <p:txBody>
          <a:bodyPr/>
          <a:lstStyle/>
          <a:p>
            <a:endParaRPr lang="fr-FR" altLang="it-IT" smtClean="0">
              <a:latin typeface="Arial" charset="0"/>
            </a:endParaRPr>
          </a:p>
        </p:txBody>
      </p:sp>
      <p:sp>
        <p:nvSpPr>
          <p:cNvPr id="24580" name="Espace réservé du numéro de diapositive 3"/>
          <p:cNvSpPr>
            <a:spLocks noGrp="1"/>
          </p:cNvSpPr>
          <p:nvPr>
            <p:ph type="sldNum" sz="quarter" idx="5"/>
          </p:nvPr>
        </p:nvSpPr>
        <p:spPr>
          <a:noFill/>
          <a:ln>
            <a:miter lim="800000"/>
            <a:headEnd/>
            <a:tailEnd/>
          </a:ln>
        </p:spPr>
        <p:txBody>
          <a:bodyPr/>
          <a:lstStyle/>
          <a:p>
            <a:pPr defTabSz="955517"/>
            <a:fld id="{84D43952-90B2-46D1-B394-2FD8BDEF23D9}" type="slidenum">
              <a:rPr lang="en-US" altLang="it-IT" smtClean="0">
                <a:latin typeface="Arial" charset="0"/>
              </a:rPr>
              <a:pPr defTabSz="955517"/>
              <a:t>11</a:t>
            </a:fld>
            <a:endParaRPr lang="en-US" altLang="it-IT" dirty="0"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cxnSp>
        <p:nvCxnSpPr>
          <p:cNvPr id="5" name="Connettore 1 41"/>
          <p:cNvCxnSpPr/>
          <p:nvPr userDrawn="1"/>
        </p:nvCxnSpPr>
        <p:spPr>
          <a:xfrm>
            <a:off x="2133600" y="5486400"/>
            <a:ext cx="6096000" cy="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6" name="Connettore 1 41"/>
          <p:cNvCxnSpPr/>
          <p:nvPr userDrawn="1"/>
        </p:nvCxnSpPr>
        <p:spPr>
          <a:xfrm>
            <a:off x="2133600" y="4267200"/>
            <a:ext cx="6096000" cy="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7" name="Picture 13"/>
          <p:cNvPicPr>
            <a:picLocks noChangeAspect="1"/>
          </p:cNvPicPr>
          <p:nvPr userDrawn="1"/>
        </p:nvPicPr>
        <p:blipFill>
          <a:blip r:embed="rId3" cstate="print"/>
          <a:srcRect/>
          <a:stretch>
            <a:fillRect/>
          </a:stretch>
        </p:blipFill>
        <p:spPr bwMode="auto">
          <a:xfrm>
            <a:off x="533400" y="2447925"/>
            <a:ext cx="5926138" cy="1819275"/>
          </a:xfrm>
          <a:prstGeom prst="rect">
            <a:avLst/>
          </a:prstGeom>
          <a:noFill/>
          <a:ln w="9525">
            <a:noFill/>
            <a:miter lim="800000"/>
            <a:headEnd/>
            <a:tailEnd/>
          </a:ln>
        </p:spPr>
      </p:pic>
      <p:sp>
        <p:nvSpPr>
          <p:cNvPr id="8203" name="Rectangle 11"/>
          <p:cNvSpPr>
            <a:spLocks noGrp="1" noChangeArrowheads="1"/>
          </p:cNvSpPr>
          <p:nvPr>
            <p:ph type="ctrTitle" sz="quarter"/>
          </p:nvPr>
        </p:nvSpPr>
        <p:spPr>
          <a:xfrm>
            <a:off x="2198687" y="4367515"/>
            <a:ext cx="5264150" cy="307777"/>
          </a:xfrm>
        </p:spPr>
        <p:txBody>
          <a:bodyPr lIns="0" tIns="0" bIns="0" anchor="ctr"/>
          <a:lstStyle>
            <a:lvl1pPr algn="l">
              <a:defRPr sz="2000">
                <a:solidFill>
                  <a:schemeClr val="bg1"/>
                </a:solidFill>
              </a:defRPr>
            </a:lvl1pPr>
          </a:lstStyle>
          <a:p>
            <a:pPr lvl="0"/>
            <a:r>
              <a:rPr lang="en-US" noProof="0" dirty="0" smtClean="0"/>
              <a:t>Click to edit Master title style</a:t>
            </a:r>
          </a:p>
        </p:txBody>
      </p:sp>
      <p:sp>
        <p:nvSpPr>
          <p:cNvPr id="8204" name="Rectangle 12"/>
          <p:cNvSpPr>
            <a:spLocks noGrp="1" noChangeArrowheads="1"/>
          </p:cNvSpPr>
          <p:nvPr>
            <p:ph type="subTitle" sz="quarter" idx="1"/>
          </p:nvPr>
        </p:nvSpPr>
        <p:spPr>
          <a:xfrm>
            <a:off x="2198687" y="4787309"/>
            <a:ext cx="5257800" cy="307777"/>
          </a:xfrm>
        </p:spPr>
        <p:txBody>
          <a:bodyPr/>
          <a:lstStyle>
            <a:lvl1pPr marL="0" indent="0">
              <a:buFontTx/>
              <a:buNone/>
              <a:defRPr sz="2000" b="1">
                <a:solidFill>
                  <a:schemeClr val="bg1"/>
                </a:solidFill>
              </a:defRPr>
            </a:lvl1pPr>
          </a:lstStyle>
          <a:p>
            <a:pPr lvl="0"/>
            <a:r>
              <a:rPr lang="en-US" noProof="0" dirty="0" smtClean="0"/>
              <a:t>Click to edit Text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266700" indent="-266700">
              <a:buFont typeface="Arial" pitchFamily="34" charset="0"/>
              <a:buChar char="•"/>
              <a:defRPr/>
            </a:lvl1pPr>
            <a:lvl2pPr marL="617538" indent="-171450">
              <a:buFont typeface="Arial" pitchFamily="34" charset="0"/>
              <a:buChar char="•"/>
              <a:defRPr/>
            </a:lvl2pPr>
            <a:lvl3pPr marL="969963" indent="-173038">
              <a:buFont typeface="Arial" pitchFamily="34" charset="0"/>
              <a:buChar char="•"/>
              <a:defRPr/>
            </a:lvl3pPr>
            <a:lvl4pPr marL="1333500" indent="-184150">
              <a:buFont typeface="Arial" pitchFamily="34" charset="0"/>
              <a:buChar char="•"/>
              <a:defRPr/>
            </a:lvl4pPr>
            <a:lvl5pPr marL="1697038" indent="-1841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pPr>
              <a:defRPr/>
            </a:pPr>
            <a:r>
              <a:rPr lang="en-US"/>
              <a:t>© GAMMA.All rights reserved</a:t>
            </a:r>
            <a:endParaRPr lang="en-US" dirty="0"/>
          </a:p>
        </p:txBody>
      </p:sp>
      <p:sp>
        <p:nvSpPr>
          <p:cNvPr id="5" name="Slide Number Placeholder 4"/>
          <p:cNvSpPr>
            <a:spLocks noGrp="1"/>
          </p:cNvSpPr>
          <p:nvPr>
            <p:ph type="sldNum" sz="quarter" idx="11"/>
          </p:nvPr>
        </p:nvSpPr>
        <p:spPr/>
        <p:txBody>
          <a:bodyPr/>
          <a:lstStyle>
            <a:lvl1pPr>
              <a:defRPr/>
            </a:lvl1pPr>
          </a:lstStyle>
          <a:p>
            <a:pPr>
              <a:defRPr/>
            </a:pPr>
            <a:fld id="{BC4D9CCC-2DA6-42D1-9E47-2064034E56EA}" type="slidenum">
              <a:rPr lang="en-US"/>
              <a:pPr>
                <a:defRPr/>
              </a:pPr>
              <a:t>‹N›</a:t>
            </a:fld>
            <a:endParaRPr lang="en-US"/>
          </a:p>
        </p:txBody>
      </p:sp>
      <p:sp>
        <p:nvSpPr>
          <p:cNvPr id="6" name="Date Placeholder 5"/>
          <p:cNvSpPr>
            <a:spLocks noGrp="1"/>
          </p:cNvSpPr>
          <p:nvPr>
            <p:ph type="dt" sz="half" idx="12"/>
          </p:nvPr>
        </p:nvSpPr>
        <p:spPr/>
        <p:txBody>
          <a:bodyPr/>
          <a:lstStyle>
            <a:lvl1pPr>
              <a:defRPr/>
            </a:lvl1pPr>
          </a:lstStyle>
          <a:p>
            <a:pPr>
              <a:defRPr/>
            </a:pPr>
            <a:fld id="{7C2E4E5C-3396-420D-AA90-2F2AA40B1104}" type="datetime1">
              <a:rPr lang="en-US"/>
              <a:pPr>
                <a:defRPr/>
              </a:pPr>
              <a:t>3/22/2016</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Obj">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1835150" y="260350"/>
            <a:ext cx="6851650" cy="1157288"/>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600200"/>
            <a:ext cx="4038600" cy="46370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6370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468313" y="6448425"/>
            <a:ext cx="1366837" cy="360363"/>
          </a:xfrm>
        </p:spPr>
        <p:txBody>
          <a:bodyPr/>
          <a:lstStyle>
            <a:lvl1pPr>
              <a:defRPr/>
            </a:lvl1pPr>
          </a:lstStyle>
          <a:p>
            <a:r>
              <a:rPr lang="it-IT"/>
              <a:t>09/12/2009</a:t>
            </a:r>
            <a:endParaRPr lang="en-US"/>
          </a:p>
        </p:txBody>
      </p:sp>
      <p:sp>
        <p:nvSpPr>
          <p:cNvPr id="6" name="Segnaposto piè di pagina 5"/>
          <p:cNvSpPr>
            <a:spLocks noGrp="1"/>
          </p:cNvSpPr>
          <p:nvPr>
            <p:ph type="ftr" sz="quarter" idx="11"/>
          </p:nvPr>
        </p:nvSpPr>
        <p:spPr>
          <a:xfrm>
            <a:off x="1908175" y="6453188"/>
            <a:ext cx="5903913" cy="360362"/>
          </a:xfrm>
        </p:spPr>
        <p:txBody>
          <a:bodyPr/>
          <a:lstStyle>
            <a:lvl1pPr>
              <a:defRPr/>
            </a:lvl1pPr>
          </a:lstStyle>
          <a:p>
            <a:r>
              <a:rPr lang="en-US"/>
              <a:t>SWIM-SUIT User Forum, Rome</a:t>
            </a:r>
          </a:p>
        </p:txBody>
      </p:sp>
      <p:sp>
        <p:nvSpPr>
          <p:cNvPr id="7" name="Segnaposto numero diapositiva 6"/>
          <p:cNvSpPr>
            <a:spLocks noGrp="1"/>
          </p:cNvSpPr>
          <p:nvPr>
            <p:ph type="sldNum" sz="quarter" idx="12"/>
          </p:nvPr>
        </p:nvSpPr>
        <p:spPr>
          <a:xfrm>
            <a:off x="7956550" y="6448425"/>
            <a:ext cx="730250" cy="360363"/>
          </a:xfrm>
        </p:spPr>
        <p:txBody>
          <a:bodyPr/>
          <a:lstStyle>
            <a:lvl1pPr>
              <a:defRPr/>
            </a:lvl1pPr>
          </a:lstStyle>
          <a:p>
            <a:fld id="{1D203803-49D6-46B2-81E9-93D0E4CBB5C9}" type="slidenum">
              <a:rPr lang="en-US"/>
              <a:pPr/>
              <a:t>‹N›</a:t>
            </a:fld>
            <a:endParaRPr lang="en-US"/>
          </a:p>
        </p:txBody>
      </p:sp>
    </p:spTree>
  </p:cSld>
  <p:clrMapOvr>
    <a:masterClrMapping/>
  </p:clrMapOvr>
  <p:transition spd="med">
    <p:randomBa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vuota">
    <p:spTree>
      <p:nvGrpSpPr>
        <p:cNvPr id="1" name=""/>
        <p:cNvGrpSpPr/>
        <p:nvPr/>
      </p:nvGrpSpPr>
      <p:grpSpPr>
        <a:xfrm>
          <a:off x="0" y="0"/>
          <a:ext cx="0" cy="0"/>
          <a:chOff x="0" y="0"/>
          <a:chExt cx="0" cy="0"/>
        </a:xfrm>
      </p:grpSpPr>
      <p:sp>
        <p:nvSpPr>
          <p:cNvPr id="2" name="Segnaposto piè di pagina 1"/>
          <p:cNvSpPr>
            <a:spLocks noGrp="1"/>
          </p:cNvSpPr>
          <p:nvPr>
            <p:ph type="ftr" sz="quarter" idx="3"/>
          </p:nvPr>
        </p:nvSpPr>
        <p:spPr>
          <a:xfrm>
            <a:off x="3124200" y="6646460"/>
            <a:ext cx="2895600" cy="238791"/>
          </a:xfrm>
          <a:prstGeom prst="rect">
            <a:avLst/>
          </a:prstGeom>
        </p:spPr>
        <p:txBody>
          <a:bodyPr vert="horz" lIns="91440" tIns="45720" rIns="91440" bIns="45720" rtlCol="0" anchor="ctr"/>
          <a:lstStyle>
            <a:lvl1pPr algn="ctr">
              <a:defRPr sz="900">
                <a:solidFill>
                  <a:schemeClr val="tx1">
                    <a:tint val="75000"/>
                  </a:schemeClr>
                </a:solidFill>
                <a:latin typeface="+mn-lt"/>
              </a:defRPr>
            </a:lvl1pPr>
          </a:lstStyle>
          <a:p>
            <a:r>
              <a:rPr lang="en-US" smtClean="0">
                <a:solidFill>
                  <a:prstClr val="black">
                    <a:tint val="75000"/>
                  </a:prstClr>
                </a:solidFill>
              </a:rPr>
              <a:t>© Copyright Finmeccanica. All rights reserved.</a:t>
            </a:r>
            <a:endParaRPr lang="it-IT" dirty="0">
              <a:solidFill>
                <a:prstClr val="black">
                  <a:tint val="75000"/>
                </a:prstClr>
              </a:solidFill>
            </a:endParaRPr>
          </a:p>
        </p:txBody>
      </p:sp>
      <p:sp>
        <p:nvSpPr>
          <p:cNvPr id="3" name="Segnaposto numero diapositiva 2"/>
          <p:cNvSpPr>
            <a:spLocks noGrp="1"/>
          </p:cNvSpPr>
          <p:nvPr>
            <p:ph type="sldNum" sz="quarter" idx="4"/>
          </p:nvPr>
        </p:nvSpPr>
        <p:spPr>
          <a:xfrm>
            <a:off x="6880752" y="6646460"/>
            <a:ext cx="2133600" cy="238791"/>
          </a:xfrm>
          <a:prstGeom prst="rect">
            <a:avLst/>
          </a:prstGeom>
        </p:spPr>
        <p:txBody>
          <a:bodyPr vert="horz" lIns="91440" tIns="45720" rIns="91440" bIns="45720" rtlCol="0" anchor="ctr"/>
          <a:lstStyle>
            <a:lvl1pPr algn="r">
              <a:defRPr sz="900">
                <a:solidFill>
                  <a:schemeClr val="tx1">
                    <a:tint val="75000"/>
                  </a:schemeClr>
                </a:solidFill>
                <a:latin typeface="+mn-lt"/>
              </a:defRPr>
            </a:lvl1pPr>
          </a:lstStyle>
          <a:p>
            <a:fld id="{43EE9995-B7CE-4749-A06D-41C5ACB8BD8F}" type="slidenum">
              <a:rPr lang="it-IT" smtClean="0">
                <a:solidFill>
                  <a:prstClr val="black">
                    <a:tint val="75000"/>
                  </a:prstClr>
                </a:solidFill>
              </a:rPr>
              <a:pPr/>
              <a:t>‹N›</a:t>
            </a:fld>
            <a:endParaRPr lang="it-IT" dirty="0">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2"/>
          <p:cNvSpPr>
            <a:spLocks noGrp="1"/>
          </p:cNvSpPr>
          <p:nvPr>
            <p:ph type="sldNum" sz="quarter" idx="10"/>
          </p:nvPr>
        </p:nvSpPr>
        <p:spPr>
          <a:xfrm>
            <a:off x="7705725" y="6515100"/>
            <a:ext cx="1077913" cy="304800"/>
          </a:xfrm>
        </p:spPr>
        <p:txBody>
          <a:bodyPr/>
          <a:lstStyle>
            <a:lvl1pPr>
              <a:defRPr>
                <a:solidFill>
                  <a:srgbClr val="000000"/>
                </a:solidFill>
              </a:defRPr>
            </a:lvl1pPr>
          </a:lstStyle>
          <a:p>
            <a:pPr>
              <a:defRPr/>
            </a:pPr>
            <a:fld id="{EDE0FB9E-67DE-4B56-9674-F4ADC4EC136D}" type="slidenum">
              <a:rPr lang="en-US"/>
              <a:pPr>
                <a:defRPr/>
              </a:pPr>
              <a:t>‹N›</a:t>
            </a:fld>
            <a:endParaRPr lang="en-US" dirty="0"/>
          </a:p>
        </p:txBody>
      </p:sp>
      <p:sp>
        <p:nvSpPr>
          <p:cNvPr id="3" name="Date Placeholder 3"/>
          <p:cNvSpPr>
            <a:spLocks noGrp="1"/>
          </p:cNvSpPr>
          <p:nvPr>
            <p:ph type="dt" sz="half" idx="11"/>
          </p:nvPr>
        </p:nvSpPr>
        <p:spPr>
          <a:xfrm>
            <a:off x="355600" y="6511925"/>
            <a:ext cx="1066800" cy="304800"/>
          </a:xfrm>
        </p:spPr>
        <p:txBody>
          <a:bodyPr/>
          <a:lstStyle>
            <a:lvl1pPr>
              <a:defRPr>
                <a:solidFill>
                  <a:srgbClr val="000000"/>
                </a:solidFill>
              </a:defRPr>
            </a:lvl1pPr>
          </a:lstStyle>
          <a:p>
            <a:pPr>
              <a:defRPr/>
            </a:pPr>
            <a:fld id="{2BC58A69-9469-4647-B926-80FF88CE8A2A}" type="datetime1">
              <a:rPr lang="en-US"/>
              <a:pPr>
                <a:defRPr/>
              </a:pPr>
              <a:t>3/22/2016</a:t>
            </a:fld>
            <a:endParaRPr lang="en-US" dirty="0"/>
          </a:p>
        </p:txBody>
      </p:sp>
      <p:sp>
        <p:nvSpPr>
          <p:cNvPr id="4" name="Footer Placeholder 3"/>
          <p:cNvSpPr>
            <a:spLocks noGrp="1"/>
          </p:cNvSpPr>
          <p:nvPr>
            <p:ph type="ftr" sz="quarter" idx="12"/>
          </p:nvPr>
        </p:nvSpPr>
        <p:spPr/>
        <p:txBody>
          <a:bodyPr/>
          <a:lstStyle>
            <a:lvl1pPr>
              <a:defRPr lang="en-US" sz="900" b="0" i="0" u="none" strike="noStrike" baseline="0"/>
            </a:lvl1pPr>
          </a:lstStyle>
          <a:p>
            <a:pPr>
              <a:defRPr/>
            </a:pPr>
            <a:r>
              <a:t>© Copyright Selex ES S.p.A 2013 All rights reserved</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p:cNvPicPr>
            <a:picLocks noChangeAspect="1"/>
          </p:cNvPicPr>
          <p:nvPr/>
        </p:nvPicPr>
        <p:blipFill>
          <a:blip r:embed="rId7" cstate="print"/>
          <a:srcRect/>
          <a:stretch>
            <a:fillRect/>
          </a:stretch>
        </p:blipFill>
        <p:spPr bwMode="auto">
          <a:xfrm>
            <a:off x="0" y="0"/>
            <a:ext cx="9144000" cy="1303338"/>
          </a:xfrm>
          <a:prstGeom prst="rect">
            <a:avLst/>
          </a:prstGeom>
          <a:noFill/>
          <a:ln w="9525">
            <a:noFill/>
            <a:miter lim="800000"/>
            <a:headEnd/>
            <a:tailEnd/>
          </a:ln>
        </p:spPr>
      </p:pic>
      <p:sp>
        <p:nvSpPr>
          <p:cNvPr id="1027" name="Rectangle 2"/>
          <p:cNvSpPr>
            <a:spLocks noGrp="1" noChangeArrowheads="1"/>
          </p:cNvSpPr>
          <p:nvPr>
            <p:ph type="title"/>
          </p:nvPr>
        </p:nvSpPr>
        <p:spPr bwMode="auto">
          <a:xfrm>
            <a:off x="3006725" y="242888"/>
            <a:ext cx="5681663" cy="366712"/>
          </a:xfrm>
          <a:prstGeom prst="rect">
            <a:avLst/>
          </a:prstGeom>
          <a:noFill/>
          <a:ln w="9525">
            <a:noFill/>
            <a:miter lim="800000"/>
            <a:headEnd/>
            <a:tailEnd/>
          </a:ln>
          <a:effectLst/>
        </p:spPr>
        <p:txBody>
          <a:bodyPr vert="horz" wrap="square" lIns="91440" tIns="45720" rIns="0" bIns="45720" numCol="1" anchor="t" anchorCtr="0" compatLnSpc="1">
            <a:prstTxWarp prst="textNoShape">
              <a:avLst/>
            </a:prstTxWarp>
            <a:spAutoFit/>
          </a:bodyPr>
          <a:lstStyle/>
          <a:p>
            <a:pPr lvl="0"/>
            <a:r>
              <a:rPr lang="en-US" smtClean="0"/>
              <a:t>TITLE</a:t>
            </a:r>
          </a:p>
        </p:txBody>
      </p:sp>
      <p:sp>
        <p:nvSpPr>
          <p:cNvPr id="1028" name="Rectangle 3"/>
          <p:cNvSpPr>
            <a:spLocks noGrp="1" noChangeArrowheads="1"/>
          </p:cNvSpPr>
          <p:nvPr>
            <p:ph type="body" idx="1"/>
          </p:nvPr>
        </p:nvSpPr>
        <p:spPr bwMode="auto">
          <a:xfrm>
            <a:off x="838200" y="1371600"/>
            <a:ext cx="7850188" cy="145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Footer Placeholder 3"/>
          <p:cNvSpPr>
            <a:spLocks noGrp="1"/>
          </p:cNvSpPr>
          <p:nvPr>
            <p:ph type="ftr" sz="quarter" idx="3"/>
          </p:nvPr>
        </p:nvSpPr>
        <p:spPr>
          <a:xfrm rot="16200000">
            <a:off x="-776287" y="4076700"/>
            <a:ext cx="1804988" cy="204787"/>
          </a:xfrm>
          <a:prstGeom prst="rect">
            <a:avLst/>
          </a:prstGeom>
        </p:spPr>
        <p:txBody>
          <a:bodyPr/>
          <a:lstStyle>
            <a:lvl1pPr algn="ctr">
              <a:defRPr sz="800"/>
            </a:lvl1pPr>
          </a:lstStyle>
          <a:p>
            <a:pPr>
              <a:defRPr/>
            </a:pPr>
            <a:r>
              <a:rPr lang="en-US"/>
              <a:t>© GAMMA.All rights reserved</a:t>
            </a:r>
            <a:endParaRPr lang="en-US" dirty="0"/>
          </a:p>
        </p:txBody>
      </p:sp>
      <p:sp>
        <p:nvSpPr>
          <p:cNvPr id="10" name="Slide Number Placeholder 4"/>
          <p:cNvSpPr>
            <a:spLocks noGrp="1"/>
          </p:cNvSpPr>
          <p:nvPr>
            <p:ph type="sldNum" sz="quarter" idx="4"/>
          </p:nvPr>
        </p:nvSpPr>
        <p:spPr>
          <a:xfrm>
            <a:off x="6650038" y="6515100"/>
            <a:ext cx="2133600" cy="246063"/>
          </a:xfrm>
          <a:prstGeom prst="rect">
            <a:avLst/>
          </a:prstGeom>
        </p:spPr>
        <p:txBody>
          <a:bodyPr/>
          <a:lstStyle>
            <a:lvl1pPr>
              <a:defRPr sz="1000"/>
            </a:lvl1pPr>
          </a:lstStyle>
          <a:p>
            <a:pPr>
              <a:defRPr/>
            </a:pPr>
            <a:fld id="{E7069822-F5B0-46EC-8E23-7F8394F21743}" type="slidenum">
              <a:rPr lang="en-US"/>
              <a:pPr>
                <a:defRPr/>
              </a:pPr>
              <a:t>‹N›</a:t>
            </a:fld>
            <a:endParaRPr lang="en-US"/>
          </a:p>
        </p:txBody>
      </p:sp>
      <p:sp>
        <p:nvSpPr>
          <p:cNvPr id="11" name="Date Placeholder 5"/>
          <p:cNvSpPr>
            <a:spLocks noGrp="1"/>
          </p:cNvSpPr>
          <p:nvPr>
            <p:ph type="dt" sz="half" idx="2"/>
          </p:nvPr>
        </p:nvSpPr>
        <p:spPr>
          <a:xfrm>
            <a:off x="355600" y="6511925"/>
            <a:ext cx="2133600" cy="246063"/>
          </a:xfrm>
          <a:prstGeom prst="rect">
            <a:avLst/>
          </a:prstGeom>
        </p:spPr>
        <p:txBody>
          <a:bodyPr/>
          <a:lstStyle>
            <a:lvl1pPr>
              <a:defRPr sz="1000"/>
            </a:lvl1pPr>
          </a:lstStyle>
          <a:p>
            <a:pPr>
              <a:defRPr/>
            </a:pPr>
            <a:fld id="{C8236902-2C36-487B-B4D4-8159A2A7AF6A}" type="datetime1">
              <a:rPr lang="en-US"/>
              <a:pPr>
                <a:defRPr/>
              </a:pPr>
              <a:t>3/22/2016</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2" r:id="rId2"/>
    <p:sldLayoutId id="2147483674" r:id="rId3"/>
    <p:sldLayoutId id="2147483675" r:id="rId4"/>
    <p:sldLayoutId id="2147483676" r:id="rId5"/>
  </p:sldLayoutIdLst>
  <p:hf sldNum="0" hdr="0" dt="0"/>
  <p:txStyles>
    <p:titleStyle>
      <a:lvl1pPr algn="r" rtl="0" eaLnBrk="0" fontAlgn="base" hangingPunct="0">
        <a:spcBef>
          <a:spcPct val="0"/>
        </a:spcBef>
        <a:spcAft>
          <a:spcPct val="0"/>
        </a:spcAft>
        <a:defRPr b="1">
          <a:solidFill>
            <a:schemeClr val="bg1"/>
          </a:solidFill>
          <a:latin typeface="+mj-lt"/>
          <a:ea typeface="+mj-ea"/>
          <a:cs typeface="+mj-cs"/>
        </a:defRPr>
      </a:lvl1pPr>
      <a:lvl2pPr algn="r" rtl="0" eaLnBrk="0" fontAlgn="base" hangingPunct="0">
        <a:spcBef>
          <a:spcPct val="0"/>
        </a:spcBef>
        <a:spcAft>
          <a:spcPct val="0"/>
        </a:spcAft>
        <a:defRPr b="1">
          <a:solidFill>
            <a:schemeClr val="bg1"/>
          </a:solidFill>
          <a:latin typeface="Arial" pitchFamily="34" charset="0"/>
        </a:defRPr>
      </a:lvl2pPr>
      <a:lvl3pPr algn="r" rtl="0" eaLnBrk="0" fontAlgn="base" hangingPunct="0">
        <a:spcBef>
          <a:spcPct val="0"/>
        </a:spcBef>
        <a:spcAft>
          <a:spcPct val="0"/>
        </a:spcAft>
        <a:defRPr b="1">
          <a:solidFill>
            <a:schemeClr val="bg1"/>
          </a:solidFill>
          <a:latin typeface="Arial" pitchFamily="34" charset="0"/>
        </a:defRPr>
      </a:lvl3pPr>
      <a:lvl4pPr algn="r" rtl="0" eaLnBrk="0" fontAlgn="base" hangingPunct="0">
        <a:spcBef>
          <a:spcPct val="0"/>
        </a:spcBef>
        <a:spcAft>
          <a:spcPct val="0"/>
        </a:spcAft>
        <a:defRPr b="1">
          <a:solidFill>
            <a:schemeClr val="bg1"/>
          </a:solidFill>
          <a:latin typeface="Arial" pitchFamily="34" charset="0"/>
        </a:defRPr>
      </a:lvl4pPr>
      <a:lvl5pPr algn="r" rtl="0" eaLnBrk="0" fontAlgn="base" hangingPunct="0">
        <a:spcBef>
          <a:spcPct val="0"/>
        </a:spcBef>
        <a:spcAft>
          <a:spcPct val="0"/>
        </a:spcAft>
        <a:defRPr b="1">
          <a:solidFill>
            <a:schemeClr val="bg1"/>
          </a:solidFill>
          <a:latin typeface="Arial" pitchFamily="34" charset="0"/>
        </a:defRPr>
      </a:lvl5pPr>
      <a:lvl6pPr marL="457200" algn="r" rtl="0" fontAlgn="base">
        <a:spcBef>
          <a:spcPct val="0"/>
        </a:spcBef>
        <a:spcAft>
          <a:spcPct val="0"/>
        </a:spcAft>
        <a:defRPr b="1">
          <a:solidFill>
            <a:schemeClr val="tx2"/>
          </a:solidFill>
          <a:latin typeface="Arial" pitchFamily="34" charset="0"/>
        </a:defRPr>
      </a:lvl6pPr>
      <a:lvl7pPr marL="914400" algn="r" rtl="0" fontAlgn="base">
        <a:spcBef>
          <a:spcPct val="0"/>
        </a:spcBef>
        <a:spcAft>
          <a:spcPct val="0"/>
        </a:spcAft>
        <a:defRPr b="1">
          <a:solidFill>
            <a:schemeClr val="tx2"/>
          </a:solidFill>
          <a:latin typeface="Arial" pitchFamily="34" charset="0"/>
        </a:defRPr>
      </a:lvl7pPr>
      <a:lvl8pPr marL="1371600" algn="r" rtl="0" fontAlgn="base">
        <a:spcBef>
          <a:spcPct val="0"/>
        </a:spcBef>
        <a:spcAft>
          <a:spcPct val="0"/>
        </a:spcAft>
        <a:defRPr b="1">
          <a:solidFill>
            <a:schemeClr val="tx2"/>
          </a:solidFill>
          <a:latin typeface="Arial" pitchFamily="34" charset="0"/>
        </a:defRPr>
      </a:lvl8pPr>
      <a:lvl9pPr marL="1828800" algn="r" rtl="0" fontAlgn="base">
        <a:spcBef>
          <a:spcPct val="0"/>
        </a:spcBef>
        <a:spcAft>
          <a:spcPct val="0"/>
        </a:spcAft>
        <a:defRPr b="1">
          <a:solidFill>
            <a:schemeClr val="tx2"/>
          </a:solidFill>
          <a:latin typeface="Arial" pitchFamily="34" charset="0"/>
        </a:defRPr>
      </a:lvl9pPr>
    </p:titleStyle>
    <p:bodyStyle>
      <a:lvl1pPr marL="266700" indent="-266700" algn="l" rtl="0" eaLnBrk="0" fontAlgn="base" hangingPunct="0">
        <a:spcBef>
          <a:spcPct val="20000"/>
        </a:spcBef>
        <a:spcAft>
          <a:spcPct val="0"/>
        </a:spcAft>
        <a:buClr>
          <a:srgbClr val="FF0000"/>
        </a:buClr>
        <a:buSzPct val="150000"/>
        <a:buFont typeface="Arial" charset="0"/>
        <a:buChar char="•"/>
        <a:defRPr sz="2000">
          <a:solidFill>
            <a:schemeClr val="tx1"/>
          </a:solidFill>
          <a:latin typeface="+mn-lt"/>
          <a:ea typeface="+mn-ea"/>
          <a:cs typeface="+mn-cs"/>
        </a:defRPr>
      </a:lvl1pPr>
      <a:lvl2pPr marL="617538" indent="-171450" algn="l" rtl="0" eaLnBrk="0" fontAlgn="base" hangingPunct="0">
        <a:spcBef>
          <a:spcPct val="20000"/>
        </a:spcBef>
        <a:spcAft>
          <a:spcPct val="0"/>
        </a:spcAft>
        <a:buClr>
          <a:srgbClr val="FF0000"/>
        </a:buClr>
        <a:buSzPct val="110000"/>
        <a:buFont typeface="Arial" charset="0"/>
        <a:buChar char="•"/>
        <a:defRPr sz="1700">
          <a:solidFill>
            <a:schemeClr val="tx1"/>
          </a:solidFill>
          <a:latin typeface="+mn-lt"/>
        </a:defRPr>
      </a:lvl2pPr>
      <a:lvl3pPr marL="969963" indent="-173038" algn="l" rtl="0" eaLnBrk="0" fontAlgn="base" hangingPunct="0">
        <a:spcBef>
          <a:spcPct val="20000"/>
        </a:spcBef>
        <a:spcAft>
          <a:spcPct val="0"/>
        </a:spcAft>
        <a:buClr>
          <a:srgbClr val="FF0000"/>
        </a:buClr>
        <a:buSzPct val="105000"/>
        <a:buFont typeface="Arial" charset="0"/>
        <a:buChar char="•"/>
        <a:defRPr sz="1500">
          <a:solidFill>
            <a:schemeClr val="tx1"/>
          </a:solidFill>
          <a:latin typeface="+mn-lt"/>
        </a:defRPr>
      </a:lvl3pPr>
      <a:lvl4pPr marL="1333500" indent="-184150" algn="l" rtl="0" eaLnBrk="0" fontAlgn="base" hangingPunct="0">
        <a:spcBef>
          <a:spcPct val="20000"/>
        </a:spcBef>
        <a:spcAft>
          <a:spcPct val="0"/>
        </a:spcAft>
        <a:buClr>
          <a:srgbClr val="FF0000"/>
        </a:buClr>
        <a:buFont typeface="Arial" charset="0"/>
        <a:buChar char="•"/>
        <a:defRPr sz="1500">
          <a:solidFill>
            <a:schemeClr val="tx1"/>
          </a:solidFill>
          <a:latin typeface="+mn-lt"/>
        </a:defRPr>
      </a:lvl4pPr>
      <a:lvl5pPr marL="1697038" indent="-184150" algn="l" rtl="0" eaLnBrk="0" fontAlgn="base" hangingPunct="0">
        <a:spcBef>
          <a:spcPct val="20000"/>
        </a:spcBef>
        <a:spcAft>
          <a:spcPct val="0"/>
        </a:spcAft>
        <a:buClr>
          <a:srgbClr val="FF0000"/>
        </a:buClr>
        <a:buFont typeface="Arial" charset="0"/>
        <a:buChar char="•"/>
        <a:defRPr sz="1500">
          <a:solidFill>
            <a:schemeClr val="tx1"/>
          </a:solidFill>
          <a:latin typeface="+mn-lt"/>
        </a:defRPr>
      </a:lvl5pPr>
      <a:lvl6pPr marL="2154238" indent="-184150" algn="l" rtl="0" fontAlgn="base">
        <a:spcBef>
          <a:spcPct val="20000"/>
        </a:spcBef>
        <a:spcAft>
          <a:spcPct val="0"/>
        </a:spcAft>
        <a:buClr>
          <a:srgbClr val="FF0000"/>
        </a:buClr>
        <a:buFont typeface="Arial" pitchFamily="34" charset="0"/>
        <a:buChar char="–"/>
        <a:defRPr sz="1500">
          <a:solidFill>
            <a:schemeClr val="tx1"/>
          </a:solidFill>
          <a:latin typeface="+mn-lt"/>
        </a:defRPr>
      </a:lvl6pPr>
      <a:lvl7pPr marL="2611438" indent="-184150" algn="l" rtl="0" fontAlgn="base">
        <a:spcBef>
          <a:spcPct val="20000"/>
        </a:spcBef>
        <a:spcAft>
          <a:spcPct val="0"/>
        </a:spcAft>
        <a:buClr>
          <a:srgbClr val="FF0000"/>
        </a:buClr>
        <a:buFont typeface="Arial" pitchFamily="34" charset="0"/>
        <a:buChar char="–"/>
        <a:defRPr sz="1500">
          <a:solidFill>
            <a:schemeClr val="tx1"/>
          </a:solidFill>
          <a:latin typeface="+mn-lt"/>
        </a:defRPr>
      </a:lvl7pPr>
      <a:lvl8pPr marL="3068638" indent="-184150" algn="l" rtl="0" fontAlgn="base">
        <a:spcBef>
          <a:spcPct val="20000"/>
        </a:spcBef>
        <a:spcAft>
          <a:spcPct val="0"/>
        </a:spcAft>
        <a:buClr>
          <a:srgbClr val="FF0000"/>
        </a:buClr>
        <a:buFont typeface="Arial" pitchFamily="34" charset="0"/>
        <a:buChar char="–"/>
        <a:defRPr sz="1500">
          <a:solidFill>
            <a:schemeClr val="tx1"/>
          </a:solidFill>
          <a:latin typeface="+mn-lt"/>
        </a:defRPr>
      </a:lvl8pPr>
      <a:lvl9pPr marL="3525838" indent="-184150" algn="l" rtl="0" fontAlgn="base">
        <a:spcBef>
          <a:spcPct val="20000"/>
        </a:spcBef>
        <a:spcAft>
          <a:spcPct val="0"/>
        </a:spcAft>
        <a:buClr>
          <a:srgbClr val="FF0000"/>
        </a:buClr>
        <a:buFont typeface="Arial" pitchFamily="34" charset="0"/>
        <a:buChar char="–"/>
        <a:defRPr sz="15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3.png"/><Relationship Id="rId7" Type="http://schemas.openxmlformats.org/officeDocument/2006/relationships/diagramQuickStyle" Target="../diagrams/quickStyle1.xml"/><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4.png"/><Relationship Id="rId9" Type="http://schemas.microsoft.com/office/2007/relationships/diagramDrawing" Target="../diagrams/drawing1.xml"/></Relationships>
</file>

<file path=ppt/slides/_rels/slide1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image" Target="../media/image56.jpeg"/><Relationship Id="rId5" Type="http://schemas.openxmlformats.org/officeDocument/2006/relationships/image" Target="../media/image50.jpeg"/><Relationship Id="rId10" Type="http://schemas.openxmlformats.org/officeDocument/2006/relationships/image" Target="../media/image55.jpeg"/><Relationship Id="rId4" Type="http://schemas.openxmlformats.org/officeDocument/2006/relationships/image" Target="../media/image49.jpeg"/><Relationship Id="rId9" Type="http://schemas.openxmlformats.org/officeDocument/2006/relationships/image" Target="../media/image54.jpeg"/></Relationships>
</file>

<file path=ppt/slides/_rels/slide18.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7.jpeg"/><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image" Target="../media/image56.jpeg"/><Relationship Id="rId5" Type="http://schemas.openxmlformats.org/officeDocument/2006/relationships/image" Target="../media/image50.jpeg"/><Relationship Id="rId10" Type="http://schemas.openxmlformats.org/officeDocument/2006/relationships/image" Target="../media/image55.jpeg"/><Relationship Id="rId4" Type="http://schemas.openxmlformats.org/officeDocument/2006/relationships/image" Target="../media/image49.jpeg"/><Relationship Id="rId9" Type="http://schemas.openxmlformats.org/officeDocument/2006/relationships/image" Target="../media/image54.jpe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9.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8" Type="http://schemas.openxmlformats.org/officeDocument/2006/relationships/image" Target="../media/image10.gif"/><Relationship Id="rId13" Type="http://schemas.openxmlformats.org/officeDocument/2006/relationships/image" Target="../media/image15.jpeg"/><Relationship Id="rId18" Type="http://schemas.openxmlformats.org/officeDocument/2006/relationships/image" Target="../media/image20.png"/><Relationship Id="rId26" Type="http://schemas.openxmlformats.org/officeDocument/2006/relationships/image" Target="../media/image28.jpeg"/><Relationship Id="rId3" Type="http://schemas.openxmlformats.org/officeDocument/2006/relationships/image" Target="../media/image5.gif"/><Relationship Id="rId21" Type="http://schemas.openxmlformats.org/officeDocument/2006/relationships/image" Target="../media/image23.jpeg"/><Relationship Id="rId7" Type="http://schemas.openxmlformats.org/officeDocument/2006/relationships/image" Target="../media/image9.gif"/><Relationship Id="rId12" Type="http://schemas.openxmlformats.org/officeDocument/2006/relationships/image" Target="../media/image14.jpeg"/><Relationship Id="rId17" Type="http://schemas.openxmlformats.org/officeDocument/2006/relationships/image" Target="../media/image19.jpeg"/><Relationship Id="rId25" Type="http://schemas.openxmlformats.org/officeDocument/2006/relationships/image" Target="../media/image27.png"/><Relationship Id="rId2" Type="http://schemas.openxmlformats.org/officeDocument/2006/relationships/image" Target="../media/image4.gif"/><Relationship Id="rId16" Type="http://schemas.openxmlformats.org/officeDocument/2006/relationships/image" Target="../media/image18.jpeg"/><Relationship Id="rId20" Type="http://schemas.openxmlformats.org/officeDocument/2006/relationships/image" Target="../media/image22.jpeg"/><Relationship Id="rId1" Type="http://schemas.openxmlformats.org/officeDocument/2006/relationships/slideLayout" Target="../slideLayouts/slideLayout3.xml"/><Relationship Id="rId6" Type="http://schemas.openxmlformats.org/officeDocument/2006/relationships/image" Target="../media/image8.gif"/><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gif"/><Relationship Id="rId15" Type="http://schemas.openxmlformats.org/officeDocument/2006/relationships/image" Target="../media/image17.jpeg"/><Relationship Id="rId23" Type="http://schemas.openxmlformats.org/officeDocument/2006/relationships/image" Target="../media/image25.png"/><Relationship Id="rId10" Type="http://schemas.openxmlformats.org/officeDocument/2006/relationships/image" Target="../media/image12.jpeg"/><Relationship Id="rId19" Type="http://schemas.openxmlformats.org/officeDocument/2006/relationships/image" Target="../media/image21.png"/><Relationship Id="rId4" Type="http://schemas.openxmlformats.org/officeDocument/2006/relationships/image" Target="../media/image6.gif"/><Relationship Id="rId9" Type="http://schemas.openxmlformats.org/officeDocument/2006/relationships/image" Target="../media/image11.gif"/><Relationship Id="rId14" Type="http://schemas.openxmlformats.org/officeDocument/2006/relationships/image" Target="../media/image16.gif"/><Relationship Id="rId22" Type="http://schemas.openxmlformats.org/officeDocument/2006/relationships/image" Target="../media/image24.jpeg"/><Relationship Id="rId27" Type="http://schemas.openxmlformats.org/officeDocument/2006/relationships/image" Target="../media/image29.png"/></Relationships>
</file>

<file path=ppt/slides/_rels/slide20.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image" Target="../media/image56.jpeg"/><Relationship Id="rId5" Type="http://schemas.openxmlformats.org/officeDocument/2006/relationships/image" Target="../media/image50.jpeg"/><Relationship Id="rId10" Type="http://schemas.openxmlformats.org/officeDocument/2006/relationships/image" Target="../media/image55.jpeg"/><Relationship Id="rId4" Type="http://schemas.openxmlformats.org/officeDocument/2006/relationships/image" Target="../media/image49.jpeg"/><Relationship Id="rId9" Type="http://schemas.openxmlformats.org/officeDocument/2006/relationships/image" Target="../media/image54.jpeg"/></Relationships>
</file>

<file path=ppt/slides/_rels/slide21.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image" Target="../media/image55.jpeg"/><Relationship Id="rId5" Type="http://schemas.openxmlformats.org/officeDocument/2006/relationships/image" Target="../media/image50.jpeg"/><Relationship Id="rId10" Type="http://schemas.openxmlformats.org/officeDocument/2006/relationships/image" Target="../media/image56.jpeg"/><Relationship Id="rId4" Type="http://schemas.openxmlformats.org/officeDocument/2006/relationships/image" Target="../media/image49.jpeg"/><Relationship Id="rId9" Type="http://schemas.openxmlformats.org/officeDocument/2006/relationships/image" Target="../media/image54.jpeg"/></Relationships>
</file>

<file path=ppt/slides/_rels/slide22.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49.jpe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png"/><Relationship Id="rId11" Type="http://schemas.openxmlformats.org/officeDocument/2006/relationships/image" Target="../media/image55.jpeg"/><Relationship Id="rId5" Type="http://schemas.openxmlformats.org/officeDocument/2006/relationships/image" Target="../media/image51.png"/><Relationship Id="rId10" Type="http://schemas.openxmlformats.org/officeDocument/2006/relationships/image" Target="../media/image54.jpeg"/><Relationship Id="rId4" Type="http://schemas.openxmlformats.org/officeDocument/2006/relationships/image" Target="../media/image50.jpeg"/><Relationship Id="rId9" Type="http://schemas.openxmlformats.org/officeDocument/2006/relationships/image" Target="../media/image47.jpeg"/></Relationships>
</file>

<file path=ppt/slides/_rels/slide23.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60.png"/><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image" Target="../media/image56.jpeg"/><Relationship Id="rId5" Type="http://schemas.openxmlformats.org/officeDocument/2006/relationships/image" Target="../media/image50.jpeg"/><Relationship Id="rId10" Type="http://schemas.openxmlformats.org/officeDocument/2006/relationships/image" Target="../media/image55.jpeg"/><Relationship Id="rId4" Type="http://schemas.openxmlformats.org/officeDocument/2006/relationships/image" Target="../media/image49.jpeg"/><Relationship Id="rId9" Type="http://schemas.openxmlformats.org/officeDocument/2006/relationships/image" Target="../media/image54.jpe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image" Target="../media/image62.jpeg"/><Relationship Id="rId7" Type="http://schemas.openxmlformats.org/officeDocument/2006/relationships/image" Target="../media/image66.jpe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65.png"/><Relationship Id="rId11" Type="http://schemas.openxmlformats.org/officeDocument/2006/relationships/image" Target="../media/image29.png"/><Relationship Id="rId5" Type="http://schemas.openxmlformats.org/officeDocument/2006/relationships/image" Target="../media/image64.jpeg"/><Relationship Id="rId10" Type="http://schemas.openxmlformats.org/officeDocument/2006/relationships/image" Target="../media/image69.png"/><Relationship Id="rId4" Type="http://schemas.openxmlformats.org/officeDocument/2006/relationships/image" Target="../media/image63.jpeg"/><Relationship Id="rId9" Type="http://schemas.openxmlformats.org/officeDocument/2006/relationships/image" Target="../media/image68.jpeg"/></Relationships>
</file>

<file path=ppt/slides/_rels/slide28.xml.rels><?xml version="1.0" encoding="UTF-8" standalone="yes"?>
<Relationships xmlns="http://schemas.openxmlformats.org/package/2006/relationships"><Relationship Id="rId8" Type="http://schemas.openxmlformats.org/officeDocument/2006/relationships/image" Target="../media/image70.jpeg"/><Relationship Id="rId13" Type="http://schemas.openxmlformats.org/officeDocument/2006/relationships/image" Target="../media/image29.png"/><Relationship Id="rId3" Type="http://schemas.openxmlformats.org/officeDocument/2006/relationships/image" Target="../media/image36.png"/><Relationship Id="rId7" Type="http://schemas.openxmlformats.org/officeDocument/2006/relationships/image" Target="../media/image65.png"/><Relationship Id="rId12" Type="http://schemas.openxmlformats.org/officeDocument/2006/relationships/image" Target="../media/image6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4.jpeg"/><Relationship Id="rId11" Type="http://schemas.openxmlformats.org/officeDocument/2006/relationships/image" Target="../media/image68.jpeg"/><Relationship Id="rId5" Type="http://schemas.openxmlformats.org/officeDocument/2006/relationships/image" Target="../media/image63.jpeg"/><Relationship Id="rId10" Type="http://schemas.openxmlformats.org/officeDocument/2006/relationships/image" Target="../media/image67.jpeg"/><Relationship Id="rId4" Type="http://schemas.openxmlformats.org/officeDocument/2006/relationships/image" Target="../media/image62.jpeg"/><Relationship Id="rId9" Type="http://schemas.openxmlformats.org/officeDocument/2006/relationships/image" Target="../media/image6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3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6.jpeg"/><Relationship Id="rId1" Type="http://schemas.openxmlformats.org/officeDocument/2006/relationships/slideLayout" Target="../slideLayouts/slideLayout5.xml"/><Relationship Id="rId5" Type="http://schemas.openxmlformats.org/officeDocument/2006/relationships/image" Target="../media/image71.jpeg"/><Relationship Id="rId4" Type="http://schemas.openxmlformats.org/officeDocument/2006/relationships/image" Target="../media/image5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http://upload.wikimedia.org/wikipedia/commons/thumb/9/9a/European_aviation_organisations_members.svg/713px-European_aviation_organisations_members.svg.png" TargetMode="External"/><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38.pn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6"/>
          <p:cNvSpPr>
            <a:spLocks noGrp="1" noChangeArrowheads="1"/>
          </p:cNvSpPr>
          <p:nvPr>
            <p:ph type="ctrTitle"/>
          </p:nvPr>
        </p:nvSpPr>
        <p:spPr>
          <a:xfrm>
            <a:off x="1447800" y="4572000"/>
            <a:ext cx="7848600" cy="430887"/>
          </a:xfrm>
        </p:spPr>
        <p:txBody>
          <a:bodyPr/>
          <a:lstStyle/>
          <a:p>
            <a:pPr eaLnBrk="1" hangingPunct="1"/>
            <a:r>
              <a:rPr lang="it-IT" sz="2800" dirty="0" smtClean="0"/>
              <a:t>A New Vision </a:t>
            </a:r>
            <a:r>
              <a:rPr lang="it-IT" sz="2800" dirty="0" err="1" smtClean="0"/>
              <a:t>for</a:t>
            </a:r>
            <a:r>
              <a:rPr lang="it-IT" sz="2800" dirty="0" smtClean="0"/>
              <a:t> ATM Security Management</a:t>
            </a:r>
          </a:p>
        </p:txBody>
      </p:sp>
      <p:sp>
        <p:nvSpPr>
          <p:cNvPr id="3" name="CasellaDiTesto 38"/>
          <p:cNvSpPr txBox="1">
            <a:spLocks noChangeArrowheads="1"/>
          </p:cNvSpPr>
          <p:nvPr/>
        </p:nvSpPr>
        <p:spPr bwMode="auto">
          <a:xfrm>
            <a:off x="1905000" y="5181600"/>
            <a:ext cx="3349625" cy="246063"/>
          </a:xfrm>
          <a:prstGeom prst="rect">
            <a:avLst/>
          </a:prstGeom>
          <a:noFill/>
          <a:ln w="9525">
            <a:noFill/>
            <a:miter lim="800000"/>
            <a:headEnd/>
            <a:tailEnd/>
          </a:ln>
        </p:spPr>
        <p:txBody>
          <a:bodyPr lIns="0" tIns="0" rIns="0" bIns="0">
            <a:spAutoFit/>
          </a:bodyPr>
          <a:lstStyle/>
          <a:p>
            <a:pPr defTabSz="457200" eaLnBrk="1" hangingPunct="1"/>
            <a:r>
              <a:rPr lang="it-IT" altLang="it-IT" sz="1600" b="1" i="1" dirty="0" err="1" smtClean="0">
                <a:solidFill>
                  <a:srgbClr val="FFFFFF"/>
                </a:solidFill>
                <a:ea typeface="ＭＳ Ｐゴシック" pitchFamily="34" charset="-128"/>
                <a:cs typeface="Arial" charset="0"/>
              </a:rPr>
              <a:t>Toulouse</a:t>
            </a:r>
            <a:r>
              <a:rPr lang="it-IT" altLang="it-IT" sz="1600" b="1" i="1" dirty="0" smtClean="0">
                <a:solidFill>
                  <a:srgbClr val="FFFFFF"/>
                </a:solidFill>
                <a:ea typeface="ＭＳ Ｐゴシック" pitchFamily="34" charset="-128"/>
                <a:cs typeface="Arial" charset="0"/>
              </a:rPr>
              <a:t>,  23 March, </a:t>
            </a:r>
            <a:r>
              <a:rPr lang="it-IT" altLang="it-IT" sz="1600" b="1" i="1" dirty="0" smtClean="0">
                <a:solidFill>
                  <a:srgbClr val="FFFFFF"/>
                </a:solidFill>
                <a:ea typeface="ＭＳ Ｐゴシック" pitchFamily="34" charset="-128"/>
                <a:cs typeface="Arial" charset="0"/>
              </a:rPr>
              <a:t>2016</a:t>
            </a:r>
            <a:endParaRPr lang="it-IT" altLang="it-IT" sz="1600" b="1" i="1" dirty="0">
              <a:solidFill>
                <a:srgbClr val="FFFFFF"/>
              </a:solidFill>
              <a:ea typeface="ＭＳ Ｐゴシック" pitchFamily="34" charset="-128"/>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838200" y="1066800"/>
            <a:ext cx="7850188" cy="5419945"/>
          </a:xfrm>
        </p:spPr>
        <p:txBody>
          <a:bodyPr/>
          <a:lstStyle/>
          <a:p>
            <a:pPr>
              <a:buFont typeface="Arial" charset="0"/>
              <a:buChar char="•"/>
            </a:pPr>
            <a:r>
              <a:rPr lang="en-GB" altLang="it-IT" sz="2400" dirty="0" smtClean="0"/>
              <a:t>Security Risk Assessment and  treatment</a:t>
            </a:r>
            <a:endParaRPr lang="en-GB" altLang="it-IT" dirty="0"/>
          </a:p>
          <a:p>
            <a:pPr>
              <a:buFont typeface="Arial" charset="0"/>
              <a:buChar char="•"/>
            </a:pPr>
            <a:endParaRPr lang="en-US" altLang="it-IT" dirty="0" smtClean="0"/>
          </a:p>
          <a:p>
            <a:pPr lvl="1">
              <a:buFont typeface="Arial" charset="0"/>
              <a:buChar char="•"/>
            </a:pPr>
            <a:r>
              <a:rPr lang="en-US" dirty="0"/>
              <a:t>Defined the Security objectives; Identified the Risk levels and </a:t>
            </a:r>
            <a:r>
              <a:rPr lang="en-GB" dirty="0"/>
              <a:t>Security needs</a:t>
            </a:r>
            <a:endParaRPr lang="en-GB" b="1" dirty="0"/>
          </a:p>
          <a:p>
            <a:pPr lvl="1">
              <a:buFont typeface="Arial" charset="0"/>
              <a:buChar char="•"/>
            </a:pPr>
            <a:endParaRPr lang="en-US" altLang="it-IT" dirty="0" smtClean="0"/>
          </a:p>
          <a:p>
            <a:pPr lvl="1">
              <a:buFont typeface="Arial" charset="0"/>
              <a:buChar char="•"/>
            </a:pPr>
            <a:r>
              <a:rPr lang="en-US" altLang="it-IT" dirty="0" smtClean="0"/>
              <a:t>Identified the security controls to treat the risk in order to meet the security objectives:</a:t>
            </a:r>
          </a:p>
          <a:p>
            <a:pPr lvl="2">
              <a:buFont typeface="Arial" charset="0"/>
              <a:buChar char="•"/>
            </a:pPr>
            <a:r>
              <a:rPr lang="en-US" altLang="it-IT" dirty="0" smtClean="0"/>
              <a:t>With the help of MSSC from SESAR:</a:t>
            </a:r>
          </a:p>
          <a:p>
            <a:pPr lvl="3">
              <a:buFont typeface="Arial" charset="0"/>
              <a:buChar char="•"/>
            </a:pPr>
            <a:r>
              <a:rPr lang="en-US" altLang="it-IT" dirty="0" smtClean="0"/>
              <a:t>Used MSSC as is (generic security control);</a:t>
            </a:r>
          </a:p>
          <a:p>
            <a:pPr lvl="3">
              <a:buFont typeface="Arial" charset="0"/>
              <a:buChar char="•"/>
            </a:pPr>
            <a:r>
              <a:rPr lang="en-US" altLang="it-IT" dirty="0" smtClean="0"/>
              <a:t>Refined MSSC to adapt it to the context;</a:t>
            </a:r>
          </a:p>
          <a:p>
            <a:pPr lvl="2">
              <a:buFont typeface="Arial" charset="0"/>
              <a:buChar char="•"/>
            </a:pPr>
            <a:r>
              <a:rPr lang="en-US" altLang="it-IT" dirty="0" smtClean="0"/>
              <a:t>Defined additional security controls.</a:t>
            </a:r>
          </a:p>
          <a:p>
            <a:pPr lvl="2">
              <a:buFont typeface="Arial" charset="0"/>
              <a:buChar char="•"/>
            </a:pPr>
            <a:endParaRPr lang="en-US" altLang="it-IT" dirty="0" smtClean="0"/>
          </a:p>
          <a:p>
            <a:pPr lvl="1">
              <a:buFont typeface="Arial" charset="0"/>
              <a:buChar char="•"/>
            </a:pPr>
            <a:r>
              <a:rPr lang="en-US" altLang="it-IT" dirty="0" smtClean="0"/>
              <a:t>Identified the residual risk and security recommendations when needed;</a:t>
            </a:r>
          </a:p>
          <a:p>
            <a:pPr lvl="1">
              <a:buFont typeface="Arial" charset="0"/>
              <a:buChar char="•"/>
            </a:pPr>
            <a:endParaRPr lang="en-US" altLang="it-IT" dirty="0" smtClean="0"/>
          </a:p>
          <a:p>
            <a:pPr lvl="1">
              <a:buFont typeface="Arial" charset="0"/>
              <a:buChar char="•"/>
            </a:pPr>
            <a:r>
              <a:rPr lang="en-US" altLang="it-IT" dirty="0" smtClean="0"/>
              <a:t>Defined Security indicator KPI to measure the effectiveness of the security controls.</a:t>
            </a:r>
          </a:p>
          <a:p>
            <a:pPr lvl="1">
              <a:buFont typeface="Arial" charset="0"/>
              <a:buChar char="•"/>
            </a:pPr>
            <a:endParaRPr lang="en-US" altLang="it-IT" dirty="0" smtClean="0"/>
          </a:p>
          <a:p>
            <a:pPr lvl="1">
              <a:buFont typeface="Arial" charset="0"/>
              <a:buChar char="•"/>
            </a:pPr>
            <a:endParaRPr lang="en-US" altLang="it-IT" dirty="0" smtClean="0"/>
          </a:p>
        </p:txBody>
      </p:sp>
      <p:sp>
        <p:nvSpPr>
          <p:cNvPr id="10243" name="Footer Placeholder 3"/>
          <p:cNvSpPr>
            <a:spLocks noGrp="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ltLang="it-IT" dirty="0" smtClean="0"/>
              <a:t>© </a:t>
            </a:r>
            <a:r>
              <a:rPr lang="en-US" altLang="it-IT" dirty="0" err="1" smtClean="0"/>
              <a:t>GAMMA.All</a:t>
            </a:r>
            <a:r>
              <a:rPr lang="en-US" altLang="it-IT" dirty="0" smtClean="0"/>
              <a:t> rights reserved</a:t>
            </a:r>
          </a:p>
        </p:txBody>
      </p:sp>
      <p:sp>
        <p:nvSpPr>
          <p:cNvPr id="10244" name="Titolo 1"/>
          <p:cNvSpPr>
            <a:spLocks noGrp="1"/>
          </p:cNvSpPr>
          <p:nvPr>
            <p:ph type="title"/>
          </p:nvPr>
        </p:nvSpPr>
        <p:spPr>
          <a:xfrm>
            <a:off x="3006725" y="242888"/>
            <a:ext cx="5681663" cy="400050"/>
          </a:xfrm>
        </p:spPr>
        <p:txBody>
          <a:bodyPr/>
          <a:lstStyle/>
          <a:p>
            <a:r>
              <a:rPr lang="it-IT" altLang="it-IT" sz="2000" smtClean="0"/>
              <a:t>Achievements</a:t>
            </a:r>
          </a:p>
        </p:txBody>
      </p:sp>
    </p:spTree>
    <p:extLst>
      <p:ext uri="{BB962C8B-B14F-4D97-AF65-F5344CB8AC3E}">
        <p14:creationId xmlns="" xmlns:p14="http://schemas.microsoft.com/office/powerpoint/2010/main" val="23259973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8" name="Connettore 4 5"/>
          <p:cNvCxnSpPr>
            <a:endCxn id="12" idx="1"/>
          </p:cNvCxnSpPr>
          <p:nvPr/>
        </p:nvCxnSpPr>
        <p:spPr>
          <a:xfrm rot="16200000" flipH="1">
            <a:off x="3984625" y="4879976"/>
            <a:ext cx="898525" cy="247650"/>
          </a:xfrm>
          <a:prstGeom prst="bentConnector2">
            <a:avLst/>
          </a:prstGeom>
          <a:ln>
            <a:tailEnd type="arrow"/>
          </a:ln>
        </p:spPr>
        <p:style>
          <a:lnRef idx="3">
            <a:schemeClr val="dk1"/>
          </a:lnRef>
          <a:fillRef idx="0">
            <a:schemeClr val="dk1"/>
          </a:fillRef>
          <a:effectRef idx="2">
            <a:schemeClr val="dk1"/>
          </a:effectRef>
          <a:fontRef idx="minor">
            <a:schemeClr val="tx1"/>
          </a:fontRef>
        </p:style>
      </p:cxnSp>
      <p:cxnSp>
        <p:nvCxnSpPr>
          <p:cNvPr id="97" name="Connettore 4 5"/>
          <p:cNvCxnSpPr/>
          <p:nvPr/>
        </p:nvCxnSpPr>
        <p:spPr>
          <a:xfrm rot="16200000" flipH="1">
            <a:off x="3174206" y="3866357"/>
            <a:ext cx="709613" cy="215900"/>
          </a:xfrm>
          <a:prstGeom prst="bentConnector2">
            <a:avLst/>
          </a:prstGeom>
          <a:ln>
            <a:tailEnd type="arrow"/>
          </a:ln>
        </p:spPr>
        <p:style>
          <a:lnRef idx="3">
            <a:schemeClr val="dk1"/>
          </a:lnRef>
          <a:fillRef idx="0">
            <a:schemeClr val="dk1"/>
          </a:fillRef>
          <a:effectRef idx="2">
            <a:schemeClr val="dk1"/>
          </a:effectRef>
          <a:fontRef idx="minor">
            <a:schemeClr val="tx1"/>
          </a:fontRef>
        </p:style>
      </p:cxnSp>
      <p:sp>
        <p:nvSpPr>
          <p:cNvPr id="11268" name="Titolo 1"/>
          <p:cNvSpPr>
            <a:spLocks noGrp="1"/>
          </p:cNvSpPr>
          <p:nvPr>
            <p:ph type="title"/>
          </p:nvPr>
        </p:nvSpPr>
        <p:spPr>
          <a:xfrm>
            <a:off x="1417638" y="257175"/>
            <a:ext cx="7421562" cy="276225"/>
          </a:xfrm>
        </p:spPr>
        <p:txBody>
          <a:bodyPr/>
          <a:lstStyle/>
          <a:p>
            <a:r>
              <a:rPr lang="it-IT" altLang="it-IT" sz="2000" smtClean="0"/>
              <a:t>Security Risk Assessment and Treatment in GAMMA</a:t>
            </a:r>
          </a:p>
        </p:txBody>
      </p:sp>
      <p:sp>
        <p:nvSpPr>
          <p:cNvPr id="3" name="Rettangolo 2"/>
          <p:cNvSpPr/>
          <p:nvPr/>
        </p:nvSpPr>
        <p:spPr>
          <a:xfrm>
            <a:off x="911225" y="1147763"/>
            <a:ext cx="1725613" cy="69373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b="1" dirty="0"/>
              <a:t>ATM Core </a:t>
            </a:r>
            <a:r>
              <a:rPr lang="it-IT" sz="1400" b="1" dirty="0" err="1"/>
              <a:t>Functions</a:t>
            </a:r>
            <a:r>
              <a:rPr lang="it-IT" sz="1400" b="1" dirty="0"/>
              <a:t> (</a:t>
            </a:r>
            <a:r>
              <a:rPr lang="it-IT" sz="1400" b="1" dirty="0" err="1"/>
              <a:t>Primary</a:t>
            </a:r>
            <a:r>
              <a:rPr lang="it-IT" sz="1400" b="1" dirty="0"/>
              <a:t> </a:t>
            </a:r>
            <a:r>
              <a:rPr lang="it-IT" sz="1400" b="1" dirty="0" err="1"/>
              <a:t>Assets</a:t>
            </a:r>
            <a:r>
              <a:rPr lang="it-IT" sz="1400" b="1" dirty="0"/>
              <a:t>)</a:t>
            </a:r>
          </a:p>
        </p:txBody>
      </p:sp>
      <p:cxnSp>
        <p:nvCxnSpPr>
          <p:cNvPr id="6" name="Connettore 4 5"/>
          <p:cNvCxnSpPr/>
          <p:nvPr/>
        </p:nvCxnSpPr>
        <p:spPr>
          <a:xfrm rot="16200000" flipH="1">
            <a:off x="1331913" y="1987550"/>
            <a:ext cx="508000" cy="215900"/>
          </a:xfrm>
          <a:prstGeom prst="bentConnector2">
            <a:avLst/>
          </a:prstGeom>
          <a:ln>
            <a:tailEnd type="arrow"/>
          </a:ln>
        </p:spPr>
        <p:style>
          <a:lnRef idx="3">
            <a:schemeClr val="dk1"/>
          </a:lnRef>
          <a:fillRef idx="0">
            <a:schemeClr val="dk1"/>
          </a:fillRef>
          <a:effectRef idx="2">
            <a:schemeClr val="dk1"/>
          </a:effectRef>
          <a:fontRef idx="minor">
            <a:schemeClr val="tx1"/>
          </a:fontRef>
        </p:style>
      </p:cxnSp>
      <p:sp>
        <p:nvSpPr>
          <p:cNvPr id="9" name="Rettangolo 8"/>
          <p:cNvSpPr/>
          <p:nvPr/>
        </p:nvSpPr>
        <p:spPr>
          <a:xfrm>
            <a:off x="1728788" y="2003425"/>
            <a:ext cx="1725612" cy="693738"/>
          </a:xfrm>
          <a:prstGeom prst="rect">
            <a:avLst/>
          </a:prstGeom>
          <a:solidFill>
            <a:srgbClr val="F6DA1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b="1" dirty="0"/>
              <a:t>Supporting </a:t>
            </a:r>
            <a:r>
              <a:rPr lang="it-IT" sz="1400" b="1" dirty="0" err="1"/>
              <a:t>Assets</a:t>
            </a:r>
            <a:endParaRPr lang="it-IT" sz="1400" b="1" dirty="0"/>
          </a:p>
        </p:txBody>
      </p:sp>
      <p:sp>
        <p:nvSpPr>
          <p:cNvPr id="10" name="Rettangolo 9"/>
          <p:cNvSpPr/>
          <p:nvPr/>
        </p:nvSpPr>
        <p:spPr>
          <a:xfrm>
            <a:off x="2663825" y="3109913"/>
            <a:ext cx="1725613" cy="693737"/>
          </a:xfrm>
          <a:prstGeom prst="rect">
            <a:avLst/>
          </a:prstGeom>
          <a:solidFill>
            <a:srgbClr val="FFA2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b="1" dirty="0" err="1"/>
              <a:t>Threat</a:t>
            </a:r>
            <a:r>
              <a:rPr lang="it-IT" sz="1400" b="1" dirty="0"/>
              <a:t> </a:t>
            </a:r>
            <a:r>
              <a:rPr lang="it-IT" sz="1400" b="1" dirty="0" err="1"/>
              <a:t>Scenarios</a:t>
            </a:r>
            <a:r>
              <a:rPr lang="it-IT" sz="1400" b="1" dirty="0"/>
              <a:t> </a:t>
            </a:r>
          </a:p>
          <a:p>
            <a:pPr algn="ctr">
              <a:defRPr/>
            </a:pPr>
            <a:r>
              <a:rPr lang="it-IT" sz="1400" b="1" dirty="0"/>
              <a:t>(</a:t>
            </a:r>
            <a:r>
              <a:rPr lang="it-IT" sz="1400" b="1" dirty="0" err="1"/>
              <a:t>most</a:t>
            </a:r>
            <a:r>
              <a:rPr lang="it-IT" sz="1400" b="1" dirty="0"/>
              <a:t> </a:t>
            </a:r>
            <a:r>
              <a:rPr lang="it-IT" sz="1400" b="1" dirty="0" err="1"/>
              <a:t>feared</a:t>
            </a:r>
            <a:r>
              <a:rPr lang="it-IT" sz="1400" b="1" dirty="0"/>
              <a:t> </a:t>
            </a:r>
            <a:r>
              <a:rPr lang="it-IT" sz="1400" b="1" dirty="0" err="1"/>
              <a:t>threats</a:t>
            </a:r>
            <a:r>
              <a:rPr lang="it-IT" sz="1400" b="1" dirty="0"/>
              <a:t>)</a:t>
            </a:r>
          </a:p>
        </p:txBody>
      </p:sp>
      <p:sp>
        <p:nvSpPr>
          <p:cNvPr id="11" name="Rettangolo 10"/>
          <p:cNvSpPr/>
          <p:nvPr/>
        </p:nvSpPr>
        <p:spPr>
          <a:xfrm>
            <a:off x="3611563" y="3975100"/>
            <a:ext cx="1724025" cy="693738"/>
          </a:xfrm>
          <a:prstGeom prst="rect">
            <a:avLst/>
          </a:prstGeom>
          <a:solidFill>
            <a:srgbClr val="E700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b="1" dirty="0"/>
              <a:t>High </a:t>
            </a:r>
            <a:r>
              <a:rPr lang="it-IT" sz="1400" b="1" dirty="0" err="1"/>
              <a:t>level</a:t>
            </a:r>
            <a:r>
              <a:rPr lang="it-IT" sz="1400" b="1" dirty="0"/>
              <a:t> </a:t>
            </a:r>
            <a:r>
              <a:rPr lang="it-IT" sz="1400" b="1" dirty="0" err="1"/>
              <a:t>Risks</a:t>
            </a:r>
            <a:endParaRPr lang="it-IT" sz="1400" b="1" dirty="0"/>
          </a:p>
        </p:txBody>
      </p:sp>
      <p:sp>
        <p:nvSpPr>
          <p:cNvPr id="12" name="Rettangolo 11"/>
          <p:cNvSpPr/>
          <p:nvPr/>
        </p:nvSpPr>
        <p:spPr>
          <a:xfrm>
            <a:off x="4557713" y="5105400"/>
            <a:ext cx="1725612" cy="693738"/>
          </a:xfrm>
          <a:prstGeom prst="rect">
            <a:avLst/>
          </a:prstGeom>
          <a:solidFill>
            <a:srgbClr val="0096D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b="1" dirty="0"/>
              <a:t>Security Controls</a:t>
            </a:r>
          </a:p>
        </p:txBody>
      </p:sp>
      <p:sp>
        <p:nvSpPr>
          <p:cNvPr id="13" name="Rettangolo 12"/>
          <p:cNvSpPr/>
          <p:nvPr/>
        </p:nvSpPr>
        <p:spPr>
          <a:xfrm>
            <a:off x="5421313" y="5972175"/>
            <a:ext cx="1724025" cy="692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b="1" dirty="0"/>
              <a:t>Security </a:t>
            </a:r>
            <a:r>
              <a:rPr lang="it-IT" sz="1400" b="1" dirty="0" err="1"/>
              <a:t>KPIs</a:t>
            </a:r>
            <a:endParaRPr lang="it-IT" sz="1400" b="1" dirty="0"/>
          </a:p>
        </p:txBody>
      </p:sp>
      <p:sp>
        <p:nvSpPr>
          <p:cNvPr id="11277" name="CasellaDiTesto 19"/>
          <p:cNvSpPr txBox="1">
            <a:spLocks noChangeArrowheads="1"/>
          </p:cNvSpPr>
          <p:nvPr/>
        </p:nvSpPr>
        <p:spPr bwMode="auto">
          <a:xfrm>
            <a:off x="5340350" y="2130425"/>
            <a:ext cx="749300" cy="369888"/>
          </a:xfrm>
          <a:prstGeom prst="rect">
            <a:avLst/>
          </a:prstGeom>
          <a:noFill/>
          <a:ln w="9525">
            <a:noFill/>
            <a:miter lim="800000"/>
            <a:headEnd/>
            <a:tailEnd/>
          </a:ln>
        </p:spPr>
        <p:txBody>
          <a:bodyPr wrap="none">
            <a:spAutoFit/>
          </a:bodyPr>
          <a:lstStyle/>
          <a:p>
            <a:r>
              <a:rPr lang="it-IT" altLang="it-IT" b="1" dirty="0" err="1"/>
              <a:t>What</a:t>
            </a:r>
            <a:endParaRPr lang="it-IT" altLang="it-IT" b="1" dirty="0"/>
          </a:p>
        </p:txBody>
      </p:sp>
      <p:sp>
        <p:nvSpPr>
          <p:cNvPr id="11278" name="CasellaDiTesto 20"/>
          <p:cNvSpPr txBox="1">
            <a:spLocks noChangeArrowheads="1"/>
          </p:cNvSpPr>
          <p:nvPr/>
        </p:nvSpPr>
        <p:spPr bwMode="auto">
          <a:xfrm>
            <a:off x="8212138" y="6107113"/>
            <a:ext cx="673100" cy="369887"/>
          </a:xfrm>
          <a:prstGeom prst="rect">
            <a:avLst/>
          </a:prstGeom>
          <a:noFill/>
          <a:ln w="9525">
            <a:noFill/>
            <a:miter lim="800000"/>
            <a:headEnd/>
            <a:tailEnd/>
          </a:ln>
        </p:spPr>
        <p:txBody>
          <a:bodyPr wrap="none">
            <a:spAutoFit/>
          </a:bodyPr>
          <a:lstStyle/>
          <a:p>
            <a:r>
              <a:rPr lang="it-IT" altLang="it-IT" b="1"/>
              <a:t>How</a:t>
            </a:r>
          </a:p>
        </p:txBody>
      </p:sp>
      <p:sp>
        <p:nvSpPr>
          <p:cNvPr id="11279" name="CasellaDiTesto 21"/>
          <p:cNvSpPr txBox="1">
            <a:spLocks noChangeArrowheads="1"/>
          </p:cNvSpPr>
          <p:nvPr/>
        </p:nvSpPr>
        <p:spPr bwMode="auto">
          <a:xfrm>
            <a:off x="6562725" y="4219575"/>
            <a:ext cx="671513" cy="368300"/>
          </a:xfrm>
          <a:prstGeom prst="rect">
            <a:avLst/>
          </a:prstGeom>
          <a:noFill/>
          <a:ln w="9525">
            <a:noFill/>
            <a:miter lim="800000"/>
            <a:headEnd/>
            <a:tailEnd/>
          </a:ln>
        </p:spPr>
        <p:txBody>
          <a:bodyPr wrap="none">
            <a:spAutoFit/>
          </a:bodyPr>
          <a:lstStyle/>
          <a:p>
            <a:r>
              <a:rPr lang="it-IT" altLang="it-IT" b="1"/>
              <a:t>Why</a:t>
            </a:r>
          </a:p>
        </p:txBody>
      </p:sp>
      <p:pic>
        <p:nvPicPr>
          <p:cNvPr id="11280" name="Immagine 3"/>
          <p:cNvPicPr>
            <a:picLocks noChangeAspect="1" noChangeArrowheads="1"/>
          </p:cNvPicPr>
          <p:nvPr/>
        </p:nvPicPr>
        <p:blipFill>
          <a:blip r:embed="rId3" cstate="print"/>
          <a:srcRect/>
          <a:stretch>
            <a:fillRect/>
          </a:stretch>
        </p:blipFill>
        <p:spPr bwMode="auto">
          <a:xfrm>
            <a:off x="2740025" y="1214438"/>
            <a:ext cx="950913" cy="265112"/>
          </a:xfrm>
          <a:prstGeom prst="rect">
            <a:avLst/>
          </a:prstGeom>
          <a:noFill/>
          <a:ln w="9525">
            <a:noFill/>
            <a:miter lim="800000"/>
            <a:headEnd/>
            <a:tailEnd/>
          </a:ln>
        </p:spPr>
      </p:pic>
      <p:sp>
        <p:nvSpPr>
          <p:cNvPr id="11281" name="CasellaDiTesto 60"/>
          <p:cNvSpPr txBox="1">
            <a:spLocks noChangeArrowheads="1"/>
          </p:cNvSpPr>
          <p:nvPr/>
        </p:nvSpPr>
        <p:spPr bwMode="auto">
          <a:xfrm>
            <a:off x="3025775" y="1416050"/>
            <a:ext cx="411163" cy="338138"/>
          </a:xfrm>
          <a:prstGeom prst="rect">
            <a:avLst/>
          </a:prstGeom>
          <a:noFill/>
          <a:ln w="9525">
            <a:noFill/>
            <a:miter lim="800000"/>
            <a:headEnd/>
            <a:tailEnd/>
          </a:ln>
        </p:spPr>
        <p:txBody>
          <a:bodyPr wrap="none">
            <a:spAutoFit/>
          </a:bodyPr>
          <a:lstStyle/>
          <a:p>
            <a:r>
              <a:rPr lang="it-IT" altLang="it-IT" sz="1600" b="1"/>
              <a:t>13</a:t>
            </a:r>
          </a:p>
        </p:txBody>
      </p:sp>
      <p:pic>
        <p:nvPicPr>
          <p:cNvPr id="11282" name="Immagine 64"/>
          <p:cNvPicPr>
            <a:picLocks noChangeAspect="1" noChangeArrowheads="1"/>
          </p:cNvPicPr>
          <p:nvPr/>
        </p:nvPicPr>
        <p:blipFill>
          <a:blip r:embed="rId4" cstate="print"/>
          <a:srcRect/>
          <a:stretch>
            <a:fillRect/>
          </a:stretch>
        </p:blipFill>
        <p:spPr bwMode="auto">
          <a:xfrm>
            <a:off x="3557588" y="2066925"/>
            <a:ext cx="949325" cy="265113"/>
          </a:xfrm>
          <a:prstGeom prst="rect">
            <a:avLst/>
          </a:prstGeom>
          <a:noFill/>
          <a:ln w="9525">
            <a:noFill/>
            <a:miter lim="800000"/>
            <a:headEnd/>
            <a:tailEnd/>
          </a:ln>
        </p:spPr>
      </p:pic>
      <p:sp>
        <p:nvSpPr>
          <p:cNvPr id="11283" name="CasellaDiTesto 65"/>
          <p:cNvSpPr txBox="1">
            <a:spLocks noChangeArrowheads="1"/>
          </p:cNvSpPr>
          <p:nvPr/>
        </p:nvSpPr>
        <p:spPr bwMode="auto">
          <a:xfrm>
            <a:off x="3843338" y="2268538"/>
            <a:ext cx="411162" cy="339725"/>
          </a:xfrm>
          <a:prstGeom prst="rect">
            <a:avLst/>
          </a:prstGeom>
          <a:noFill/>
          <a:ln w="9525">
            <a:noFill/>
            <a:miter lim="800000"/>
            <a:headEnd/>
            <a:tailEnd/>
          </a:ln>
        </p:spPr>
        <p:txBody>
          <a:bodyPr wrap="none">
            <a:spAutoFit/>
          </a:bodyPr>
          <a:lstStyle/>
          <a:p>
            <a:r>
              <a:rPr lang="it-IT" altLang="it-IT" sz="1600" b="1"/>
              <a:t>59</a:t>
            </a:r>
          </a:p>
        </p:txBody>
      </p:sp>
      <p:pic>
        <p:nvPicPr>
          <p:cNvPr id="11284" name="Immagine 66"/>
          <p:cNvPicPr>
            <a:picLocks noChangeAspect="1" noChangeArrowheads="1"/>
          </p:cNvPicPr>
          <p:nvPr/>
        </p:nvPicPr>
        <p:blipFill>
          <a:blip r:embed="rId4" cstate="print"/>
          <a:srcRect/>
          <a:stretch>
            <a:fillRect/>
          </a:stretch>
        </p:blipFill>
        <p:spPr bwMode="auto">
          <a:xfrm>
            <a:off x="4422775" y="3192463"/>
            <a:ext cx="949325" cy="265112"/>
          </a:xfrm>
          <a:prstGeom prst="rect">
            <a:avLst/>
          </a:prstGeom>
          <a:noFill/>
          <a:ln w="9525">
            <a:noFill/>
            <a:miter lim="800000"/>
            <a:headEnd/>
            <a:tailEnd/>
          </a:ln>
        </p:spPr>
      </p:pic>
      <p:sp>
        <p:nvSpPr>
          <p:cNvPr id="11285" name="CasellaDiTesto 67"/>
          <p:cNvSpPr txBox="1">
            <a:spLocks noChangeArrowheads="1"/>
          </p:cNvSpPr>
          <p:nvPr/>
        </p:nvSpPr>
        <p:spPr bwMode="auto">
          <a:xfrm>
            <a:off x="4706938" y="3395663"/>
            <a:ext cx="412750" cy="338137"/>
          </a:xfrm>
          <a:prstGeom prst="rect">
            <a:avLst/>
          </a:prstGeom>
          <a:noFill/>
          <a:ln w="9525">
            <a:noFill/>
            <a:miter lim="800000"/>
            <a:headEnd/>
            <a:tailEnd/>
          </a:ln>
        </p:spPr>
        <p:txBody>
          <a:bodyPr wrap="none">
            <a:spAutoFit/>
          </a:bodyPr>
          <a:lstStyle/>
          <a:p>
            <a:r>
              <a:rPr lang="it-IT" altLang="it-IT" sz="1600" b="1"/>
              <a:t>44</a:t>
            </a:r>
          </a:p>
        </p:txBody>
      </p:sp>
      <p:pic>
        <p:nvPicPr>
          <p:cNvPr id="11286" name="Immagine 68"/>
          <p:cNvPicPr>
            <a:picLocks noChangeAspect="1" noChangeArrowheads="1"/>
          </p:cNvPicPr>
          <p:nvPr/>
        </p:nvPicPr>
        <p:blipFill>
          <a:blip r:embed="rId3" cstate="print"/>
          <a:srcRect/>
          <a:stretch>
            <a:fillRect/>
          </a:stretch>
        </p:blipFill>
        <p:spPr bwMode="auto">
          <a:xfrm>
            <a:off x="5429250" y="4070350"/>
            <a:ext cx="950913" cy="265113"/>
          </a:xfrm>
          <a:prstGeom prst="rect">
            <a:avLst/>
          </a:prstGeom>
          <a:noFill/>
          <a:ln w="9525">
            <a:noFill/>
            <a:miter lim="800000"/>
            <a:headEnd/>
            <a:tailEnd/>
          </a:ln>
        </p:spPr>
      </p:pic>
      <p:sp>
        <p:nvSpPr>
          <p:cNvPr id="11287" name="CasellaDiTesto 69"/>
          <p:cNvSpPr txBox="1">
            <a:spLocks noChangeArrowheads="1"/>
          </p:cNvSpPr>
          <p:nvPr/>
        </p:nvSpPr>
        <p:spPr bwMode="auto">
          <a:xfrm>
            <a:off x="5715000" y="4271963"/>
            <a:ext cx="412750" cy="338137"/>
          </a:xfrm>
          <a:prstGeom prst="rect">
            <a:avLst/>
          </a:prstGeom>
          <a:noFill/>
          <a:ln w="9525">
            <a:noFill/>
            <a:miter lim="800000"/>
            <a:headEnd/>
            <a:tailEnd/>
          </a:ln>
        </p:spPr>
        <p:txBody>
          <a:bodyPr wrap="none">
            <a:spAutoFit/>
          </a:bodyPr>
          <a:lstStyle/>
          <a:p>
            <a:r>
              <a:rPr lang="it-IT" altLang="it-IT" sz="1600" b="1"/>
              <a:t>95</a:t>
            </a:r>
          </a:p>
        </p:txBody>
      </p:sp>
      <p:pic>
        <p:nvPicPr>
          <p:cNvPr id="11288" name="Immagine 70"/>
          <p:cNvPicPr>
            <a:picLocks noChangeAspect="1" noChangeArrowheads="1"/>
          </p:cNvPicPr>
          <p:nvPr/>
        </p:nvPicPr>
        <p:blipFill>
          <a:blip r:embed="rId4" cstate="print"/>
          <a:srcRect/>
          <a:stretch>
            <a:fillRect/>
          </a:stretch>
        </p:blipFill>
        <p:spPr bwMode="auto">
          <a:xfrm>
            <a:off x="6378575" y="5184775"/>
            <a:ext cx="949325" cy="263525"/>
          </a:xfrm>
          <a:prstGeom prst="rect">
            <a:avLst/>
          </a:prstGeom>
          <a:noFill/>
          <a:ln w="9525">
            <a:noFill/>
            <a:miter lim="800000"/>
            <a:headEnd/>
            <a:tailEnd/>
          </a:ln>
        </p:spPr>
      </p:pic>
      <p:sp>
        <p:nvSpPr>
          <p:cNvPr id="11289" name="CasellaDiTesto 71"/>
          <p:cNvSpPr txBox="1">
            <a:spLocks noChangeArrowheads="1"/>
          </p:cNvSpPr>
          <p:nvPr/>
        </p:nvSpPr>
        <p:spPr bwMode="auto">
          <a:xfrm>
            <a:off x="6662738" y="5386388"/>
            <a:ext cx="527050" cy="338137"/>
          </a:xfrm>
          <a:prstGeom prst="rect">
            <a:avLst/>
          </a:prstGeom>
          <a:noFill/>
          <a:ln w="9525">
            <a:noFill/>
            <a:miter lim="800000"/>
            <a:headEnd/>
            <a:tailEnd/>
          </a:ln>
        </p:spPr>
        <p:txBody>
          <a:bodyPr wrap="none">
            <a:spAutoFit/>
          </a:bodyPr>
          <a:lstStyle/>
          <a:p>
            <a:r>
              <a:rPr lang="it-IT" altLang="it-IT" sz="1600" b="1"/>
              <a:t>318</a:t>
            </a:r>
          </a:p>
        </p:txBody>
      </p:sp>
      <p:cxnSp>
        <p:nvCxnSpPr>
          <p:cNvPr id="89" name="Connettore 4 5"/>
          <p:cNvCxnSpPr/>
          <p:nvPr/>
        </p:nvCxnSpPr>
        <p:spPr>
          <a:xfrm rot="16200000" flipH="1">
            <a:off x="2213769" y="2966244"/>
            <a:ext cx="709612" cy="215900"/>
          </a:xfrm>
          <a:prstGeom prst="bentConnector2">
            <a:avLst/>
          </a:prstGeom>
          <a:ln>
            <a:tailEnd type="arrow"/>
          </a:ln>
        </p:spPr>
        <p:style>
          <a:lnRef idx="3">
            <a:schemeClr val="dk1"/>
          </a:lnRef>
          <a:fillRef idx="0">
            <a:schemeClr val="dk1"/>
          </a:fillRef>
          <a:effectRef idx="2">
            <a:schemeClr val="dk1"/>
          </a:effectRef>
          <a:fontRef idx="minor">
            <a:schemeClr val="tx1"/>
          </a:fontRef>
        </p:style>
      </p:cxnSp>
      <p:cxnSp>
        <p:nvCxnSpPr>
          <p:cNvPr id="100" name="Connettore 4 5"/>
          <p:cNvCxnSpPr>
            <a:endCxn id="13" idx="1"/>
          </p:cNvCxnSpPr>
          <p:nvPr/>
        </p:nvCxnSpPr>
        <p:spPr>
          <a:xfrm rot="16200000" flipH="1">
            <a:off x="5062538" y="5959475"/>
            <a:ext cx="541337" cy="176213"/>
          </a:xfrm>
          <a:prstGeom prst="bentConnector2">
            <a:avLst/>
          </a:prstGeom>
          <a:ln>
            <a:tailEnd type="arrow"/>
          </a:ln>
        </p:spPr>
        <p:style>
          <a:lnRef idx="3">
            <a:schemeClr val="dk1"/>
          </a:lnRef>
          <a:fillRef idx="0">
            <a:schemeClr val="dk1"/>
          </a:fillRef>
          <a:effectRef idx="2">
            <a:schemeClr val="dk1"/>
          </a:effectRef>
          <a:fontRef idx="minor">
            <a:schemeClr val="tx1"/>
          </a:fontRef>
        </p:style>
      </p:cxnSp>
      <p:sp>
        <p:nvSpPr>
          <p:cNvPr id="102" name="Rettangolo arrotondato 101"/>
          <p:cNvSpPr/>
          <p:nvPr/>
        </p:nvSpPr>
        <p:spPr>
          <a:xfrm>
            <a:off x="792163" y="1023938"/>
            <a:ext cx="4298950" cy="1804987"/>
          </a:xfrm>
          <a:prstGeom prst="roundRect">
            <a:avLst>
              <a:gd name="adj" fmla="val 9724"/>
            </a:avLst>
          </a:prstGeom>
          <a:no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03" name="Rettangolo arrotondato 102"/>
          <p:cNvSpPr/>
          <p:nvPr/>
        </p:nvSpPr>
        <p:spPr>
          <a:xfrm>
            <a:off x="2168525" y="3005138"/>
            <a:ext cx="4298950" cy="1804987"/>
          </a:xfrm>
          <a:prstGeom prst="roundRect">
            <a:avLst>
              <a:gd name="adj" fmla="val 9724"/>
            </a:avLst>
          </a:prstGeom>
          <a:noFill/>
          <a:ln w="38100">
            <a:solidFill>
              <a:srgbClr val="E700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04" name="Rettangolo arrotondato 103"/>
          <p:cNvSpPr/>
          <p:nvPr/>
        </p:nvSpPr>
        <p:spPr>
          <a:xfrm>
            <a:off x="3925888" y="4976813"/>
            <a:ext cx="4298950" cy="1804987"/>
          </a:xfrm>
          <a:prstGeom prst="roundRect">
            <a:avLst>
              <a:gd name="adj" fmla="val 9724"/>
            </a:avLst>
          </a:prstGeom>
          <a:no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pic>
        <p:nvPicPr>
          <p:cNvPr id="11295" name="Immagine 104"/>
          <p:cNvPicPr>
            <a:picLocks noChangeAspect="1" noChangeArrowheads="1"/>
          </p:cNvPicPr>
          <p:nvPr/>
        </p:nvPicPr>
        <p:blipFill>
          <a:blip r:embed="rId3" cstate="print"/>
          <a:srcRect/>
          <a:stretch>
            <a:fillRect/>
          </a:stretch>
        </p:blipFill>
        <p:spPr bwMode="auto">
          <a:xfrm>
            <a:off x="7218363" y="5989638"/>
            <a:ext cx="950912" cy="265112"/>
          </a:xfrm>
          <a:prstGeom prst="rect">
            <a:avLst/>
          </a:prstGeom>
          <a:noFill/>
          <a:ln w="9525">
            <a:noFill/>
            <a:miter lim="800000"/>
            <a:headEnd/>
            <a:tailEnd/>
          </a:ln>
        </p:spPr>
      </p:pic>
      <p:sp>
        <p:nvSpPr>
          <p:cNvPr id="11296" name="CasellaDiTesto 105"/>
          <p:cNvSpPr txBox="1">
            <a:spLocks noChangeArrowheads="1"/>
          </p:cNvSpPr>
          <p:nvPr/>
        </p:nvSpPr>
        <p:spPr bwMode="auto">
          <a:xfrm>
            <a:off x="7504113" y="6191250"/>
            <a:ext cx="412750" cy="339725"/>
          </a:xfrm>
          <a:prstGeom prst="rect">
            <a:avLst/>
          </a:prstGeom>
          <a:noFill/>
          <a:ln w="9525">
            <a:noFill/>
            <a:miter lim="800000"/>
            <a:headEnd/>
            <a:tailEnd/>
          </a:ln>
        </p:spPr>
        <p:txBody>
          <a:bodyPr wrap="none">
            <a:spAutoFit/>
          </a:bodyPr>
          <a:lstStyle/>
          <a:p>
            <a:r>
              <a:rPr lang="it-IT" altLang="it-IT" sz="1600" b="1"/>
              <a:t>27</a:t>
            </a:r>
          </a:p>
        </p:txBody>
      </p:sp>
      <p:grpSp>
        <p:nvGrpSpPr>
          <p:cNvPr id="2" name="Gruppo 46"/>
          <p:cNvGrpSpPr/>
          <p:nvPr/>
        </p:nvGrpSpPr>
        <p:grpSpPr>
          <a:xfrm>
            <a:off x="152400" y="914400"/>
            <a:ext cx="8763000" cy="4953000"/>
            <a:chOff x="152400" y="914400"/>
            <a:chExt cx="8763000" cy="4953000"/>
          </a:xfrm>
        </p:grpSpPr>
        <p:sp>
          <p:nvSpPr>
            <p:cNvPr id="46" name="Rettangolo arrotondato 45"/>
            <p:cNvSpPr/>
            <p:nvPr/>
          </p:nvSpPr>
          <p:spPr>
            <a:xfrm>
              <a:off x="152400" y="914400"/>
              <a:ext cx="8763000" cy="4953000"/>
            </a:xfrm>
            <a:prstGeom prst="roundRect">
              <a:avLst>
                <a:gd name="adj" fmla="val 9724"/>
              </a:avLst>
            </a:prstGeom>
            <a:solidFill>
              <a:srgbClr val="00B0F0">
                <a:alpha val="5000"/>
              </a:srgbClr>
            </a:solidFill>
            <a:ln>
              <a:headEnd type="none" w="med" len="med"/>
              <a:tailEnd type="arrow"/>
            </a:ln>
          </p:spPr>
          <p:style>
            <a:lnRef idx="3">
              <a:schemeClr val="accent2"/>
            </a:lnRef>
            <a:fillRef idx="0">
              <a:schemeClr val="accent2"/>
            </a:fillRef>
            <a:effectRef idx="2">
              <a:schemeClr val="accent2"/>
            </a:effectRef>
            <a:fontRef idx="minor">
              <a:schemeClr val="tx1"/>
            </a:fontRef>
          </p:style>
          <p:txBody>
            <a:bodyPr anchor="ctr"/>
            <a:lstStyle/>
            <a:p>
              <a:pPr algn="ctr">
                <a:defRPr/>
              </a:pPr>
              <a:endParaRPr lang="it-IT"/>
            </a:p>
          </p:txBody>
        </p:sp>
        <p:grpSp>
          <p:nvGrpSpPr>
            <p:cNvPr id="4" name="Gruppo 37"/>
            <p:cNvGrpSpPr/>
            <p:nvPr/>
          </p:nvGrpSpPr>
          <p:grpSpPr>
            <a:xfrm>
              <a:off x="7239000" y="1143000"/>
              <a:ext cx="1311841" cy="734943"/>
              <a:chOff x="5859720" y="2160657"/>
              <a:chExt cx="1311841" cy="734943"/>
            </a:xfrm>
            <a:noFill/>
          </p:grpSpPr>
          <p:pic>
            <p:nvPicPr>
              <p:cNvPr id="36" name="Immagine 118" descr="SESAR.jpg"/>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6019800" y="2160657"/>
                <a:ext cx="1151761" cy="609600"/>
              </a:xfrm>
              <a:prstGeom prst="rect">
                <a:avLst/>
              </a:prstGeom>
              <a:grpFill/>
              <a:ln w="9525">
                <a:noFill/>
                <a:miter lim="800000"/>
                <a:headEnd/>
                <a:tailEnd/>
              </a:ln>
            </p:spPr>
          </p:pic>
          <p:sp>
            <p:nvSpPr>
              <p:cNvPr id="37" name="Rettangolo 36"/>
              <p:cNvSpPr/>
              <p:nvPr/>
            </p:nvSpPr>
            <p:spPr>
              <a:xfrm>
                <a:off x="5859720" y="2541657"/>
                <a:ext cx="1184940" cy="353943"/>
              </a:xfrm>
              <a:prstGeom prst="rect">
                <a:avLst/>
              </a:prstGeom>
              <a:grpFill/>
            </p:spPr>
            <p:txBody>
              <a:bodyPr wrap="square">
                <a:spAutoFit/>
              </a:bodyPr>
              <a:lstStyle/>
              <a:p>
                <a:pPr algn="ctr"/>
                <a:r>
                  <a:rPr lang="it-IT" altLang="it-IT" sz="1700" dirty="0" smtClean="0">
                    <a:solidFill>
                      <a:srgbClr val="0F378F"/>
                    </a:solidFill>
                    <a:latin typeface="Aharoni" pitchFamily="2" charset="-79"/>
                    <a:cs typeface="Aharoni" pitchFamily="2" charset="-79"/>
                  </a:rPr>
                  <a:t>SecRAM</a:t>
                </a:r>
                <a:endParaRPr lang="it-IT" altLang="it-IT" sz="1700" dirty="0">
                  <a:solidFill>
                    <a:srgbClr val="0F378F"/>
                  </a:solidFill>
                  <a:latin typeface="Aharoni" pitchFamily="2" charset="-79"/>
                  <a:cs typeface="Aharoni" pitchFamily="2" charset="-79"/>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p:cNvSpPr>
            <a:spLocks noGrp="1"/>
          </p:cNvSpPr>
          <p:nvPr>
            <p:ph type="title"/>
          </p:nvPr>
        </p:nvSpPr>
        <p:spPr>
          <a:xfrm>
            <a:off x="-1600200" y="152400"/>
            <a:ext cx="10439400" cy="523220"/>
          </a:xfrm>
        </p:spPr>
        <p:txBody>
          <a:bodyPr/>
          <a:lstStyle/>
          <a:p>
            <a:r>
              <a:rPr lang="it-IT" sz="2800" dirty="0" smtClean="0"/>
              <a:t>SESAR 1 – GAMMA –SESAR2020</a:t>
            </a:r>
            <a:endParaRPr lang="en-US" sz="2800" dirty="0"/>
          </a:p>
        </p:txBody>
      </p:sp>
      <p:sp>
        <p:nvSpPr>
          <p:cNvPr id="4" name="Segnaposto piè di pagina 3"/>
          <p:cNvSpPr>
            <a:spLocks noGrp="1"/>
          </p:cNvSpPr>
          <p:nvPr>
            <p:ph type="ftr" sz="quarter" idx="10"/>
          </p:nvPr>
        </p:nvSpPr>
        <p:spPr/>
        <p:txBody>
          <a:bodyPr/>
          <a:lstStyle/>
          <a:p>
            <a:pPr>
              <a:defRPr/>
            </a:pPr>
            <a:r>
              <a:rPr lang="en-US" dirty="0" smtClean="0"/>
              <a:t>© </a:t>
            </a:r>
            <a:r>
              <a:rPr lang="en-US" dirty="0" err="1" smtClean="0"/>
              <a:t>GAMMA.All</a:t>
            </a:r>
            <a:r>
              <a:rPr lang="en-US" dirty="0" smtClean="0"/>
              <a:t> rights reserved</a:t>
            </a:r>
            <a:endParaRPr lang="en-US" dirty="0"/>
          </a:p>
        </p:txBody>
      </p:sp>
      <p:pic>
        <p:nvPicPr>
          <p:cNvPr id="1028"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21948" y="1232451"/>
            <a:ext cx="2239289" cy="316437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11898" y="1249016"/>
            <a:ext cx="2217102" cy="3120888"/>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905000" y="1232451"/>
            <a:ext cx="2209800" cy="3120888"/>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sp>
        <p:nvSpPr>
          <p:cNvPr id="5" name="Freccia a destra 4"/>
          <p:cNvSpPr/>
          <p:nvPr/>
        </p:nvSpPr>
        <p:spPr bwMode="auto">
          <a:xfrm>
            <a:off x="4343400" y="1524000"/>
            <a:ext cx="1676400" cy="278295"/>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aphicFrame>
        <p:nvGraphicFramePr>
          <p:cNvPr id="12" name="Diagramma 11"/>
          <p:cNvGraphicFramePr/>
          <p:nvPr>
            <p:extLst>
              <p:ext uri="{D42A27DB-BD31-4B8C-83A1-F6EECF244321}">
                <p14:modId xmlns="" xmlns:p14="http://schemas.microsoft.com/office/powerpoint/2010/main" val="159341692"/>
              </p:ext>
            </p:extLst>
          </p:nvPr>
        </p:nvGraphicFramePr>
        <p:xfrm>
          <a:off x="4700968" y="1228034"/>
          <a:ext cx="4610100" cy="312530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Rettangolo 7"/>
          <p:cNvSpPr/>
          <p:nvPr/>
        </p:nvSpPr>
        <p:spPr bwMode="auto">
          <a:xfrm>
            <a:off x="5558218" y="5257800"/>
            <a:ext cx="2895600" cy="1143000"/>
          </a:xfrm>
          <a:prstGeom prst="rect">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US" dirty="0">
                <a:solidFill>
                  <a:schemeClr val="bg1"/>
                </a:solidFill>
                <a:latin typeface="Arial" pitchFamily="34" charset="0"/>
              </a:rPr>
              <a:t>ADD SESAR2020 Transition </a:t>
            </a:r>
            <a:r>
              <a:rPr lang="en-US" dirty="0" smtClean="0">
                <a:solidFill>
                  <a:schemeClr val="bg1"/>
                </a:solidFill>
                <a:latin typeface="Arial" pitchFamily="34" charset="0"/>
              </a:rPr>
              <a:t>Workshop</a:t>
            </a:r>
          </a:p>
          <a:p>
            <a:pPr algn="ctr"/>
            <a:r>
              <a:rPr lang="en-US" dirty="0" smtClean="0">
                <a:solidFill>
                  <a:schemeClr val="bg1"/>
                </a:solidFill>
                <a:latin typeface="Arial" pitchFamily="34" charset="0"/>
              </a:rPr>
              <a:t>B4.3 project </a:t>
            </a:r>
            <a:endParaRPr kumimoji="0" lang="en-US" sz="1800" b="0" i="0" u="none" strike="noStrike" cap="none" normalizeH="0" baseline="0" dirty="0" smtClean="0">
              <a:ln>
                <a:noFill/>
              </a:ln>
              <a:solidFill>
                <a:schemeClr val="bg1"/>
              </a:solidFill>
              <a:effectLst/>
              <a:latin typeface="Arial" pitchFamily="34" charset="0"/>
            </a:endParaRPr>
          </a:p>
        </p:txBody>
      </p:sp>
      <p:sp>
        <p:nvSpPr>
          <p:cNvPr id="9" name="Freccia in giù 8"/>
          <p:cNvSpPr/>
          <p:nvPr/>
        </p:nvSpPr>
        <p:spPr bwMode="auto">
          <a:xfrm>
            <a:off x="6858000" y="4751113"/>
            <a:ext cx="314471" cy="430487"/>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 name="Rettangolo 9"/>
          <p:cNvSpPr/>
          <p:nvPr/>
        </p:nvSpPr>
        <p:spPr bwMode="auto">
          <a:xfrm>
            <a:off x="5638800" y="1066800"/>
            <a:ext cx="2815018" cy="3608110"/>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 name="Freccia a destra 18"/>
          <p:cNvSpPr/>
          <p:nvPr/>
        </p:nvSpPr>
        <p:spPr bwMode="auto">
          <a:xfrm rot="10800000">
            <a:off x="4343400" y="5782917"/>
            <a:ext cx="1143000" cy="278295"/>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3" name="Rettangolo 12"/>
          <p:cNvSpPr/>
          <p:nvPr/>
        </p:nvSpPr>
        <p:spPr bwMode="auto">
          <a:xfrm>
            <a:off x="914400" y="5135217"/>
            <a:ext cx="3111852" cy="1295400"/>
          </a:xfrm>
          <a:prstGeom prst="rect">
            <a:avLst/>
          </a:prstGeom>
          <a:solidFill>
            <a:schemeClr val="accent6">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US" b="1" dirty="0" smtClean="0">
                <a:solidFill>
                  <a:schemeClr val="bg1"/>
                </a:solidFill>
                <a:latin typeface="Arial" pitchFamily="34" charset="0"/>
              </a:rPr>
              <a:t>SESAR 2020 Architecture:</a:t>
            </a:r>
          </a:p>
          <a:p>
            <a:pPr algn="ctr"/>
            <a:endParaRPr lang="en-US" b="1" dirty="0">
              <a:solidFill>
                <a:schemeClr val="bg1"/>
              </a:solidFill>
              <a:latin typeface="Arial" pitchFamily="34" charset="0"/>
            </a:endParaRPr>
          </a:p>
          <a:p>
            <a:pPr algn="ctr"/>
            <a:r>
              <a:rPr lang="en-US" b="1" dirty="0" smtClean="0">
                <a:solidFill>
                  <a:schemeClr val="bg1"/>
                </a:solidFill>
                <a:latin typeface="Arial" pitchFamily="34" charset="0"/>
              </a:rPr>
              <a:t>ATM </a:t>
            </a:r>
            <a:r>
              <a:rPr lang="en-US" b="1" dirty="0">
                <a:solidFill>
                  <a:schemeClr val="bg1"/>
                </a:solidFill>
                <a:latin typeface="Arial" pitchFamily="34" charset="0"/>
              </a:rPr>
              <a:t>SECURITY Domain </a:t>
            </a:r>
            <a:r>
              <a:rPr lang="en-US" b="1" dirty="0" smtClean="0">
                <a:solidFill>
                  <a:schemeClr val="bg1"/>
                </a:solidFill>
                <a:latin typeface="Arial" pitchFamily="34" charset="0"/>
              </a:rPr>
              <a:t>System</a:t>
            </a:r>
            <a:endParaRPr kumimoji="0" lang="en-US" sz="1800" b="1" i="0" u="none" strike="noStrike" cap="none" normalizeH="0" baseline="0" dirty="0" smtClean="0">
              <a:ln>
                <a:noFill/>
              </a:ln>
              <a:solidFill>
                <a:schemeClr val="bg1"/>
              </a:solidFill>
              <a:effectLst/>
              <a:latin typeface="Arial" pitchFamily="34" charset="0"/>
            </a:endParaRPr>
          </a:p>
        </p:txBody>
      </p:sp>
    </p:spTree>
    <p:extLst>
      <p:ext uri="{BB962C8B-B14F-4D97-AF65-F5344CB8AC3E}">
        <p14:creationId xmlns="" xmlns:p14="http://schemas.microsoft.com/office/powerpoint/2010/main" val="10603126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p:cTn id="7" dur="500" fill="hold"/>
                                        <p:tgtEl>
                                          <p:spTgt spid="1028"/>
                                        </p:tgtEl>
                                        <p:attrNameLst>
                                          <p:attrName>ppt_w</p:attrName>
                                        </p:attrNameLst>
                                      </p:cBhvr>
                                      <p:tavLst>
                                        <p:tav tm="0">
                                          <p:val>
                                            <p:fltVal val="0"/>
                                          </p:val>
                                        </p:tav>
                                        <p:tav tm="100000">
                                          <p:val>
                                            <p:strVal val="#ppt_w"/>
                                          </p:val>
                                        </p:tav>
                                      </p:tavLst>
                                    </p:anim>
                                    <p:anim calcmode="lin" valueType="num">
                                      <p:cBhvr>
                                        <p:cTn id="8" dur="500" fill="hold"/>
                                        <p:tgtEl>
                                          <p:spTgt spid="1028"/>
                                        </p:tgtEl>
                                        <p:attrNameLst>
                                          <p:attrName>ppt_h</p:attrName>
                                        </p:attrNameLst>
                                      </p:cBhvr>
                                      <p:tavLst>
                                        <p:tav tm="0">
                                          <p:val>
                                            <p:fltVal val="0"/>
                                          </p:val>
                                        </p:tav>
                                        <p:tav tm="100000">
                                          <p:val>
                                            <p:strVal val="#ppt_h"/>
                                          </p:val>
                                        </p:tav>
                                      </p:tavLst>
                                    </p:anim>
                                    <p:animEffect transition="in" filter="fade">
                                      <p:cBhvr>
                                        <p:cTn id="9" dur="500"/>
                                        <p:tgtEl>
                                          <p:spTgt spid="102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p:cTn id="13" dur="500" fill="hold"/>
                                        <p:tgtEl>
                                          <p:spTgt spid="1026"/>
                                        </p:tgtEl>
                                        <p:attrNameLst>
                                          <p:attrName>ppt_w</p:attrName>
                                        </p:attrNameLst>
                                      </p:cBhvr>
                                      <p:tavLst>
                                        <p:tav tm="0">
                                          <p:val>
                                            <p:fltVal val="0"/>
                                          </p:val>
                                        </p:tav>
                                        <p:tav tm="100000">
                                          <p:val>
                                            <p:strVal val="#ppt_w"/>
                                          </p:val>
                                        </p:tav>
                                      </p:tavLst>
                                    </p:anim>
                                    <p:anim calcmode="lin" valueType="num">
                                      <p:cBhvr>
                                        <p:cTn id="14" dur="500" fill="hold"/>
                                        <p:tgtEl>
                                          <p:spTgt spid="1026"/>
                                        </p:tgtEl>
                                        <p:attrNameLst>
                                          <p:attrName>ppt_h</p:attrName>
                                        </p:attrNameLst>
                                      </p:cBhvr>
                                      <p:tavLst>
                                        <p:tav tm="0">
                                          <p:val>
                                            <p:fltVal val="0"/>
                                          </p:val>
                                        </p:tav>
                                        <p:tav tm="100000">
                                          <p:val>
                                            <p:strVal val="#ppt_h"/>
                                          </p:val>
                                        </p:tav>
                                      </p:tavLst>
                                    </p:anim>
                                    <p:animEffect transition="in" filter="fade">
                                      <p:cBhvr>
                                        <p:cTn id="15" dur="500"/>
                                        <p:tgtEl>
                                          <p:spTgt spid="1026"/>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027"/>
                                        </p:tgtEl>
                                        <p:attrNameLst>
                                          <p:attrName>style.visibility</p:attrName>
                                        </p:attrNameLst>
                                      </p:cBhvr>
                                      <p:to>
                                        <p:strVal val="visible"/>
                                      </p:to>
                                    </p:set>
                                    <p:anim calcmode="lin" valueType="num">
                                      <p:cBhvr>
                                        <p:cTn id="19" dur="500" fill="hold"/>
                                        <p:tgtEl>
                                          <p:spTgt spid="1027"/>
                                        </p:tgtEl>
                                        <p:attrNameLst>
                                          <p:attrName>ppt_w</p:attrName>
                                        </p:attrNameLst>
                                      </p:cBhvr>
                                      <p:tavLst>
                                        <p:tav tm="0">
                                          <p:val>
                                            <p:fltVal val="0"/>
                                          </p:val>
                                        </p:tav>
                                        <p:tav tm="100000">
                                          <p:val>
                                            <p:strVal val="#ppt_w"/>
                                          </p:val>
                                        </p:tav>
                                      </p:tavLst>
                                    </p:anim>
                                    <p:anim calcmode="lin" valueType="num">
                                      <p:cBhvr>
                                        <p:cTn id="20" dur="500" fill="hold"/>
                                        <p:tgtEl>
                                          <p:spTgt spid="1027"/>
                                        </p:tgtEl>
                                        <p:attrNameLst>
                                          <p:attrName>ppt_h</p:attrName>
                                        </p:attrNameLst>
                                      </p:cBhvr>
                                      <p:tavLst>
                                        <p:tav tm="0">
                                          <p:val>
                                            <p:fltVal val="0"/>
                                          </p:val>
                                        </p:tav>
                                        <p:tav tm="100000">
                                          <p:val>
                                            <p:strVal val="#ppt_h"/>
                                          </p:val>
                                        </p:tav>
                                      </p:tavLst>
                                    </p:anim>
                                    <p:animEffect transition="in" filter="fade">
                                      <p:cBhvr>
                                        <p:cTn id="21" dur="500"/>
                                        <p:tgtEl>
                                          <p:spTgt spid="102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p:cTn id="48" dur="500" fill="hold"/>
                                        <p:tgtEl>
                                          <p:spTgt spid="8"/>
                                        </p:tgtEl>
                                        <p:attrNameLst>
                                          <p:attrName>ppt_w</p:attrName>
                                        </p:attrNameLst>
                                      </p:cBhvr>
                                      <p:tavLst>
                                        <p:tav tm="0">
                                          <p:val>
                                            <p:fltVal val="0"/>
                                          </p:val>
                                        </p:tav>
                                        <p:tav tm="100000">
                                          <p:val>
                                            <p:strVal val="#ppt_w"/>
                                          </p:val>
                                        </p:tav>
                                      </p:tavLst>
                                    </p:anim>
                                    <p:anim calcmode="lin" valueType="num">
                                      <p:cBhvr>
                                        <p:cTn id="49" dur="500" fill="hold"/>
                                        <p:tgtEl>
                                          <p:spTgt spid="8"/>
                                        </p:tgtEl>
                                        <p:attrNameLst>
                                          <p:attrName>ppt_h</p:attrName>
                                        </p:attrNameLst>
                                      </p:cBhvr>
                                      <p:tavLst>
                                        <p:tav tm="0">
                                          <p:val>
                                            <p:fltVal val="0"/>
                                          </p:val>
                                        </p:tav>
                                        <p:tav tm="100000">
                                          <p:val>
                                            <p:strVal val="#ppt_h"/>
                                          </p:val>
                                        </p:tav>
                                      </p:tavLst>
                                    </p:anim>
                                    <p:animEffect transition="in" filter="fade">
                                      <p:cBhvr>
                                        <p:cTn id="50" dur="500"/>
                                        <p:tgtEl>
                                          <p:spTgt spid="8"/>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500"/>
                            </p:stCondLst>
                            <p:childTnLst>
                              <p:par>
                                <p:cTn id="57" presetID="53" presetClass="entr" presetSubtype="16"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p:cTn id="59" dur="500" fill="hold"/>
                                        <p:tgtEl>
                                          <p:spTgt spid="13"/>
                                        </p:tgtEl>
                                        <p:attrNameLst>
                                          <p:attrName>ppt_w</p:attrName>
                                        </p:attrNameLst>
                                      </p:cBhvr>
                                      <p:tavLst>
                                        <p:tav tm="0">
                                          <p:val>
                                            <p:fltVal val="0"/>
                                          </p:val>
                                        </p:tav>
                                        <p:tav tm="100000">
                                          <p:val>
                                            <p:strVal val="#ppt_w"/>
                                          </p:val>
                                        </p:tav>
                                      </p:tavLst>
                                    </p:anim>
                                    <p:anim calcmode="lin" valueType="num">
                                      <p:cBhvr>
                                        <p:cTn id="60" dur="500" fill="hold"/>
                                        <p:tgtEl>
                                          <p:spTgt spid="13"/>
                                        </p:tgtEl>
                                        <p:attrNameLst>
                                          <p:attrName>ppt_h</p:attrName>
                                        </p:attrNameLst>
                                      </p:cBhvr>
                                      <p:tavLst>
                                        <p:tav tm="0">
                                          <p:val>
                                            <p:fltVal val="0"/>
                                          </p:val>
                                        </p:tav>
                                        <p:tav tm="100000">
                                          <p:val>
                                            <p:strVal val="#ppt_h"/>
                                          </p:val>
                                        </p:tav>
                                      </p:tavLst>
                                    </p:anim>
                                    <p:animEffect transition="in" filter="fade">
                                      <p:cBhvr>
                                        <p:cTn id="6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Graphic spid="12" grpId="0">
        <p:bldAsOne/>
      </p:bldGraphic>
      <p:bldP spid="8" grpId="0" animBg="1"/>
      <p:bldP spid="9" grpId="0" animBg="1"/>
      <p:bldP spid="10" grpId="0" animBg="1"/>
      <p:bldP spid="19"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olo 1"/>
          <p:cNvSpPr>
            <a:spLocks noGrp="1"/>
          </p:cNvSpPr>
          <p:nvPr>
            <p:ph type="title"/>
          </p:nvPr>
        </p:nvSpPr>
        <p:spPr>
          <a:xfrm>
            <a:off x="1905000" y="304800"/>
            <a:ext cx="7011987" cy="369332"/>
          </a:xfrm>
        </p:spPr>
        <p:txBody>
          <a:bodyPr/>
          <a:lstStyle/>
          <a:p>
            <a:r>
              <a:rPr lang="it-IT" altLang="it-IT" sz="1800" dirty="0" smtClean="0"/>
              <a:t>Building the GAMMA Security </a:t>
            </a:r>
            <a:r>
              <a:rPr lang="it-IT" altLang="it-IT" sz="1800" dirty="0" err="1" smtClean="0"/>
              <a:t>Risk</a:t>
            </a:r>
            <a:r>
              <a:rPr lang="it-IT" altLang="it-IT" sz="1800" dirty="0" smtClean="0"/>
              <a:t> </a:t>
            </a:r>
            <a:r>
              <a:rPr lang="it-IT" altLang="it-IT" sz="1800" dirty="0" err="1" smtClean="0"/>
              <a:t>Assessment</a:t>
            </a:r>
            <a:r>
              <a:rPr lang="it-IT" altLang="it-IT" sz="1800" dirty="0" smtClean="0"/>
              <a:t> </a:t>
            </a:r>
            <a:r>
              <a:rPr lang="it-IT" altLang="it-IT" sz="1800" dirty="0" err="1" smtClean="0"/>
              <a:t>from</a:t>
            </a:r>
            <a:r>
              <a:rPr lang="it-IT" altLang="it-IT" sz="1800" dirty="0" smtClean="0"/>
              <a:t> SESAR</a:t>
            </a:r>
          </a:p>
        </p:txBody>
      </p:sp>
      <p:grpSp>
        <p:nvGrpSpPr>
          <p:cNvPr id="2" name="Gruppo 140"/>
          <p:cNvGrpSpPr>
            <a:grpSpLocks/>
          </p:cNvGrpSpPr>
          <p:nvPr/>
        </p:nvGrpSpPr>
        <p:grpSpPr bwMode="auto">
          <a:xfrm>
            <a:off x="228600" y="4849813"/>
            <a:ext cx="3124200" cy="1169987"/>
            <a:chOff x="228600" y="5181600"/>
            <a:chExt cx="3124200" cy="1169865"/>
          </a:xfrm>
        </p:grpSpPr>
        <p:grpSp>
          <p:nvGrpSpPr>
            <p:cNvPr id="3" name="Gruppo 97"/>
            <p:cNvGrpSpPr>
              <a:grpSpLocks/>
            </p:cNvGrpSpPr>
            <p:nvPr/>
          </p:nvGrpSpPr>
          <p:grpSpPr bwMode="auto">
            <a:xfrm>
              <a:off x="284392" y="5181600"/>
              <a:ext cx="3068408" cy="1169865"/>
              <a:chOff x="1043608" y="2574584"/>
              <a:chExt cx="5760640" cy="2150560"/>
            </a:xfrm>
            <a:solidFill>
              <a:srgbClr val="92D050"/>
            </a:solidFill>
          </p:grpSpPr>
          <p:sp>
            <p:nvSpPr>
              <p:cNvPr id="85" name="Cubo 84"/>
              <p:cNvSpPr/>
              <p:nvPr/>
            </p:nvSpPr>
            <p:spPr bwMode="auto">
              <a:xfrm>
                <a:off x="1043608" y="2636913"/>
                <a:ext cx="5760640" cy="2088231"/>
              </a:xfrm>
              <a:prstGeom prst="cube">
                <a:avLst>
                  <a:gd name="adj" fmla="val 38675"/>
                </a:avLst>
              </a:prstGeom>
              <a:grpFill/>
              <a:ln w="9525" cap="flat" cmpd="sng" algn="ctr">
                <a:solidFill>
                  <a:srgbClr val="003399"/>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a:latin typeface="Arial" pitchFamily="34" charset="0"/>
                </a:endParaRPr>
              </a:p>
            </p:txBody>
          </p:sp>
          <p:sp>
            <p:nvSpPr>
              <p:cNvPr id="86" name="Cilindro 85"/>
              <p:cNvSpPr/>
              <p:nvPr/>
            </p:nvSpPr>
            <p:spPr bwMode="auto">
              <a:xfrm>
                <a:off x="1907704" y="2574584"/>
                <a:ext cx="792088" cy="360040"/>
              </a:xfrm>
              <a:prstGeom prst="can">
                <a:avLst>
                  <a:gd name="adj" fmla="val 42885"/>
                </a:avLst>
              </a:prstGeom>
              <a:grpFill/>
              <a:ln w="9525" cap="flat" cmpd="sng" algn="ctr">
                <a:solidFill>
                  <a:srgbClr val="003399"/>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dirty="0">
                  <a:latin typeface="Arial" pitchFamily="34" charset="0"/>
                </a:endParaRPr>
              </a:p>
            </p:txBody>
          </p:sp>
          <p:sp>
            <p:nvSpPr>
              <p:cNvPr id="87" name="Cilindro 86"/>
              <p:cNvSpPr/>
              <p:nvPr/>
            </p:nvSpPr>
            <p:spPr bwMode="auto">
              <a:xfrm>
                <a:off x="1619672" y="2934623"/>
                <a:ext cx="792087" cy="360039"/>
              </a:xfrm>
              <a:prstGeom prst="can">
                <a:avLst>
                  <a:gd name="adj" fmla="val 42885"/>
                </a:avLst>
              </a:prstGeom>
              <a:grpFill/>
              <a:ln w="9525" cap="flat" cmpd="sng" algn="ctr">
                <a:solidFill>
                  <a:srgbClr val="003399"/>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dirty="0">
                  <a:latin typeface="Arial" pitchFamily="34" charset="0"/>
                </a:endParaRPr>
              </a:p>
            </p:txBody>
          </p:sp>
          <p:sp>
            <p:nvSpPr>
              <p:cNvPr id="88" name="Cilindro 87"/>
              <p:cNvSpPr/>
              <p:nvPr/>
            </p:nvSpPr>
            <p:spPr bwMode="auto">
              <a:xfrm>
                <a:off x="3059832" y="2607153"/>
                <a:ext cx="792087" cy="360039"/>
              </a:xfrm>
              <a:prstGeom prst="can">
                <a:avLst>
                  <a:gd name="adj" fmla="val 42885"/>
                </a:avLst>
              </a:prstGeom>
              <a:grpFill/>
              <a:ln w="9525" cap="flat" cmpd="sng" algn="ctr">
                <a:solidFill>
                  <a:srgbClr val="003399"/>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dirty="0">
                  <a:latin typeface="Arial" pitchFamily="34" charset="0"/>
                </a:endParaRPr>
              </a:p>
            </p:txBody>
          </p:sp>
          <p:sp>
            <p:nvSpPr>
              <p:cNvPr id="89" name="Cilindro 88"/>
              <p:cNvSpPr/>
              <p:nvPr/>
            </p:nvSpPr>
            <p:spPr bwMode="auto">
              <a:xfrm>
                <a:off x="2843809" y="2934623"/>
                <a:ext cx="792088" cy="360040"/>
              </a:xfrm>
              <a:prstGeom prst="can">
                <a:avLst>
                  <a:gd name="adj" fmla="val 42885"/>
                </a:avLst>
              </a:prstGeom>
              <a:grpFill/>
              <a:ln w="9525" cap="flat" cmpd="sng" algn="ctr">
                <a:solidFill>
                  <a:srgbClr val="003399"/>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dirty="0">
                  <a:latin typeface="Arial" pitchFamily="34" charset="0"/>
                </a:endParaRPr>
              </a:p>
            </p:txBody>
          </p:sp>
          <p:sp>
            <p:nvSpPr>
              <p:cNvPr id="90" name="Cilindro 89"/>
              <p:cNvSpPr/>
              <p:nvPr/>
            </p:nvSpPr>
            <p:spPr bwMode="auto">
              <a:xfrm>
                <a:off x="4283967" y="2574584"/>
                <a:ext cx="792088" cy="360040"/>
              </a:xfrm>
              <a:prstGeom prst="can">
                <a:avLst>
                  <a:gd name="adj" fmla="val 42885"/>
                </a:avLst>
              </a:prstGeom>
              <a:grpFill/>
              <a:ln w="9525" cap="flat" cmpd="sng" algn="ctr">
                <a:solidFill>
                  <a:srgbClr val="003399"/>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dirty="0">
                  <a:latin typeface="Arial" pitchFamily="34" charset="0"/>
                </a:endParaRPr>
              </a:p>
            </p:txBody>
          </p:sp>
          <p:sp>
            <p:nvSpPr>
              <p:cNvPr id="91" name="Cilindro 90"/>
              <p:cNvSpPr/>
              <p:nvPr/>
            </p:nvSpPr>
            <p:spPr bwMode="auto">
              <a:xfrm>
                <a:off x="3995935" y="2934623"/>
                <a:ext cx="792088" cy="360040"/>
              </a:xfrm>
              <a:prstGeom prst="can">
                <a:avLst>
                  <a:gd name="adj" fmla="val 42885"/>
                </a:avLst>
              </a:prstGeom>
              <a:grpFill/>
              <a:ln w="9525" cap="flat" cmpd="sng" algn="ctr">
                <a:solidFill>
                  <a:srgbClr val="003399"/>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dirty="0">
                  <a:latin typeface="Arial" pitchFamily="34" charset="0"/>
                </a:endParaRPr>
              </a:p>
            </p:txBody>
          </p:sp>
          <p:sp>
            <p:nvSpPr>
              <p:cNvPr id="92" name="Cilindro 91"/>
              <p:cNvSpPr/>
              <p:nvPr/>
            </p:nvSpPr>
            <p:spPr bwMode="auto">
              <a:xfrm>
                <a:off x="5652119" y="2574584"/>
                <a:ext cx="792088" cy="360040"/>
              </a:xfrm>
              <a:prstGeom prst="can">
                <a:avLst>
                  <a:gd name="adj" fmla="val 42885"/>
                </a:avLst>
              </a:prstGeom>
              <a:grpFill/>
              <a:ln w="9525" cap="flat" cmpd="sng" algn="ctr">
                <a:solidFill>
                  <a:srgbClr val="003399"/>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dirty="0">
                  <a:latin typeface="Arial" pitchFamily="34" charset="0"/>
                </a:endParaRPr>
              </a:p>
            </p:txBody>
          </p:sp>
          <p:sp>
            <p:nvSpPr>
              <p:cNvPr id="93" name="Cilindro 92"/>
              <p:cNvSpPr/>
              <p:nvPr/>
            </p:nvSpPr>
            <p:spPr bwMode="auto">
              <a:xfrm>
                <a:off x="5220071" y="2934623"/>
                <a:ext cx="792088" cy="360040"/>
              </a:xfrm>
              <a:prstGeom prst="can">
                <a:avLst>
                  <a:gd name="adj" fmla="val 42885"/>
                </a:avLst>
              </a:prstGeom>
              <a:grpFill/>
              <a:ln w="9525" cap="flat" cmpd="sng" algn="ctr">
                <a:solidFill>
                  <a:srgbClr val="003399"/>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dirty="0">
                  <a:latin typeface="Arial" pitchFamily="34" charset="0"/>
                </a:endParaRPr>
              </a:p>
            </p:txBody>
          </p:sp>
        </p:grpSp>
        <p:sp>
          <p:nvSpPr>
            <p:cNvPr id="12365" name="CasellaDiTesto 258"/>
            <p:cNvSpPr txBox="1">
              <a:spLocks noChangeArrowheads="1"/>
            </p:cNvSpPr>
            <p:nvPr/>
          </p:nvSpPr>
          <p:spPr bwMode="auto">
            <a:xfrm flipH="1">
              <a:off x="228600" y="6052297"/>
              <a:ext cx="2890580" cy="272303"/>
            </a:xfrm>
            <a:prstGeom prst="rect">
              <a:avLst/>
            </a:prstGeom>
            <a:noFill/>
            <a:ln w="9525">
              <a:noFill/>
              <a:miter lim="800000"/>
              <a:headEnd/>
              <a:tailEnd/>
            </a:ln>
          </p:spPr>
          <p:txBody>
            <a:bodyPr>
              <a:spAutoFit/>
            </a:bodyPr>
            <a:lstStyle/>
            <a:p>
              <a:pPr algn="ctr"/>
              <a:r>
                <a:rPr lang="it-IT" altLang="it-IT" sz="1400" b="1" dirty="0"/>
                <a:t>SESAR SECRAM</a:t>
              </a:r>
            </a:p>
          </p:txBody>
        </p:sp>
        <p:pic>
          <p:nvPicPr>
            <p:cNvPr id="12366" name="Immagine 115" descr="SESAR.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1337474" y="5715000"/>
              <a:ext cx="719926" cy="381000"/>
            </a:xfrm>
            <a:prstGeom prst="rect">
              <a:avLst/>
            </a:prstGeom>
            <a:noFill/>
            <a:ln w="9525">
              <a:noFill/>
              <a:miter lim="800000"/>
              <a:headEnd/>
              <a:tailEnd/>
            </a:ln>
          </p:spPr>
        </p:pic>
      </p:grpSp>
      <p:grpSp>
        <p:nvGrpSpPr>
          <p:cNvPr id="4" name="Gruppo 143"/>
          <p:cNvGrpSpPr>
            <a:grpSpLocks/>
          </p:cNvGrpSpPr>
          <p:nvPr/>
        </p:nvGrpSpPr>
        <p:grpSpPr bwMode="auto">
          <a:xfrm>
            <a:off x="2819400" y="4849813"/>
            <a:ext cx="3124200" cy="1169987"/>
            <a:chOff x="228600" y="5181600"/>
            <a:chExt cx="3124200" cy="1169865"/>
          </a:xfrm>
        </p:grpSpPr>
        <p:grpSp>
          <p:nvGrpSpPr>
            <p:cNvPr id="5" name="Gruppo 97"/>
            <p:cNvGrpSpPr>
              <a:grpSpLocks/>
            </p:cNvGrpSpPr>
            <p:nvPr/>
          </p:nvGrpSpPr>
          <p:grpSpPr bwMode="auto">
            <a:xfrm>
              <a:off x="284392" y="5181600"/>
              <a:ext cx="3068408" cy="1169865"/>
              <a:chOff x="1043608" y="2574584"/>
              <a:chExt cx="5760640" cy="2150560"/>
            </a:xfrm>
            <a:solidFill>
              <a:srgbClr val="92D050"/>
            </a:solidFill>
          </p:grpSpPr>
          <p:sp>
            <p:nvSpPr>
              <p:cNvPr id="148" name="Cubo 147"/>
              <p:cNvSpPr/>
              <p:nvPr/>
            </p:nvSpPr>
            <p:spPr bwMode="auto">
              <a:xfrm>
                <a:off x="1043608" y="2636913"/>
                <a:ext cx="5760640" cy="2088231"/>
              </a:xfrm>
              <a:prstGeom prst="cube">
                <a:avLst>
                  <a:gd name="adj" fmla="val 38675"/>
                </a:avLst>
              </a:prstGeom>
              <a:grpFill/>
              <a:ln w="9525" cap="flat" cmpd="sng" algn="ctr">
                <a:solidFill>
                  <a:srgbClr val="003399"/>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a:latin typeface="Arial" pitchFamily="34" charset="0"/>
                </a:endParaRPr>
              </a:p>
            </p:txBody>
          </p:sp>
          <p:sp>
            <p:nvSpPr>
              <p:cNvPr id="149" name="Cilindro 148"/>
              <p:cNvSpPr/>
              <p:nvPr/>
            </p:nvSpPr>
            <p:spPr bwMode="auto">
              <a:xfrm>
                <a:off x="1907704" y="2574584"/>
                <a:ext cx="792088" cy="360040"/>
              </a:xfrm>
              <a:prstGeom prst="can">
                <a:avLst>
                  <a:gd name="adj" fmla="val 42885"/>
                </a:avLst>
              </a:prstGeom>
              <a:grpFill/>
              <a:ln w="9525" cap="flat" cmpd="sng" algn="ctr">
                <a:solidFill>
                  <a:srgbClr val="003399"/>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dirty="0">
                  <a:latin typeface="Arial" pitchFamily="34" charset="0"/>
                </a:endParaRPr>
              </a:p>
            </p:txBody>
          </p:sp>
          <p:sp>
            <p:nvSpPr>
              <p:cNvPr id="152" name="Cilindro 151"/>
              <p:cNvSpPr/>
              <p:nvPr/>
            </p:nvSpPr>
            <p:spPr bwMode="auto">
              <a:xfrm>
                <a:off x="1619672" y="2934623"/>
                <a:ext cx="792087" cy="360039"/>
              </a:xfrm>
              <a:prstGeom prst="can">
                <a:avLst>
                  <a:gd name="adj" fmla="val 42885"/>
                </a:avLst>
              </a:prstGeom>
              <a:grpFill/>
              <a:ln w="9525" cap="flat" cmpd="sng" algn="ctr">
                <a:solidFill>
                  <a:srgbClr val="003399"/>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dirty="0">
                  <a:latin typeface="Arial" pitchFamily="34" charset="0"/>
                </a:endParaRPr>
              </a:p>
            </p:txBody>
          </p:sp>
          <p:sp>
            <p:nvSpPr>
              <p:cNvPr id="153" name="Cilindro 152"/>
              <p:cNvSpPr/>
              <p:nvPr/>
            </p:nvSpPr>
            <p:spPr bwMode="auto">
              <a:xfrm>
                <a:off x="3059832" y="2607153"/>
                <a:ext cx="792087" cy="360039"/>
              </a:xfrm>
              <a:prstGeom prst="can">
                <a:avLst>
                  <a:gd name="adj" fmla="val 42885"/>
                </a:avLst>
              </a:prstGeom>
              <a:grpFill/>
              <a:ln w="9525" cap="flat" cmpd="sng" algn="ctr">
                <a:solidFill>
                  <a:srgbClr val="003399"/>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dirty="0">
                  <a:latin typeface="Arial" pitchFamily="34" charset="0"/>
                </a:endParaRPr>
              </a:p>
            </p:txBody>
          </p:sp>
          <p:sp>
            <p:nvSpPr>
              <p:cNvPr id="154" name="Cilindro 153"/>
              <p:cNvSpPr/>
              <p:nvPr/>
            </p:nvSpPr>
            <p:spPr bwMode="auto">
              <a:xfrm>
                <a:off x="2843809" y="2934623"/>
                <a:ext cx="792088" cy="360040"/>
              </a:xfrm>
              <a:prstGeom prst="can">
                <a:avLst>
                  <a:gd name="adj" fmla="val 42885"/>
                </a:avLst>
              </a:prstGeom>
              <a:grpFill/>
              <a:ln w="9525" cap="flat" cmpd="sng" algn="ctr">
                <a:solidFill>
                  <a:srgbClr val="003399"/>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dirty="0">
                  <a:latin typeface="Arial" pitchFamily="34" charset="0"/>
                </a:endParaRPr>
              </a:p>
            </p:txBody>
          </p:sp>
          <p:sp>
            <p:nvSpPr>
              <p:cNvPr id="155" name="Cilindro 154"/>
              <p:cNvSpPr/>
              <p:nvPr/>
            </p:nvSpPr>
            <p:spPr bwMode="auto">
              <a:xfrm>
                <a:off x="4283967" y="2574584"/>
                <a:ext cx="792088" cy="360040"/>
              </a:xfrm>
              <a:prstGeom prst="can">
                <a:avLst>
                  <a:gd name="adj" fmla="val 42885"/>
                </a:avLst>
              </a:prstGeom>
              <a:grpFill/>
              <a:ln w="9525" cap="flat" cmpd="sng" algn="ctr">
                <a:solidFill>
                  <a:srgbClr val="003399"/>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dirty="0">
                  <a:latin typeface="Arial" pitchFamily="34" charset="0"/>
                </a:endParaRPr>
              </a:p>
            </p:txBody>
          </p:sp>
          <p:sp>
            <p:nvSpPr>
              <p:cNvPr id="156" name="Cilindro 155"/>
              <p:cNvSpPr/>
              <p:nvPr/>
            </p:nvSpPr>
            <p:spPr bwMode="auto">
              <a:xfrm>
                <a:off x="3995935" y="2934623"/>
                <a:ext cx="792088" cy="360040"/>
              </a:xfrm>
              <a:prstGeom prst="can">
                <a:avLst>
                  <a:gd name="adj" fmla="val 42885"/>
                </a:avLst>
              </a:prstGeom>
              <a:grpFill/>
              <a:ln w="9525" cap="flat" cmpd="sng" algn="ctr">
                <a:solidFill>
                  <a:srgbClr val="003399"/>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dirty="0">
                  <a:latin typeface="Arial" pitchFamily="34" charset="0"/>
                </a:endParaRPr>
              </a:p>
            </p:txBody>
          </p:sp>
          <p:sp>
            <p:nvSpPr>
              <p:cNvPr id="157" name="Cilindro 156"/>
              <p:cNvSpPr/>
              <p:nvPr/>
            </p:nvSpPr>
            <p:spPr bwMode="auto">
              <a:xfrm>
                <a:off x="5652119" y="2574584"/>
                <a:ext cx="792088" cy="360040"/>
              </a:xfrm>
              <a:prstGeom prst="can">
                <a:avLst>
                  <a:gd name="adj" fmla="val 42885"/>
                </a:avLst>
              </a:prstGeom>
              <a:grpFill/>
              <a:ln w="9525" cap="flat" cmpd="sng" algn="ctr">
                <a:solidFill>
                  <a:srgbClr val="003399"/>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dirty="0">
                  <a:latin typeface="Arial" pitchFamily="34" charset="0"/>
                </a:endParaRPr>
              </a:p>
            </p:txBody>
          </p:sp>
          <p:sp>
            <p:nvSpPr>
              <p:cNvPr id="158" name="Cilindro 157"/>
              <p:cNvSpPr/>
              <p:nvPr/>
            </p:nvSpPr>
            <p:spPr bwMode="auto">
              <a:xfrm>
                <a:off x="5220071" y="2934623"/>
                <a:ext cx="792088" cy="360040"/>
              </a:xfrm>
              <a:prstGeom prst="can">
                <a:avLst>
                  <a:gd name="adj" fmla="val 42885"/>
                </a:avLst>
              </a:prstGeom>
              <a:grpFill/>
              <a:ln w="9525" cap="flat" cmpd="sng" algn="ctr">
                <a:solidFill>
                  <a:srgbClr val="003399"/>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dirty="0">
                  <a:latin typeface="Arial" pitchFamily="34" charset="0"/>
                </a:endParaRPr>
              </a:p>
            </p:txBody>
          </p:sp>
        </p:grpSp>
        <p:sp>
          <p:nvSpPr>
            <p:cNvPr id="12362" name="CasellaDiTesto 145"/>
            <p:cNvSpPr txBox="1">
              <a:spLocks noChangeArrowheads="1"/>
            </p:cNvSpPr>
            <p:nvPr/>
          </p:nvSpPr>
          <p:spPr bwMode="auto">
            <a:xfrm flipH="1">
              <a:off x="228600" y="6052297"/>
              <a:ext cx="2890580" cy="272303"/>
            </a:xfrm>
            <a:prstGeom prst="rect">
              <a:avLst/>
            </a:prstGeom>
            <a:noFill/>
            <a:ln w="9525">
              <a:noFill/>
              <a:miter lim="800000"/>
              <a:headEnd/>
              <a:tailEnd/>
            </a:ln>
          </p:spPr>
          <p:txBody>
            <a:bodyPr>
              <a:spAutoFit/>
            </a:bodyPr>
            <a:lstStyle/>
            <a:p>
              <a:pPr algn="ctr"/>
              <a:r>
                <a:rPr lang="it-IT" altLang="it-IT" sz="1400" b="1" dirty="0"/>
                <a:t>SESAR SECRAM</a:t>
              </a:r>
            </a:p>
          </p:txBody>
        </p:sp>
        <p:pic>
          <p:nvPicPr>
            <p:cNvPr id="12363" name="Immagine 146" descr="SESAR.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1337474" y="5715000"/>
              <a:ext cx="719926" cy="381000"/>
            </a:xfrm>
            <a:prstGeom prst="rect">
              <a:avLst/>
            </a:prstGeom>
            <a:noFill/>
            <a:ln w="9525">
              <a:noFill/>
              <a:miter lim="800000"/>
              <a:headEnd/>
              <a:tailEnd/>
            </a:ln>
          </p:spPr>
        </p:pic>
      </p:grpSp>
      <p:grpSp>
        <p:nvGrpSpPr>
          <p:cNvPr id="6" name="Gruppo 158"/>
          <p:cNvGrpSpPr>
            <a:grpSpLocks/>
          </p:cNvGrpSpPr>
          <p:nvPr/>
        </p:nvGrpSpPr>
        <p:grpSpPr bwMode="auto">
          <a:xfrm>
            <a:off x="5410200" y="4849813"/>
            <a:ext cx="3124200" cy="1169987"/>
            <a:chOff x="228600" y="5181600"/>
            <a:chExt cx="3124200" cy="1169865"/>
          </a:xfrm>
        </p:grpSpPr>
        <p:grpSp>
          <p:nvGrpSpPr>
            <p:cNvPr id="7" name="Gruppo 97"/>
            <p:cNvGrpSpPr>
              <a:grpSpLocks/>
            </p:cNvGrpSpPr>
            <p:nvPr/>
          </p:nvGrpSpPr>
          <p:grpSpPr bwMode="auto">
            <a:xfrm>
              <a:off x="284392" y="5181600"/>
              <a:ext cx="3068408" cy="1169865"/>
              <a:chOff x="1043608" y="2574584"/>
              <a:chExt cx="5760640" cy="2150560"/>
            </a:xfrm>
            <a:solidFill>
              <a:srgbClr val="92D050"/>
            </a:solidFill>
          </p:grpSpPr>
          <p:sp>
            <p:nvSpPr>
              <p:cNvPr id="163" name="Cubo 162"/>
              <p:cNvSpPr/>
              <p:nvPr/>
            </p:nvSpPr>
            <p:spPr bwMode="auto">
              <a:xfrm>
                <a:off x="1043608" y="2636913"/>
                <a:ext cx="5760640" cy="2088231"/>
              </a:xfrm>
              <a:prstGeom prst="cube">
                <a:avLst>
                  <a:gd name="adj" fmla="val 38675"/>
                </a:avLst>
              </a:prstGeom>
              <a:grpFill/>
              <a:ln w="9525" cap="flat" cmpd="sng" algn="ctr">
                <a:solidFill>
                  <a:srgbClr val="003399"/>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a:latin typeface="Arial" pitchFamily="34" charset="0"/>
                </a:endParaRPr>
              </a:p>
            </p:txBody>
          </p:sp>
          <p:sp>
            <p:nvSpPr>
              <p:cNvPr id="164" name="Cilindro 163"/>
              <p:cNvSpPr/>
              <p:nvPr/>
            </p:nvSpPr>
            <p:spPr bwMode="auto">
              <a:xfrm>
                <a:off x="1907704" y="2574584"/>
                <a:ext cx="792088" cy="360040"/>
              </a:xfrm>
              <a:prstGeom prst="can">
                <a:avLst>
                  <a:gd name="adj" fmla="val 42885"/>
                </a:avLst>
              </a:prstGeom>
              <a:grpFill/>
              <a:ln w="9525" cap="flat" cmpd="sng" algn="ctr">
                <a:solidFill>
                  <a:srgbClr val="003399"/>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dirty="0">
                  <a:latin typeface="Arial" pitchFamily="34" charset="0"/>
                </a:endParaRPr>
              </a:p>
            </p:txBody>
          </p:sp>
          <p:sp>
            <p:nvSpPr>
              <p:cNvPr id="165" name="Cilindro 164"/>
              <p:cNvSpPr/>
              <p:nvPr/>
            </p:nvSpPr>
            <p:spPr bwMode="auto">
              <a:xfrm>
                <a:off x="1619672" y="2934623"/>
                <a:ext cx="792087" cy="360039"/>
              </a:xfrm>
              <a:prstGeom prst="can">
                <a:avLst>
                  <a:gd name="adj" fmla="val 42885"/>
                </a:avLst>
              </a:prstGeom>
              <a:grpFill/>
              <a:ln w="9525" cap="flat" cmpd="sng" algn="ctr">
                <a:solidFill>
                  <a:srgbClr val="003399"/>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dirty="0">
                  <a:latin typeface="Arial" pitchFamily="34" charset="0"/>
                </a:endParaRPr>
              </a:p>
            </p:txBody>
          </p:sp>
          <p:sp>
            <p:nvSpPr>
              <p:cNvPr id="166" name="Cilindro 165"/>
              <p:cNvSpPr/>
              <p:nvPr/>
            </p:nvSpPr>
            <p:spPr bwMode="auto">
              <a:xfrm>
                <a:off x="3059832" y="2607153"/>
                <a:ext cx="792087" cy="360039"/>
              </a:xfrm>
              <a:prstGeom prst="can">
                <a:avLst>
                  <a:gd name="adj" fmla="val 42885"/>
                </a:avLst>
              </a:prstGeom>
              <a:grpFill/>
              <a:ln w="9525" cap="flat" cmpd="sng" algn="ctr">
                <a:solidFill>
                  <a:srgbClr val="003399"/>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dirty="0">
                  <a:latin typeface="Arial" pitchFamily="34" charset="0"/>
                </a:endParaRPr>
              </a:p>
            </p:txBody>
          </p:sp>
          <p:sp>
            <p:nvSpPr>
              <p:cNvPr id="167" name="Cilindro 166"/>
              <p:cNvSpPr/>
              <p:nvPr/>
            </p:nvSpPr>
            <p:spPr bwMode="auto">
              <a:xfrm>
                <a:off x="2843809" y="2934623"/>
                <a:ext cx="792088" cy="360040"/>
              </a:xfrm>
              <a:prstGeom prst="can">
                <a:avLst>
                  <a:gd name="adj" fmla="val 42885"/>
                </a:avLst>
              </a:prstGeom>
              <a:grpFill/>
              <a:ln w="9525" cap="flat" cmpd="sng" algn="ctr">
                <a:solidFill>
                  <a:srgbClr val="003399"/>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dirty="0">
                  <a:latin typeface="Arial" pitchFamily="34" charset="0"/>
                </a:endParaRPr>
              </a:p>
            </p:txBody>
          </p:sp>
          <p:sp>
            <p:nvSpPr>
              <p:cNvPr id="168" name="Cilindro 167"/>
              <p:cNvSpPr/>
              <p:nvPr/>
            </p:nvSpPr>
            <p:spPr bwMode="auto">
              <a:xfrm>
                <a:off x="4283967" y="2574584"/>
                <a:ext cx="792088" cy="360040"/>
              </a:xfrm>
              <a:prstGeom prst="can">
                <a:avLst>
                  <a:gd name="adj" fmla="val 42885"/>
                </a:avLst>
              </a:prstGeom>
              <a:grpFill/>
              <a:ln w="9525" cap="flat" cmpd="sng" algn="ctr">
                <a:solidFill>
                  <a:srgbClr val="003399"/>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dirty="0">
                  <a:latin typeface="Arial" pitchFamily="34" charset="0"/>
                </a:endParaRPr>
              </a:p>
            </p:txBody>
          </p:sp>
          <p:sp>
            <p:nvSpPr>
              <p:cNvPr id="169" name="Cilindro 168"/>
              <p:cNvSpPr/>
              <p:nvPr/>
            </p:nvSpPr>
            <p:spPr bwMode="auto">
              <a:xfrm>
                <a:off x="3995935" y="2934623"/>
                <a:ext cx="792088" cy="360040"/>
              </a:xfrm>
              <a:prstGeom prst="can">
                <a:avLst>
                  <a:gd name="adj" fmla="val 42885"/>
                </a:avLst>
              </a:prstGeom>
              <a:grpFill/>
              <a:ln w="9525" cap="flat" cmpd="sng" algn="ctr">
                <a:solidFill>
                  <a:srgbClr val="003399"/>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dirty="0">
                  <a:latin typeface="Arial" pitchFamily="34" charset="0"/>
                </a:endParaRPr>
              </a:p>
            </p:txBody>
          </p:sp>
          <p:sp>
            <p:nvSpPr>
              <p:cNvPr id="170" name="Cilindro 169"/>
              <p:cNvSpPr/>
              <p:nvPr/>
            </p:nvSpPr>
            <p:spPr bwMode="auto">
              <a:xfrm>
                <a:off x="5652119" y="2574584"/>
                <a:ext cx="792088" cy="360040"/>
              </a:xfrm>
              <a:prstGeom prst="can">
                <a:avLst>
                  <a:gd name="adj" fmla="val 42885"/>
                </a:avLst>
              </a:prstGeom>
              <a:grpFill/>
              <a:ln w="9525" cap="flat" cmpd="sng" algn="ctr">
                <a:solidFill>
                  <a:srgbClr val="003399"/>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dirty="0">
                  <a:latin typeface="Arial" pitchFamily="34" charset="0"/>
                </a:endParaRPr>
              </a:p>
            </p:txBody>
          </p:sp>
          <p:sp>
            <p:nvSpPr>
              <p:cNvPr id="171" name="Cilindro 170"/>
              <p:cNvSpPr/>
              <p:nvPr/>
            </p:nvSpPr>
            <p:spPr bwMode="auto">
              <a:xfrm>
                <a:off x="5220071" y="2934623"/>
                <a:ext cx="792088" cy="360040"/>
              </a:xfrm>
              <a:prstGeom prst="can">
                <a:avLst>
                  <a:gd name="adj" fmla="val 42885"/>
                </a:avLst>
              </a:prstGeom>
              <a:grpFill/>
              <a:ln w="9525" cap="flat" cmpd="sng" algn="ctr">
                <a:solidFill>
                  <a:srgbClr val="003399"/>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dirty="0">
                  <a:latin typeface="Arial" pitchFamily="34" charset="0"/>
                </a:endParaRPr>
              </a:p>
            </p:txBody>
          </p:sp>
        </p:grpSp>
        <p:sp>
          <p:nvSpPr>
            <p:cNvPr id="12359" name="CasellaDiTesto 160"/>
            <p:cNvSpPr txBox="1">
              <a:spLocks noChangeArrowheads="1"/>
            </p:cNvSpPr>
            <p:nvPr/>
          </p:nvSpPr>
          <p:spPr bwMode="auto">
            <a:xfrm flipH="1">
              <a:off x="228600" y="6052297"/>
              <a:ext cx="2890580" cy="272303"/>
            </a:xfrm>
            <a:prstGeom prst="rect">
              <a:avLst/>
            </a:prstGeom>
            <a:noFill/>
            <a:ln w="9525">
              <a:noFill/>
              <a:miter lim="800000"/>
              <a:headEnd/>
              <a:tailEnd/>
            </a:ln>
          </p:spPr>
          <p:txBody>
            <a:bodyPr>
              <a:spAutoFit/>
            </a:bodyPr>
            <a:lstStyle/>
            <a:p>
              <a:pPr algn="ctr"/>
              <a:r>
                <a:rPr lang="it-IT" altLang="it-IT" sz="1400" b="1"/>
                <a:t>SESAR SECRAM</a:t>
              </a:r>
            </a:p>
          </p:txBody>
        </p:sp>
        <p:pic>
          <p:nvPicPr>
            <p:cNvPr id="12360" name="Immagine 161" descr="SESAR.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1337474" y="5715000"/>
              <a:ext cx="719926" cy="381000"/>
            </a:xfrm>
            <a:prstGeom prst="rect">
              <a:avLst/>
            </a:prstGeom>
            <a:noFill/>
            <a:ln w="9525">
              <a:noFill/>
              <a:miter lim="800000"/>
              <a:headEnd/>
              <a:tailEnd/>
            </a:ln>
          </p:spPr>
        </p:pic>
      </p:grpSp>
      <p:grpSp>
        <p:nvGrpSpPr>
          <p:cNvPr id="8" name="Gruppo 171"/>
          <p:cNvGrpSpPr>
            <a:grpSpLocks/>
          </p:cNvGrpSpPr>
          <p:nvPr/>
        </p:nvGrpSpPr>
        <p:grpSpPr bwMode="auto">
          <a:xfrm>
            <a:off x="1579790" y="4137024"/>
            <a:ext cx="3068409" cy="1169988"/>
            <a:chOff x="1808391" y="3903538"/>
            <a:chExt cx="3068408" cy="1169865"/>
          </a:xfrm>
          <a:solidFill>
            <a:srgbClr val="92D050"/>
          </a:solidFill>
        </p:grpSpPr>
        <p:grpSp>
          <p:nvGrpSpPr>
            <p:cNvPr id="9" name="Gruppo 402"/>
            <p:cNvGrpSpPr/>
            <p:nvPr/>
          </p:nvGrpSpPr>
          <p:grpSpPr>
            <a:xfrm>
              <a:off x="1808391" y="3903538"/>
              <a:ext cx="3068408" cy="1169865"/>
              <a:chOff x="3543177" y="4060872"/>
              <a:chExt cx="2127455" cy="1003064"/>
            </a:xfrm>
            <a:grpFill/>
          </p:grpSpPr>
          <p:grpSp>
            <p:nvGrpSpPr>
              <p:cNvPr id="10" name="Gruppo 97"/>
              <p:cNvGrpSpPr>
                <a:grpSpLocks/>
              </p:cNvGrpSpPr>
              <p:nvPr/>
            </p:nvGrpSpPr>
            <p:grpSpPr bwMode="auto">
              <a:xfrm>
                <a:off x="3543177" y="4060872"/>
                <a:ext cx="2127455" cy="1003064"/>
                <a:chOff x="1043608" y="2574584"/>
                <a:chExt cx="5760640" cy="2150560"/>
              </a:xfrm>
              <a:grpFill/>
            </p:grpSpPr>
            <p:sp>
              <p:nvSpPr>
                <p:cNvPr id="175" name="Cubo 174"/>
                <p:cNvSpPr/>
                <p:nvPr/>
              </p:nvSpPr>
              <p:spPr bwMode="auto">
                <a:xfrm>
                  <a:off x="1043608" y="2636913"/>
                  <a:ext cx="5760640" cy="2088231"/>
                </a:xfrm>
                <a:prstGeom prst="cube">
                  <a:avLst>
                    <a:gd name="adj" fmla="val 38675"/>
                  </a:avLst>
                </a:prstGeom>
                <a:grpFill/>
                <a:ln w="9525"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a:latin typeface="Arial" pitchFamily="34" charset="0"/>
                  </a:endParaRPr>
                </a:p>
              </p:txBody>
            </p:sp>
            <p:sp>
              <p:nvSpPr>
                <p:cNvPr id="176" name="Cilindro 175"/>
                <p:cNvSpPr/>
                <p:nvPr/>
              </p:nvSpPr>
              <p:spPr bwMode="auto">
                <a:xfrm>
                  <a:off x="1907704" y="2574584"/>
                  <a:ext cx="792088" cy="360040"/>
                </a:xfrm>
                <a:prstGeom prst="can">
                  <a:avLst>
                    <a:gd name="adj" fmla="val 42885"/>
                  </a:avLst>
                </a:prstGeom>
                <a:grpFill/>
                <a:ln w="9525"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dirty="0">
                    <a:latin typeface="Arial" pitchFamily="34" charset="0"/>
                  </a:endParaRPr>
                </a:p>
              </p:txBody>
            </p:sp>
            <p:sp>
              <p:nvSpPr>
                <p:cNvPr id="186" name="Cilindro 185"/>
                <p:cNvSpPr/>
                <p:nvPr/>
              </p:nvSpPr>
              <p:spPr bwMode="auto">
                <a:xfrm>
                  <a:off x="1619672" y="2934623"/>
                  <a:ext cx="792087" cy="360039"/>
                </a:xfrm>
                <a:prstGeom prst="can">
                  <a:avLst>
                    <a:gd name="adj" fmla="val 42885"/>
                  </a:avLst>
                </a:prstGeom>
                <a:grpFill/>
                <a:ln w="9525"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dirty="0">
                    <a:latin typeface="Arial" pitchFamily="34" charset="0"/>
                  </a:endParaRPr>
                </a:p>
              </p:txBody>
            </p:sp>
            <p:sp>
              <p:nvSpPr>
                <p:cNvPr id="187" name="Cilindro 186"/>
                <p:cNvSpPr/>
                <p:nvPr/>
              </p:nvSpPr>
              <p:spPr bwMode="auto">
                <a:xfrm>
                  <a:off x="3059832" y="2607153"/>
                  <a:ext cx="792087" cy="360039"/>
                </a:xfrm>
                <a:prstGeom prst="can">
                  <a:avLst>
                    <a:gd name="adj" fmla="val 42885"/>
                  </a:avLst>
                </a:prstGeom>
                <a:grpFill/>
                <a:ln w="9525"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dirty="0">
                    <a:latin typeface="Arial" pitchFamily="34" charset="0"/>
                  </a:endParaRPr>
                </a:p>
              </p:txBody>
            </p:sp>
            <p:sp>
              <p:nvSpPr>
                <p:cNvPr id="188" name="Cilindro 187"/>
                <p:cNvSpPr/>
                <p:nvPr/>
              </p:nvSpPr>
              <p:spPr bwMode="auto">
                <a:xfrm>
                  <a:off x="2843809" y="2934623"/>
                  <a:ext cx="792088" cy="360040"/>
                </a:xfrm>
                <a:prstGeom prst="can">
                  <a:avLst>
                    <a:gd name="adj" fmla="val 42885"/>
                  </a:avLst>
                </a:prstGeom>
                <a:grpFill/>
                <a:ln w="9525"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dirty="0">
                    <a:latin typeface="Arial" pitchFamily="34" charset="0"/>
                  </a:endParaRPr>
                </a:p>
              </p:txBody>
            </p:sp>
            <p:sp>
              <p:nvSpPr>
                <p:cNvPr id="200" name="Cilindro 199"/>
                <p:cNvSpPr/>
                <p:nvPr/>
              </p:nvSpPr>
              <p:spPr bwMode="auto">
                <a:xfrm>
                  <a:off x="4283967" y="2574584"/>
                  <a:ext cx="792088" cy="360040"/>
                </a:xfrm>
                <a:prstGeom prst="can">
                  <a:avLst>
                    <a:gd name="adj" fmla="val 42885"/>
                  </a:avLst>
                </a:prstGeom>
                <a:grpFill/>
                <a:ln w="9525"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dirty="0">
                    <a:latin typeface="Arial" pitchFamily="34" charset="0"/>
                  </a:endParaRPr>
                </a:p>
              </p:txBody>
            </p:sp>
            <p:sp>
              <p:nvSpPr>
                <p:cNvPr id="201" name="Cilindro 200"/>
                <p:cNvSpPr/>
                <p:nvPr/>
              </p:nvSpPr>
              <p:spPr bwMode="auto">
                <a:xfrm>
                  <a:off x="3995935" y="2934623"/>
                  <a:ext cx="792088" cy="360040"/>
                </a:xfrm>
                <a:prstGeom prst="can">
                  <a:avLst>
                    <a:gd name="adj" fmla="val 42885"/>
                  </a:avLst>
                </a:prstGeom>
                <a:grpFill/>
                <a:ln w="9525"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dirty="0">
                    <a:latin typeface="Arial" pitchFamily="34" charset="0"/>
                  </a:endParaRPr>
                </a:p>
              </p:txBody>
            </p:sp>
            <p:sp>
              <p:nvSpPr>
                <p:cNvPr id="202" name="Cilindro 201"/>
                <p:cNvSpPr/>
                <p:nvPr/>
              </p:nvSpPr>
              <p:spPr bwMode="auto">
                <a:xfrm>
                  <a:off x="5652119" y="2574584"/>
                  <a:ext cx="792088" cy="360040"/>
                </a:xfrm>
                <a:prstGeom prst="can">
                  <a:avLst>
                    <a:gd name="adj" fmla="val 42885"/>
                  </a:avLst>
                </a:prstGeom>
                <a:grpFill/>
                <a:ln w="9525"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dirty="0">
                    <a:latin typeface="Arial" pitchFamily="34" charset="0"/>
                  </a:endParaRPr>
                </a:p>
              </p:txBody>
            </p:sp>
            <p:sp>
              <p:nvSpPr>
                <p:cNvPr id="203" name="Cilindro 202"/>
                <p:cNvSpPr/>
                <p:nvPr/>
              </p:nvSpPr>
              <p:spPr bwMode="auto">
                <a:xfrm>
                  <a:off x="5220071" y="2934623"/>
                  <a:ext cx="792088" cy="360040"/>
                </a:xfrm>
                <a:prstGeom prst="can">
                  <a:avLst>
                    <a:gd name="adj" fmla="val 42885"/>
                  </a:avLst>
                </a:prstGeom>
                <a:grpFill/>
                <a:ln w="9525"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dirty="0">
                    <a:latin typeface="Arial" pitchFamily="34" charset="0"/>
                  </a:endParaRPr>
                </a:p>
              </p:txBody>
            </p:sp>
          </p:grpSp>
          <p:sp>
            <p:nvSpPr>
              <p:cNvPr id="174" name="CasellaDiTesto 173"/>
              <p:cNvSpPr txBox="1"/>
              <p:nvPr/>
            </p:nvSpPr>
            <p:spPr>
              <a:xfrm flipH="1">
                <a:off x="3557328" y="4760430"/>
                <a:ext cx="1775552" cy="263866"/>
              </a:xfrm>
              <a:prstGeom prst="rect">
                <a:avLst/>
              </a:prstGeom>
              <a:grpFill/>
            </p:spPr>
            <p:txBody>
              <a:bodyPr wrap="square">
                <a:spAutoFit/>
              </a:bodyPr>
              <a:lstStyle/>
              <a:p>
                <a:pPr algn="ctr">
                  <a:defRPr/>
                </a:pPr>
                <a:r>
                  <a:rPr lang="it-IT" sz="1400" b="1" dirty="0">
                    <a:latin typeface="Arial" pitchFamily="34" charset="0"/>
                  </a:rPr>
                  <a:t>SESAR MSSC</a:t>
                </a:r>
              </a:p>
            </p:txBody>
          </p:sp>
        </p:grpSp>
        <p:pic>
          <p:nvPicPr>
            <p:cNvPr id="12357" name="Immagine 118" descr="SESAR.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2819400" y="4414660"/>
              <a:ext cx="719926" cy="381000"/>
            </a:xfrm>
            <a:prstGeom prst="rect">
              <a:avLst/>
            </a:prstGeom>
            <a:grpFill/>
            <a:ln w="9525">
              <a:noFill/>
              <a:miter lim="800000"/>
              <a:headEnd/>
              <a:tailEnd/>
            </a:ln>
          </p:spPr>
        </p:pic>
      </p:grpSp>
      <p:grpSp>
        <p:nvGrpSpPr>
          <p:cNvPr id="11" name="Gruppo 172"/>
          <p:cNvGrpSpPr>
            <a:grpSpLocks/>
          </p:cNvGrpSpPr>
          <p:nvPr/>
        </p:nvGrpSpPr>
        <p:grpSpPr bwMode="auto">
          <a:xfrm>
            <a:off x="4170590" y="4137025"/>
            <a:ext cx="3068409" cy="1169988"/>
            <a:chOff x="1808391" y="3903538"/>
            <a:chExt cx="3068408" cy="1169865"/>
          </a:xfrm>
          <a:solidFill>
            <a:srgbClr val="92D050"/>
          </a:solidFill>
        </p:grpSpPr>
        <p:grpSp>
          <p:nvGrpSpPr>
            <p:cNvPr id="12" name="Gruppo 402"/>
            <p:cNvGrpSpPr/>
            <p:nvPr/>
          </p:nvGrpSpPr>
          <p:grpSpPr>
            <a:xfrm>
              <a:off x="1808391" y="3903538"/>
              <a:ext cx="3068408" cy="1169865"/>
              <a:chOff x="3543177" y="4060872"/>
              <a:chExt cx="2127455" cy="1003064"/>
            </a:xfrm>
            <a:grpFill/>
          </p:grpSpPr>
          <p:grpSp>
            <p:nvGrpSpPr>
              <p:cNvPr id="13" name="Gruppo 97"/>
              <p:cNvGrpSpPr>
                <a:grpSpLocks/>
              </p:cNvGrpSpPr>
              <p:nvPr/>
            </p:nvGrpSpPr>
            <p:grpSpPr bwMode="auto">
              <a:xfrm>
                <a:off x="3543177" y="4060872"/>
                <a:ext cx="2127455" cy="1003064"/>
                <a:chOff x="1043608" y="2574584"/>
                <a:chExt cx="5760640" cy="2150560"/>
              </a:xfrm>
              <a:grpFill/>
            </p:grpSpPr>
            <p:sp>
              <p:nvSpPr>
                <p:cNvPr id="181" name="Cubo 180"/>
                <p:cNvSpPr/>
                <p:nvPr/>
              </p:nvSpPr>
              <p:spPr bwMode="auto">
                <a:xfrm>
                  <a:off x="1043608" y="2636913"/>
                  <a:ext cx="5760640" cy="2088231"/>
                </a:xfrm>
                <a:prstGeom prst="cube">
                  <a:avLst>
                    <a:gd name="adj" fmla="val 38675"/>
                  </a:avLst>
                </a:prstGeom>
                <a:grpFill/>
                <a:ln w="9525"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a:latin typeface="Arial" pitchFamily="34" charset="0"/>
                  </a:endParaRPr>
                </a:p>
              </p:txBody>
            </p:sp>
            <p:sp>
              <p:nvSpPr>
                <p:cNvPr id="182" name="Cilindro 181"/>
                <p:cNvSpPr/>
                <p:nvPr/>
              </p:nvSpPr>
              <p:spPr bwMode="auto">
                <a:xfrm>
                  <a:off x="1907704" y="2574584"/>
                  <a:ext cx="792088" cy="360040"/>
                </a:xfrm>
                <a:prstGeom prst="can">
                  <a:avLst>
                    <a:gd name="adj" fmla="val 42885"/>
                  </a:avLst>
                </a:prstGeom>
                <a:grpFill/>
                <a:ln w="9525"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dirty="0">
                    <a:latin typeface="Arial" pitchFamily="34" charset="0"/>
                  </a:endParaRPr>
                </a:p>
              </p:txBody>
            </p:sp>
            <p:sp>
              <p:nvSpPr>
                <p:cNvPr id="183" name="Cilindro 182"/>
                <p:cNvSpPr/>
                <p:nvPr/>
              </p:nvSpPr>
              <p:spPr bwMode="auto">
                <a:xfrm>
                  <a:off x="1619672" y="2934623"/>
                  <a:ext cx="792087" cy="360039"/>
                </a:xfrm>
                <a:prstGeom prst="can">
                  <a:avLst>
                    <a:gd name="adj" fmla="val 42885"/>
                  </a:avLst>
                </a:prstGeom>
                <a:grpFill/>
                <a:ln w="9525"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dirty="0">
                    <a:latin typeface="Arial" pitchFamily="34" charset="0"/>
                  </a:endParaRPr>
                </a:p>
              </p:txBody>
            </p:sp>
            <p:sp>
              <p:nvSpPr>
                <p:cNvPr id="184" name="Cilindro 183"/>
                <p:cNvSpPr/>
                <p:nvPr/>
              </p:nvSpPr>
              <p:spPr bwMode="auto">
                <a:xfrm>
                  <a:off x="3059832" y="2607153"/>
                  <a:ext cx="792087" cy="360039"/>
                </a:xfrm>
                <a:prstGeom prst="can">
                  <a:avLst>
                    <a:gd name="adj" fmla="val 42885"/>
                  </a:avLst>
                </a:prstGeom>
                <a:grpFill/>
                <a:ln w="9525"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dirty="0">
                    <a:latin typeface="Arial" pitchFamily="34" charset="0"/>
                  </a:endParaRPr>
                </a:p>
              </p:txBody>
            </p:sp>
            <p:sp>
              <p:nvSpPr>
                <p:cNvPr id="185" name="Cilindro 184"/>
                <p:cNvSpPr/>
                <p:nvPr/>
              </p:nvSpPr>
              <p:spPr bwMode="auto">
                <a:xfrm>
                  <a:off x="2843809" y="2934623"/>
                  <a:ext cx="792088" cy="360040"/>
                </a:xfrm>
                <a:prstGeom prst="can">
                  <a:avLst>
                    <a:gd name="adj" fmla="val 42885"/>
                  </a:avLst>
                </a:prstGeom>
                <a:grpFill/>
                <a:ln w="9525"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dirty="0">
                    <a:latin typeface="Arial" pitchFamily="34" charset="0"/>
                  </a:endParaRPr>
                </a:p>
              </p:txBody>
            </p:sp>
            <p:sp>
              <p:nvSpPr>
                <p:cNvPr id="189" name="Cilindro 188"/>
                <p:cNvSpPr/>
                <p:nvPr/>
              </p:nvSpPr>
              <p:spPr bwMode="auto">
                <a:xfrm>
                  <a:off x="4283967" y="2574584"/>
                  <a:ext cx="792088" cy="360040"/>
                </a:xfrm>
                <a:prstGeom prst="can">
                  <a:avLst>
                    <a:gd name="adj" fmla="val 42885"/>
                  </a:avLst>
                </a:prstGeom>
                <a:grpFill/>
                <a:ln w="9525"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dirty="0">
                    <a:latin typeface="Arial" pitchFamily="34" charset="0"/>
                  </a:endParaRPr>
                </a:p>
              </p:txBody>
            </p:sp>
            <p:sp>
              <p:nvSpPr>
                <p:cNvPr id="190" name="Cilindro 189"/>
                <p:cNvSpPr/>
                <p:nvPr/>
              </p:nvSpPr>
              <p:spPr bwMode="auto">
                <a:xfrm>
                  <a:off x="3995935" y="2934623"/>
                  <a:ext cx="792088" cy="360040"/>
                </a:xfrm>
                <a:prstGeom prst="can">
                  <a:avLst>
                    <a:gd name="adj" fmla="val 42885"/>
                  </a:avLst>
                </a:prstGeom>
                <a:grpFill/>
                <a:ln w="9525"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dirty="0">
                    <a:latin typeface="Arial" pitchFamily="34" charset="0"/>
                  </a:endParaRPr>
                </a:p>
              </p:txBody>
            </p:sp>
            <p:sp>
              <p:nvSpPr>
                <p:cNvPr id="191" name="Cilindro 190"/>
                <p:cNvSpPr/>
                <p:nvPr/>
              </p:nvSpPr>
              <p:spPr bwMode="auto">
                <a:xfrm>
                  <a:off x="5652119" y="2574584"/>
                  <a:ext cx="792088" cy="360040"/>
                </a:xfrm>
                <a:prstGeom prst="can">
                  <a:avLst>
                    <a:gd name="adj" fmla="val 42885"/>
                  </a:avLst>
                </a:prstGeom>
                <a:grpFill/>
                <a:ln w="9525"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dirty="0">
                    <a:latin typeface="Arial" pitchFamily="34" charset="0"/>
                  </a:endParaRPr>
                </a:p>
              </p:txBody>
            </p:sp>
            <p:sp>
              <p:nvSpPr>
                <p:cNvPr id="192" name="Cilindro 191"/>
                <p:cNvSpPr/>
                <p:nvPr/>
              </p:nvSpPr>
              <p:spPr bwMode="auto">
                <a:xfrm>
                  <a:off x="5220071" y="2934623"/>
                  <a:ext cx="792088" cy="360040"/>
                </a:xfrm>
                <a:prstGeom prst="can">
                  <a:avLst>
                    <a:gd name="adj" fmla="val 42885"/>
                  </a:avLst>
                </a:prstGeom>
                <a:grpFill/>
                <a:ln w="9525"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dirty="0">
                    <a:latin typeface="Arial" pitchFamily="34" charset="0"/>
                  </a:endParaRPr>
                </a:p>
              </p:txBody>
            </p:sp>
          </p:grpSp>
          <p:sp>
            <p:nvSpPr>
              <p:cNvPr id="180" name="CasellaDiTesto 179"/>
              <p:cNvSpPr txBox="1"/>
              <p:nvPr/>
            </p:nvSpPr>
            <p:spPr>
              <a:xfrm flipH="1">
                <a:off x="3654973" y="4777008"/>
                <a:ext cx="1406199" cy="263894"/>
              </a:xfrm>
              <a:prstGeom prst="rect">
                <a:avLst/>
              </a:prstGeom>
              <a:grpFill/>
            </p:spPr>
            <p:txBody>
              <a:bodyPr>
                <a:spAutoFit/>
              </a:bodyPr>
              <a:lstStyle/>
              <a:p>
                <a:pPr algn="ctr">
                  <a:defRPr/>
                </a:pPr>
                <a:r>
                  <a:rPr lang="it-IT" sz="1400" b="1" dirty="0">
                    <a:latin typeface="Arial" pitchFamily="34" charset="0"/>
                  </a:rPr>
                  <a:t>SESAR MSSC</a:t>
                </a:r>
              </a:p>
            </p:txBody>
          </p:sp>
        </p:grpSp>
        <p:pic>
          <p:nvPicPr>
            <p:cNvPr id="12368" name="Immagine 177" descr="SESAR.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2819400" y="4436938"/>
              <a:ext cx="719926" cy="38100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pic>
      </p:grpSp>
      <p:grpSp>
        <p:nvGrpSpPr>
          <p:cNvPr id="14" name="Gruppo 224"/>
          <p:cNvGrpSpPr>
            <a:grpSpLocks/>
          </p:cNvGrpSpPr>
          <p:nvPr/>
        </p:nvGrpSpPr>
        <p:grpSpPr bwMode="auto">
          <a:xfrm>
            <a:off x="1577975" y="3478212"/>
            <a:ext cx="5661025" cy="1169988"/>
            <a:chOff x="1578430" y="3249735"/>
            <a:chExt cx="5660570" cy="1169865"/>
          </a:xfrm>
        </p:grpSpPr>
        <p:sp>
          <p:nvSpPr>
            <p:cNvPr id="194" name="Cubo 193"/>
            <p:cNvSpPr/>
            <p:nvPr/>
          </p:nvSpPr>
          <p:spPr bwMode="auto">
            <a:xfrm>
              <a:off x="1578430" y="3283641"/>
              <a:ext cx="5660570" cy="1135959"/>
            </a:xfrm>
            <a:prstGeom prst="cube">
              <a:avLst>
                <a:gd name="adj" fmla="val 38675"/>
              </a:avLst>
            </a:prstGeom>
            <a:solidFill>
              <a:srgbClr val="FFFF00"/>
            </a:solidFill>
            <a:ln w="9525"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a:latin typeface="Arial" pitchFamily="34" charset="0"/>
              </a:endParaRPr>
            </a:p>
          </p:txBody>
        </p:sp>
        <p:sp>
          <p:nvSpPr>
            <p:cNvPr id="195" name="Cilindro 194"/>
            <p:cNvSpPr/>
            <p:nvPr/>
          </p:nvSpPr>
          <p:spPr bwMode="auto">
            <a:xfrm>
              <a:off x="2027466" y="3249735"/>
              <a:ext cx="411616" cy="195855"/>
            </a:xfrm>
            <a:prstGeom prst="can">
              <a:avLst>
                <a:gd name="adj" fmla="val 42885"/>
              </a:avLst>
            </a:prstGeom>
            <a:solidFill>
              <a:srgbClr val="FFFF00"/>
            </a:solidFill>
            <a:ln w="9525"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dirty="0">
                <a:latin typeface="Arial" pitchFamily="34" charset="0"/>
              </a:endParaRPr>
            </a:p>
          </p:txBody>
        </p:sp>
        <p:sp>
          <p:nvSpPr>
            <p:cNvPr id="196" name="Cilindro 195"/>
            <p:cNvSpPr/>
            <p:nvPr/>
          </p:nvSpPr>
          <p:spPr bwMode="auto">
            <a:xfrm>
              <a:off x="1877787" y="3445590"/>
              <a:ext cx="411615" cy="195855"/>
            </a:xfrm>
            <a:prstGeom prst="can">
              <a:avLst>
                <a:gd name="adj" fmla="val 42885"/>
              </a:avLst>
            </a:prstGeom>
            <a:solidFill>
              <a:srgbClr val="FFFF00"/>
            </a:solidFill>
            <a:ln w="9525"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dirty="0">
                <a:latin typeface="Arial" pitchFamily="34" charset="0"/>
              </a:endParaRPr>
            </a:p>
          </p:txBody>
        </p:sp>
        <p:sp>
          <p:nvSpPr>
            <p:cNvPr id="197" name="Cilindro 196"/>
            <p:cNvSpPr/>
            <p:nvPr/>
          </p:nvSpPr>
          <p:spPr bwMode="auto">
            <a:xfrm>
              <a:off x="2626180" y="3267452"/>
              <a:ext cx="411615" cy="195855"/>
            </a:xfrm>
            <a:prstGeom prst="can">
              <a:avLst>
                <a:gd name="adj" fmla="val 42885"/>
              </a:avLst>
            </a:prstGeom>
            <a:solidFill>
              <a:srgbClr val="FFFF00"/>
            </a:solidFill>
            <a:ln w="9525"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dirty="0">
                <a:latin typeface="Arial" pitchFamily="34" charset="0"/>
              </a:endParaRPr>
            </a:p>
          </p:txBody>
        </p:sp>
        <p:sp>
          <p:nvSpPr>
            <p:cNvPr id="198" name="Cilindro 197"/>
            <p:cNvSpPr/>
            <p:nvPr/>
          </p:nvSpPr>
          <p:spPr bwMode="auto">
            <a:xfrm>
              <a:off x="2513921" y="3445590"/>
              <a:ext cx="411616" cy="195855"/>
            </a:xfrm>
            <a:prstGeom prst="can">
              <a:avLst>
                <a:gd name="adj" fmla="val 42885"/>
              </a:avLst>
            </a:prstGeom>
            <a:solidFill>
              <a:srgbClr val="FFFF00"/>
            </a:solidFill>
            <a:ln w="9525"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dirty="0">
                <a:latin typeface="Arial" pitchFamily="34" charset="0"/>
              </a:endParaRPr>
            </a:p>
          </p:txBody>
        </p:sp>
        <p:sp>
          <p:nvSpPr>
            <p:cNvPr id="199" name="Cilindro 198"/>
            <p:cNvSpPr/>
            <p:nvPr/>
          </p:nvSpPr>
          <p:spPr bwMode="auto">
            <a:xfrm>
              <a:off x="3262313" y="3249735"/>
              <a:ext cx="411616" cy="195855"/>
            </a:xfrm>
            <a:prstGeom prst="can">
              <a:avLst>
                <a:gd name="adj" fmla="val 42885"/>
              </a:avLst>
            </a:prstGeom>
            <a:solidFill>
              <a:srgbClr val="FFFF00"/>
            </a:solidFill>
            <a:ln w="9525"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dirty="0">
                <a:latin typeface="Arial" pitchFamily="34" charset="0"/>
              </a:endParaRPr>
            </a:p>
          </p:txBody>
        </p:sp>
        <p:sp>
          <p:nvSpPr>
            <p:cNvPr id="204" name="Cilindro 203"/>
            <p:cNvSpPr/>
            <p:nvPr/>
          </p:nvSpPr>
          <p:spPr bwMode="auto">
            <a:xfrm>
              <a:off x="3112634" y="3445590"/>
              <a:ext cx="411616" cy="195855"/>
            </a:xfrm>
            <a:prstGeom prst="can">
              <a:avLst>
                <a:gd name="adj" fmla="val 42885"/>
              </a:avLst>
            </a:prstGeom>
            <a:solidFill>
              <a:srgbClr val="FFFF00"/>
            </a:solidFill>
            <a:ln w="9525"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dirty="0">
                <a:latin typeface="Arial" pitchFamily="34" charset="0"/>
              </a:endParaRPr>
            </a:p>
          </p:txBody>
        </p:sp>
        <p:sp>
          <p:nvSpPr>
            <p:cNvPr id="205" name="Cilindro 204"/>
            <p:cNvSpPr/>
            <p:nvPr/>
          </p:nvSpPr>
          <p:spPr bwMode="auto">
            <a:xfrm>
              <a:off x="3973285" y="3249735"/>
              <a:ext cx="411616" cy="195855"/>
            </a:xfrm>
            <a:prstGeom prst="can">
              <a:avLst>
                <a:gd name="adj" fmla="val 42885"/>
              </a:avLst>
            </a:prstGeom>
            <a:solidFill>
              <a:srgbClr val="FFFF00"/>
            </a:solidFill>
            <a:ln w="9525"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dirty="0">
                <a:latin typeface="Arial" pitchFamily="34" charset="0"/>
              </a:endParaRPr>
            </a:p>
          </p:txBody>
        </p:sp>
        <p:sp>
          <p:nvSpPr>
            <p:cNvPr id="216" name="Cilindro 215"/>
            <p:cNvSpPr/>
            <p:nvPr/>
          </p:nvSpPr>
          <p:spPr bwMode="auto">
            <a:xfrm>
              <a:off x="3748768" y="3445590"/>
              <a:ext cx="411616" cy="195855"/>
            </a:xfrm>
            <a:prstGeom prst="can">
              <a:avLst>
                <a:gd name="adj" fmla="val 42885"/>
              </a:avLst>
            </a:prstGeom>
            <a:solidFill>
              <a:srgbClr val="FFFF00"/>
            </a:solidFill>
            <a:ln w="9525"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dirty="0">
                <a:latin typeface="Arial" pitchFamily="34" charset="0"/>
              </a:endParaRPr>
            </a:p>
          </p:txBody>
        </p:sp>
        <p:sp>
          <p:nvSpPr>
            <p:cNvPr id="217" name="Cilindro 216"/>
            <p:cNvSpPr/>
            <p:nvPr/>
          </p:nvSpPr>
          <p:spPr bwMode="auto">
            <a:xfrm>
              <a:off x="4576765" y="3249735"/>
              <a:ext cx="411616" cy="195855"/>
            </a:xfrm>
            <a:prstGeom prst="can">
              <a:avLst>
                <a:gd name="adj" fmla="val 42885"/>
              </a:avLst>
            </a:prstGeom>
            <a:solidFill>
              <a:srgbClr val="FFFF00"/>
            </a:solidFill>
            <a:ln w="9525"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dirty="0">
                <a:latin typeface="Arial" pitchFamily="34" charset="0"/>
              </a:endParaRPr>
            </a:p>
          </p:txBody>
        </p:sp>
        <p:sp>
          <p:nvSpPr>
            <p:cNvPr id="218" name="Cilindro 217"/>
            <p:cNvSpPr/>
            <p:nvPr/>
          </p:nvSpPr>
          <p:spPr bwMode="auto">
            <a:xfrm>
              <a:off x="4427086" y="3445590"/>
              <a:ext cx="411615" cy="195855"/>
            </a:xfrm>
            <a:prstGeom prst="can">
              <a:avLst>
                <a:gd name="adj" fmla="val 42885"/>
              </a:avLst>
            </a:prstGeom>
            <a:solidFill>
              <a:srgbClr val="FFFF00"/>
            </a:solidFill>
            <a:ln w="9525"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dirty="0">
                <a:latin typeface="Arial" pitchFamily="34" charset="0"/>
              </a:endParaRPr>
            </a:p>
          </p:txBody>
        </p:sp>
        <p:sp>
          <p:nvSpPr>
            <p:cNvPr id="219" name="Cilindro 218"/>
            <p:cNvSpPr/>
            <p:nvPr/>
          </p:nvSpPr>
          <p:spPr bwMode="auto">
            <a:xfrm>
              <a:off x="5251679" y="3267452"/>
              <a:ext cx="411615" cy="195855"/>
            </a:xfrm>
            <a:prstGeom prst="can">
              <a:avLst>
                <a:gd name="adj" fmla="val 42885"/>
              </a:avLst>
            </a:prstGeom>
            <a:solidFill>
              <a:srgbClr val="FFFF00"/>
            </a:solidFill>
            <a:ln w="9525"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dirty="0">
                <a:latin typeface="Arial" pitchFamily="34" charset="0"/>
              </a:endParaRPr>
            </a:p>
          </p:txBody>
        </p:sp>
        <p:sp>
          <p:nvSpPr>
            <p:cNvPr id="220" name="Cilindro 219"/>
            <p:cNvSpPr/>
            <p:nvPr/>
          </p:nvSpPr>
          <p:spPr bwMode="auto">
            <a:xfrm>
              <a:off x="5063220" y="3445590"/>
              <a:ext cx="411616" cy="195855"/>
            </a:xfrm>
            <a:prstGeom prst="can">
              <a:avLst>
                <a:gd name="adj" fmla="val 42885"/>
              </a:avLst>
            </a:prstGeom>
            <a:solidFill>
              <a:srgbClr val="FFFF00"/>
            </a:solidFill>
            <a:ln w="9525"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dirty="0">
                <a:latin typeface="Arial" pitchFamily="34" charset="0"/>
              </a:endParaRPr>
            </a:p>
          </p:txBody>
        </p:sp>
        <p:sp>
          <p:nvSpPr>
            <p:cNvPr id="221" name="Cilindro 220"/>
            <p:cNvSpPr/>
            <p:nvPr/>
          </p:nvSpPr>
          <p:spPr bwMode="auto">
            <a:xfrm>
              <a:off x="5887812" y="3249735"/>
              <a:ext cx="411616" cy="195855"/>
            </a:xfrm>
            <a:prstGeom prst="can">
              <a:avLst>
                <a:gd name="adj" fmla="val 42885"/>
              </a:avLst>
            </a:prstGeom>
            <a:solidFill>
              <a:srgbClr val="FFFF00"/>
            </a:solidFill>
            <a:ln w="9525"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dirty="0">
                <a:latin typeface="Arial" pitchFamily="34" charset="0"/>
              </a:endParaRPr>
            </a:p>
          </p:txBody>
        </p:sp>
        <p:sp>
          <p:nvSpPr>
            <p:cNvPr id="222" name="Cilindro 221"/>
            <p:cNvSpPr/>
            <p:nvPr/>
          </p:nvSpPr>
          <p:spPr bwMode="auto">
            <a:xfrm>
              <a:off x="5661933" y="3445590"/>
              <a:ext cx="411616" cy="195855"/>
            </a:xfrm>
            <a:prstGeom prst="can">
              <a:avLst>
                <a:gd name="adj" fmla="val 42885"/>
              </a:avLst>
            </a:prstGeom>
            <a:solidFill>
              <a:srgbClr val="FFFF00"/>
            </a:solidFill>
            <a:ln w="9525"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dirty="0">
                <a:latin typeface="Arial" pitchFamily="34" charset="0"/>
              </a:endParaRPr>
            </a:p>
          </p:txBody>
        </p:sp>
        <p:sp>
          <p:nvSpPr>
            <p:cNvPr id="223" name="Cilindro 222"/>
            <p:cNvSpPr/>
            <p:nvPr/>
          </p:nvSpPr>
          <p:spPr bwMode="auto">
            <a:xfrm>
              <a:off x="6598784" y="3249735"/>
              <a:ext cx="411616" cy="195855"/>
            </a:xfrm>
            <a:prstGeom prst="can">
              <a:avLst>
                <a:gd name="adj" fmla="val 42885"/>
              </a:avLst>
            </a:prstGeom>
            <a:solidFill>
              <a:srgbClr val="FFFF00"/>
            </a:solidFill>
            <a:ln w="9525"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dirty="0">
                <a:latin typeface="Arial" pitchFamily="34" charset="0"/>
              </a:endParaRPr>
            </a:p>
          </p:txBody>
        </p:sp>
        <p:sp>
          <p:nvSpPr>
            <p:cNvPr id="224" name="Cilindro 223"/>
            <p:cNvSpPr/>
            <p:nvPr/>
          </p:nvSpPr>
          <p:spPr bwMode="auto">
            <a:xfrm>
              <a:off x="6298067" y="3445590"/>
              <a:ext cx="411616" cy="195855"/>
            </a:xfrm>
            <a:prstGeom prst="can">
              <a:avLst>
                <a:gd name="adj" fmla="val 42885"/>
              </a:avLst>
            </a:prstGeom>
            <a:solidFill>
              <a:srgbClr val="FFFF00"/>
            </a:solidFill>
            <a:ln w="9525"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dirty="0">
                <a:latin typeface="Arial" pitchFamily="34" charset="0"/>
              </a:endParaRPr>
            </a:p>
          </p:txBody>
        </p:sp>
        <p:pic>
          <p:nvPicPr>
            <p:cNvPr id="12354" name="Picture 13"/>
            <p:cNvPicPr>
              <a:picLocks noChangeAspect="1"/>
            </p:cNvPicPr>
            <p:nvPr/>
          </p:nvPicPr>
          <p:blipFill>
            <a:blip r:embed="rId4" cstate="print"/>
            <a:srcRect/>
            <a:stretch>
              <a:fillRect/>
            </a:stretch>
          </p:blipFill>
          <p:spPr bwMode="auto">
            <a:xfrm>
              <a:off x="3751262" y="4038600"/>
              <a:ext cx="1049338" cy="322138"/>
            </a:xfrm>
            <a:prstGeom prst="rect">
              <a:avLst/>
            </a:prstGeom>
            <a:noFill/>
            <a:ln w="9525">
              <a:noFill/>
              <a:miter lim="800000"/>
              <a:headEnd/>
              <a:tailEnd/>
            </a:ln>
          </p:spPr>
        </p:pic>
        <p:sp>
          <p:nvSpPr>
            <p:cNvPr id="12355" name="CasellaDiTesto 260"/>
            <p:cNvSpPr txBox="1">
              <a:spLocks noChangeArrowheads="1"/>
            </p:cNvSpPr>
            <p:nvPr/>
          </p:nvSpPr>
          <p:spPr bwMode="auto">
            <a:xfrm flipH="1">
              <a:off x="2590800" y="3733800"/>
              <a:ext cx="3657600" cy="307777"/>
            </a:xfrm>
            <a:prstGeom prst="rect">
              <a:avLst/>
            </a:prstGeom>
            <a:noFill/>
            <a:ln w="9525">
              <a:noFill/>
              <a:miter lim="800000"/>
              <a:headEnd/>
              <a:tailEnd/>
            </a:ln>
          </p:spPr>
          <p:txBody>
            <a:bodyPr>
              <a:spAutoFit/>
            </a:bodyPr>
            <a:lstStyle/>
            <a:p>
              <a:pPr algn="ctr"/>
              <a:r>
                <a:rPr lang="it-IT" altLang="it-IT" sz="1400" b="1"/>
                <a:t>GAMMA  Additional Security Controls</a:t>
              </a:r>
            </a:p>
          </p:txBody>
        </p:sp>
      </p:grpSp>
      <p:grpSp>
        <p:nvGrpSpPr>
          <p:cNvPr id="15" name="Gruppo 295"/>
          <p:cNvGrpSpPr>
            <a:grpSpLocks/>
          </p:cNvGrpSpPr>
          <p:nvPr/>
        </p:nvGrpSpPr>
        <p:grpSpPr bwMode="auto">
          <a:xfrm>
            <a:off x="283030" y="2765425"/>
            <a:ext cx="2993570" cy="1169988"/>
            <a:chOff x="3026230" y="1447800"/>
            <a:chExt cx="2993570" cy="1169865"/>
          </a:xfrm>
          <a:solidFill>
            <a:srgbClr val="00B0F0"/>
          </a:solidFill>
        </p:grpSpPr>
        <p:grpSp>
          <p:nvGrpSpPr>
            <p:cNvPr id="16" name="Gruppo 97"/>
            <p:cNvGrpSpPr>
              <a:grpSpLocks/>
            </p:cNvGrpSpPr>
            <p:nvPr/>
          </p:nvGrpSpPr>
          <p:grpSpPr bwMode="auto">
            <a:xfrm>
              <a:off x="3026230" y="1447800"/>
              <a:ext cx="2993570" cy="1169865"/>
              <a:chOff x="1043608" y="2574584"/>
              <a:chExt cx="5760640" cy="2150560"/>
            </a:xfrm>
            <a:grpFill/>
          </p:grpSpPr>
          <p:sp>
            <p:nvSpPr>
              <p:cNvPr id="287" name="Cubo 286"/>
              <p:cNvSpPr/>
              <p:nvPr/>
            </p:nvSpPr>
            <p:spPr bwMode="auto">
              <a:xfrm>
                <a:off x="1043608" y="2636913"/>
                <a:ext cx="5760640" cy="2088231"/>
              </a:xfrm>
              <a:prstGeom prst="cube">
                <a:avLst>
                  <a:gd name="adj" fmla="val 38675"/>
                </a:avLst>
              </a:prstGeom>
              <a:grpFill/>
              <a:ln w="9525"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a:latin typeface="Arial" pitchFamily="34" charset="0"/>
                </a:endParaRPr>
              </a:p>
            </p:txBody>
          </p:sp>
          <p:sp>
            <p:nvSpPr>
              <p:cNvPr id="288" name="Cilindro 287"/>
              <p:cNvSpPr/>
              <p:nvPr/>
            </p:nvSpPr>
            <p:spPr bwMode="auto">
              <a:xfrm>
                <a:off x="1907704" y="2574584"/>
                <a:ext cx="792088" cy="360040"/>
              </a:xfrm>
              <a:prstGeom prst="can">
                <a:avLst>
                  <a:gd name="adj" fmla="val 42885"/>
                </a:avLst>
              </a:prstGeom>
              <a:grpFill/>
              <a:ln w="9525"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dirty="0">
                  <a:latin typeface="Arial" pitchFamily="34" charset="0"/>
                </a:endParaRPr>
              </a:p>
            </p:txBody>
          </p:sp>
          <p:sp>
            <p:nvSpPr>
              <p:cNvPr id="289" name="Cilindro 288"/>
              <p:cNvSpPr/>
              <p:nvPr/>
            </p:nvSpPr>
            <p:spPr bwMode="auto">
              <a:xfrm>
                <a:off x="1619672" y="2934623"/>
                <a:ext cx="792087" cy="360039"/>
              </a:xfrm>
              <a:prstGeom prst="can">
                <a:avLst>
                  <a:gd name="adj" fmla="val 42885"/>
                </a:avLst>
              </a:prstGeom>
              <a:grpFill/>
              <a:ln w="9525"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dirty="0">
                  <a:latin typeface="Arial" pitchFamily="34" charset="0"/>
                </a:endParaRPr>
              </a:p>
            </p:txBody>
          </p:sp>
          <p:sp>
            <p:nvSpPr>
              <p:cNvPr id="290" name="Cilindro 289"/>
              <p:cNvSpPr/>
              <p:nvPr/>
            </p:nvSpPr>
            <p:spPr bwMode="auto">
              <a:xfrm>
                <a:off x="3059832" y="2607153"/>
                <a:ext cx="792087" cy="360039"/>
              </a:xfrm>
              <a:prstGeom prst="can">
                <a:avLst>
                  <a:gd name="adj" fmla="val 42885"/>
                </a:avLst>
              </a:prstGeom>
              <a:grpFill/>
              <a:ln w="9525"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dirty="0">
                  <a:latin typeface="Arial" pitchFamily="34" charset="0"/>
                </a:endParaRPr>
              </a:p>
            </p:txBody>
          </p:sp>
          <p:sp>
            <p:nvSpPr>
              <p:cNvPr id="291" name="Cilindro 290"/>
              <p:cNvSpPr/>
              <p:nvPr/>
            </p:nvSpPr>
            <p:spPr bwMode="auto">
              <a:xfrm>
                <a:off x="2843809" y="2934623"/>
                <a:ext cx="792088" cy="360040"/>
              </a:xfrm>
              <a:prstGeom prst="can">
                <a:avLst>
                  <a:gd name="adj" fmla="val 42885"/>
                </a:avLst>
              </a:prstGeom>
              <a:grpFill/>
              <a:ln w="9525"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dirty="0">
                  <a:latin typeface="Arial" pitchFamily="34" charset="0"/>
                </a:endParaRPr>
              </a:p>
            </p:txBody>
          </p:sp>
          <p:sp>
            <p:nvSpPr>
              <p:cNvPr id="292" name="Cilindro 291"/>
              <p:cNvSpPr/>
              <p:nvPr/>
            </p:nvSpPr>
            <p:spPr bwMode="auto">
              <a:xfrm>
                <a:off x="4283967" y="2574584"/>
                <a:ext cx="792088" cy="360040"/>
              </a:xfrm>
              <a:prstGeom prst="can">
                <a:avLst>
                  <a:gd name="adj" fmla="val 42885"/>
                </a:avLst>
              </a:prstGeom>
              <a:grpFill/>
              <a:ln w="9525"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dirty="0">
                  <a:latin typeface="Arial" pitchFamily="34" charset="0"/>
                </a:endParaRPr>
              </a:p>
            </p:txBody>
          </p:sp>
          <p:sp>
            <p:nvSpPr>
              <p:cNvPr id="293" name="Cilindro 292"/>
              <p:cNvSpPr/>
              <p:nvPr/>
            </p:nvSpPr>
            <p:spPr bwMode="auto">
              <a:xfrm>
                <a:off x="3995935" y="2934623"/>
                <a:ext cx="792088" cy="360040"/>
              </a:xfrm>
              <a:prstGeom prst="can">
                <a:avLst>
                  <a:gd name="adj" fmla="val 42885"/>
                </a:avLst>
              </a:prstGeom>
              <a:grpFill/>
              <a:ln w="9525"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dirty="0">
                  <a:latin typeface="Arial" pitchFamily="34" charset="0"/>
                </a:endParaRPr>
              </a:p>
            </p:txBody>
          </p:sp>
          <p:sp>
            <p:nvSpPr>
              <p:cNvPr id="294" name="Cilindro 293"/>
              <p:cNvSpPr/>
              <p:nvPr/>
            </p:nvSpPr>
            <p:spPr bwMode="auto">
              <a:xfrm>
                <a:off x="5652119" y="2574584"/>
                <a:ext cx="792088" cy="360040"/>
              </a:xfrm>
              <a:prstGeom prst="can">
                <a:avLst>
                  <a:gd name="adj" fmla="val 42885"/>
                </a:avLst>
              </a:prstGeom>
              <a:grpFill/>
              <a:ln w="9525"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dirty="0">
                  <a:latin typeface="Arial" pitchFamily="34" charset="0"/>
                </a:endParaRPr>
              </a:p>
            </p:txBody>
          </p:sp>
          <p:sp>
            <p:nvSpPr>
              <p:cNvPr id="295" name="Cilindro 294"/>
              <p:cNvSpPr/>
              <p:nvPr/>
            </p:nvSpPr>
            <p:spPr bwMode="auto">
              <a:xfrm>
                <a:off x="5220071" y="2934623"/>
                <a:ext cx="792088" cy="360040"/>
              </a:xfrm>
              <a:prstGeom prst="can">
                <a:avLst>
                  <a:gd name="adj" fmla="val 42885"/>
                </a:avLst>
              </a:prstGeom>
              <a:grpFill/>
              <a:ln w="9525"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dirty="0">
                  <a:latin typeface="Arial" pitchFamily="34" charset="0"/>
                </a:endParaRPr>
              </a:p>
            </p:txBody>
          </p:sp>
        </p:grpSp>
        <p:sp>
          <p:nvSpPr>
            <p:cNvPr id="12313" name="CasellaDiTesto 285"/>
            <p:cNvSpPr txBox="1">
              <a:spLocks noChangeArrowheads="1"/>
            </p:cNvSpPr>
            <p:nvPr/>
          </p:nvSpPr>
          <p:spPr bwMode="auto">
            <a:xfrm flipH="1">
              <a:off x="3124200" y="2057400"/>
              <a:ext cx="2296885" cy="30777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it-IT" altLang="it-IT" sz="1400" b="1" dirty="0" smtClean="0"/>
                <a:t>Future Extensions</a:t>
              </a:r>
            </a:p>
          </p:txBody>
        </p:sp>
      </p:grpSp>
      <p:grpSp>
        <p:nvGrpSpPr>
          <p:cNvPr id="17" name="Gruppo 275"/>
          <p:cNvGrpSpPr>
            <a:grpSpLocks/>
          </p:cNvGrpSpPr>
          <p:nvPr/>
        </p:nvGrpSpPr>
        <p:grpSpPr bwMode="auto">
          <a:xfrm>
            <a:off x="2797630" y="2765425"/>
            <a:ext cx="2993570" cy="1169988"/>
            <a:chOff x="3178630" y="2514600"/>
            <a:chExt cx="2993570" cy="1169865"/>
          </a:xfrm>
          <a:solidFill>
            <a:srgbClr val="FFFF00"/>
          </a:solidFill>
        </p:grpSpPr>
        <p:grpSp>
          <p:nvGrpSpPr>
            <p:cNvPr id="18" name="Gruppo 97"/>
            <p:cNvGrpSpPr>
              <a:grpSpLocks/>
            </p:cNvGrpSpPr>
            <p:nvPr/>
          </p:nvGrpSpPr>
          <p:grpSpPr bwMode="auto">
            <a:xfrm>
              <a:off x="3178630" y="2514600"/>
              <a:ext cx="2993570" cy="1169865"/>
              <a:chOff x="1043608" y="2574584"/>
              <a:chExt cx="5760640" cy="2150560"/>
            </a:xfrm>
            <a:grpFill/>
          </p:grpSpPr>
          <p:sp>
            <p:nvSpPr>
              <p:cNvPr id="227" name="Cubo 226"/>
              <p:cNvSpPr/>
              <p:nvPr/>
            </p:nvSpPr>
            <p:spPr bwMode="auto">
              <a:xfrm>
                <a:off x="1043608" y="2636913"/>
                <a:ext cx="5760640" cy="2088231"/>
              </a:xfrm>
              <a:prstGeom prst="cube">
                <a:avLst>
                  <a:gd name="adj" fmla="val 38675"/>
                </a:avLst>
              </a:prstGeom>
              <a:grpFill/>
              <a:ln w="9525"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a:latin typeface="Arial" pitchFamily="34" charset="0"/>
                </a:endParaRPr>
              </a:p>
            </p:txBody>
          </p:sp>
          <p:sp>
            <p:nvSpPr>
              <p:cNvPr id="233" name="Cilindro 232"/>
              <p:cNvSpPr/>
              <p:nvPr/>
            </p:nvSpPr>
            <p:spPr bwMode="auto">
              <a:xfrm>
                <a:off x="1907704" y="2574584"/>
                <a:ext cx="792088" cy="360040"/>
              </a:xfrm>
              <a:prstGeom prst="can">
                <a:avLst>
                  <a:gd name="adj" fmla="val 42885"/>
                </a:avLst>
              </a:prstGeom>
              <a:grpFill/>
              <a:ln w="9525"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dirty="0">
                  <a:latin typeface="Arial" pitchFamily="34" charset="0"/>
                </a:endParaRPr>
              </a:p>
            </p:txBody>
          </p:sp>
          <p:sp>
            <p:nvSpPr>
              <p:cNvPr id="234" name="Cilindro 233"/>
              <p:cNvSpPr/>
              <p:nvPr/>
            </p:nvSpPr>
            <p:spPr bwMode="auto">
              <a:xfrm>
                <a:off x="1619672" y="2934623"/>
                <a:ext cx="792087" cy="360039"/>
              </a:xfrm>
              <a:prstGeom prst="can">
                <a:avLst>
                  <a:gd name="adj" fmla="val 42885"/>
                </a:avLst>
              </a:prstGeom>
              <a:grpFill/>
              <a:ln w="9525"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dirty="0">
                  <a:latin typeface="Arial" pitchFamily="34" charset="0"/>
                </a:endParaRPr>
              </a:p>
            </p:txBody>
          </p:sp>
          <p:sp>
            <p:nvSpPr>
              <p:cNvPr id="235" name="Cilindro 234"/>
              <p:cNvSpPr/>
              <p:nvPr/>
            </p:nvSpPr>
            <p:spPr bwMode="auto">
              <a:xfrm>
                <a:off x="3059832" y="2607153"/>
                <a:ext cx="792087" cy="360039"/>
              </a:xfrm>
              <a:prstGeom prst="can">
                <a:avLst>
                  <a:gd name="adj" fmla="val 42885"/>
                </a:avLst>
              </a:prstGeom>
              <a:grpFill/>
              <a:ln w="9525"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dirty="0">
                  <a:latin typeface="Arial" pitchFamily="34" charset="0"/>
                </a:endParaRPr>
              </a:p>
            </p:txBody>
          </p:sp>
          <p:sp>
            <p:nvSpPr>
              <p:cNvPr id="246" name="Cilindro 245"/>
              <p:cNvSpPr/>
              <p:nvPr/>
            </p:nvSpPr>
            <p:spPr bwMode="auto">
              <a:xfrm>
                <a:off x="2843809" y="2934623"/>
                <a:ext cx="792088" cy="360040"/>
              </a:xfrm>
              <a:prstGeom prst="can">
                <a:avLst>
                  <a:gd name="adj" fmla="val 42885"/>
                </a:avLst>
              </a:prstGeom>
              <a:grpFill/>
              <a:ln w="9525"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dirty="0">
                  <a:latin typeface="Arial" pitchFamily="34" charset="0"/>
                </a:endParaRPr>
              </a:p>
            </p:txBody>
          </p:sp>
          <p:sp>
            <p:nvSpPr>
              <p:cNvPr id="247" name="Cilindro 246"/>
              <p:cNvSpPr/>
              <p:nvPr/>
            </p:nvSpPr>
            <p:spPr bwMode="auto">
              <a:xfrm>
                <a:off x="4283967" y="2574584"/>
                <a:ext cx="792088" cy="360040"/>
              </a:xfrm>
              <a:prstGeom prst="can">
                <a:avLst>
                  <a:gd name="adj" fmla="val 42885"/>
                </a:avLst>
              </a:prstGeom>
              <a:grpFill/>
              <a:ln w="9525"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dirty="0">
                  <a:latin typeface="Arial" pitchFamily="34" charset="0"/>
                </a:endParaRPr>
              </a:p>
            </p:txBody>
          </p:sp>
          <p:sp>
            <p:nvSpPr>
              <p:cNvPr id="248" name="Cilindro 247"/>
              <p:cNvSpPr/>
              <p:nvPr/>
            </p:nvSpPr>
            <p:spPr bwMode="auto">
              <a:xfrm>
                <a:off x="3995935" y="2934623"/>
                <a:ext cx="792088" cy="360040"/>
              </a:xfrm>
              <a:prstGeom prst="can">
                <a:avLst>
                  <a:gd name="adj" fmla="val 42885"/>
                </a:avLst>
              </a:prstGeom>
              <a:grpFill/>
              <a:ln w="9525"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dirty="0">
                  <a:latin typeface="Arial" pitchFamily="34" charset="0"/>
                </a:endParaRPr>
              </a:p>
            </p:txBody>
          </p:sp>
          <p:sp>
            <p:nvSpPr>
              <p:cNvPr id="262" name="Cilindro 261"/>
              <p:cNvSpPr/>
              <p:nvPr/>
            </p:nvSpPr>
            <p:spPr bwMode="auto">
              <a:xfrm>
                <a:off x="5652119" y="2574584"/>
                <a:ext cx="792088" cy="360040"/>
              </a:xfrm>
              <a:prstGeom prst="can">
                <a:avLst>
                  <a:gd name="adj" fmla="val 42885"/>
                </a:avLst>
              </a:prstGeom>
              <a:grpFill/>
              <a:ln w="9525"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dirty="0">
                  <a:latin typeface="Arial" pitchFamily="34" charset="0"/>
                </a:endParaRPr>
              </a:p>
            </p:txBody>
          </p:sp>
          <p:sp>
            <p:nvSpPr>
              <p:cNvPr id="263" name="Cilindro 262"/>
              <p:cNvSpPr/>
              <p:nvPr/>
            </p:nvSpPr>
            <p:spPr bwMode="auto">
              <a:xfrm>
                <a:off x="5220071" y="2934623"/>
                <a:ext cx="792088" cy="360040"/>
              </a:xfrm>
              <a:prstGeom prst="can">
                <a:avLst>
                  <a:gd name="adj" fmla="val 42885"/>
                </a:avLst>
              </a:prstGeom>
              <a:grpFill/>
              <a:ln w="9525"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dirty="0">
                  <a:latin typeface="Arial" pitchFamily="34" charset="0"/>
                </a:endParaRPr>
              </a:p>
            </p:txBody>
          </p:sp>
        </p:grpSp>
        <p:pic>
          <p:nvPicPr>
            <p:cNvPr id="12310" name="Picture 13"/>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114800" y="3276600"/>
              <a:ext cx="1049338" cy="32213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12311" name="CasellaDiTesto 274"/>
            <p:cNvSpPr txBox="1">
              <a:spLocks noChangeArrowheads="1"/>
            </p:cNvSpPr>
            <p:nvPr/>
          </p:nvSpPr>
          <p:spPr bwMode="auto">
            <a:xfrm flipH="1">
              <a:off x="3212632" y="2971800"/>
              <a:ext cx="2479108" cy="30777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it-IT" altLang="it-IT" sz="1400" b="1" dirty="0" smtClean="0"/>
                <a:t>Security KPI</a:t>
              </a:r>
            </a:p>
          </p:txBody>
        </p:sp>
      </p:grpSp>
      <p:grpSp>
        <p:nvGrpSpPr>
          <p:cNvPr id="19" name="Gruppo 295"/>
          <p:cNvGrpSpPr>
            <a:grpSpLocks/>
          </p:cNvGrpSpPr>
          <p:nvPr/>
        </p:nvGrpSpPr>
        <p:grpSpPr bwMode="auto">
          <a:xfrm>
            <a:off x="5312230" y="2765425"/>
            <a:ext cx="2993570" cy="1169988"/>
            <a:chOff x="3026230" y="1447800"/>
            <a:chExt cx="2993570" cy="1169865"/>
          </a:xfrm>
          <a:solidFill>
            <a:srgbClr val="00B0F0"/>
          </a:solidFill>
        </p:grpSpPr>
        <p:grpSp>
          <p:nvGrpSpPr>
            <p:cNvPr id="20" name="Gruppo 97"/>
            <p:cNvGrpSpPr>
              <a:grpSpLocks/>
            </p:cNvGrpSpPr>
            <p:nvPr/>
          </p:nvGrpSpPr>
          <p:grpSpPr bwMode="auto">
            <a:xfrm>
              <a:off x="3026230" y="1447800"/>
              <a:ext cx="2993570" cy="1169865"/>
              <a:chOff x="1043608" y="2574584"/>
              <a:chExt cx="5760640" cy="2150560"/>
            </a:xfrm>
            <a:grpFill/>
          </p:grpSpPr>
          <p:sp>
            <p:nvSpPr>
              <p:cNvPr id="132" name="Cubo 131"/>
              <p:cNvSpPr/>
              <p:nvPr/>
            </p:nvSpPr>
            <p:spPr bwMode="auto">
              <a:xfrm>
                <a:off x="1043608" y="2636913"/>
                <a:ext cx="5760640" cy="2088231"/>
              </a:xfrm>
              <a:prstGeom prst="cube">
                <a:avLst>
                  <a:gd name="adj" fmla="val 38675"/>
                </a:avLst>
              </a:prstGeom>
              <a:grpFill/>
              <a:ln w="9525"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a:latin typeface="Arial" pitchFamily="34" charset="0"/>
                </a:endParaRPr>
              </a:p>
            </p:txBody>
          </p:sp>
          <p:sp>
            <p:nvSpPr>
              <p:cNvPr id="133" name="Cilindro 132"/>
              <p:cNvSpPr/>
              <p:nvPr/>
            </p:nvSpPr>
            <p:spPr bwMode="auto">
              <a:xfrm>
                <a:off x="1907704" y="2574584"/>
                <a:ext cx="792088" cy="360040"/>
              </a:xfrm>
              <a:prstGeom prst="can">
                <a:avLst>
                  <a:gd name="adj" fmla="val 42885"/>
                </a:avLst>
              </a:prstGeom>
              <a:grpFill/>
              <a:ln w="9525"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dirty="0">
                  <a:latin typeface="Arial" pitchFamily="34" charset="0"/>
                </a:endParaRPr>
              </a:p>
            </p:txBody>
          </p:sp>
          <p:sp>
            <p:nvSpPr>
              <p:cNvPr id="134" name="Cilindro 133"/>
              <p:cNvSpPr/>
              <p:nvPr/>
            </p:nvSpPr>
            <p:spPr bwMode="auto">
              <a:xfrm>
                <a:off x="1619672" y="2934623"/>
                <a:ext cx="792087" cy="360039"/>
              </a:xfrm>
              <a:prstGeom prst="can">
                <a:avLst>
                  <a:gd name="adj" fmla="val 42885"/>
                </a:avLst>
              </a:prstGeom>
              <a:grpFill/>
              <a:ln w="9525"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dirty="0">
                  <a:latin typeface="Arial" pitchFamily="34" charset="0"/>
                </a:endParaRPr>
              </a:p>
            </p:txBody>
          </p:sp>
          <p:sp>
            <p:nvSpPr>
              <p:cNvPr id="135" name="Cilindro 134"/>
              <p:cNvSpPr/>
              <p:nvPr/>
            </p:nvSpPr>
            <p:spPr bwMode="auto">
              <a:xfrm>
                <a:off x="3059832" y="2607153"/>
                <a:ext cx="792087" cy="360039"/>
              </a:xfrm>
              <a:prstGeom prst="can">
                <a:avLst>
                  <a:gd name="adj" fmla="val 42885"/>
                </a:avLst>
              </a:prstGeom>
              <a:grpFill/>
              <a:ln w="9525"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dirty="0">
                  <a:latin typeface="Arial" pitchFamily="34" charset="0"/>
                </a:endParaRPr>
              </a:p>
            </p:txBody>
          </p:sp>
          <p:sp>
            <p:nvSpPr>
              <p:cNvPr id="136" name="Cilindro 135"/>
              <p:cNvSpPr/>
              <p:nvPr/>
            </p:nvSpPr>
            <p:spPr bwMode="auto">
              <a:xfrm>
                <a:off x="2843809" y="2934623"/>
                <a:ext cx="792088" cy="360040"/>
              </a:xfrm>
              <a:prstGeom prst="can">
                <a:avLst>
                  <a:gd name="adj" fmla="val 42885"/>
                </a:avLst>
              </a:prstGeom>
              <a:grpFill/>
              <a:ln w="9525"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dirty="0">
                  <a:latin typeface="Arial" pitchFamily="34" charset="0"/>
                </a:endParaRPr>
              </a:p>
            </p:txBody>
          </p:sp>
          <p:sp>
            <p:nvSpPr>
              <p:cNvPr id="137" name="Cilindro 136"/>
              <p:cNvSpPr/>
              <p:nvPr/>
            </p:nvSpPr>
            <p:spPr bwMode="auto">
              <a:xfrm>
                <a:off x="4283967" y="2574584"/>
                <a:ext cx="792088" cy="360040"/>
              </a:xfrm>
              <a:prstGeom prst="can">
                <a:avLst>
                  <a:gd name="adj" fmla="val 42885"/>
                </a:avLst>
              </a:prstGeom>
              <a:grpFill/>
              <a:ln w="9525"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dirty="0">
                  <a:latin typeface="Arial" pitchFamily="34" charset="0"/>
                </a:endParaRPr>
              </a:p>
            </p:txBody>
          </p:sp>
          <p:sp>
            <p:nvSpPr>
              <p:cNvPr id="138" name="Cilindro 137"/>
              <p:cNvSpPr/>
              <p:nvPr/>
            </p:nvSpPr>
            <p:spPr bwMode="auto">
              <a:xfrm>
                <a:off x="3995935" y="2934623"/>
                <a:ext cx="792088" cy="360040"/>
              </a:xfrm>
              <a:prstGeom prst="can">
                <a:avLst>
                  <a:gd name="adj" fmla="val 42885"/>
                </a:avLst>
              </a:prstGeom>
              <a:grpFill/>
              <a:ln w="9525"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dirty="0">
                  <a:latin typeface="Arial" pitchFamily="34" charset="0"/>
                </a:endParaRPr>
              </a:p>
            </p:txBody>
          </p:sp>
          <p:sp>
            <p:nvSpPr>
              <p:cNvPr id="139" name="Cilindro 138"/>
              <p:cNvSpPr/>
              <p:nvPr/>
            </p:nvSpPr>
            <p:spPr bwMode="auto">
              <a:xfrm>
                <a:off x="5652119" y="2574584"/>
                <a:ext cx="792088" cy="360040"/>
              </a:xfrm>
              <a:prstGeom prst="can">
                <a:avLst>
                  <a:gd name="adj" fmla="val 42885"/>
                </a:avLst>
              </a:prstGeom>
              <a:grpFill/>
              <a:ln w="9525"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dirty="0">
                  <a:latin typeface="Arial" pitchFamily="34" charset="0"/>
                </a:endParaRPr>
              </a:p>
            </p:txBody>
          </p:sp>
          <p:sp>
            <p:nvSpPr>
              <p:cNvPr id="140" name="Cilindro 139"/>
              <p:cNvSpPr/>
              <p:nvPr/>
            </p:nvSpPr>
            <p:spPr bwMode="auto">
              <a:xfrm>
                <a:off x="5220071" y="2934623"/>
                <a:ext cx="792088" cy="360040"/>
              </a:xfrm>
              <a:prstGeom prst="can">
                <a:avLst>
                  <a:gd name="adj" fmla="val 42885"/>
                </a:avLst>
              </a:prstGeom>
              <a:grpFill/>
              <a:ln w="9525"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dirty="0">
                  <a:latin typeface="Arial" pitchFamily="34" charset="0"/>
                </a:endParaRPr>
              </a:p>
            </p:txBody>
          </p:sp>
        </p:grpSp>
        <p:sp>
          <p:nvSpPr>
            <p:cNvPr id="12308" name="CasellaDiTesto 130"/>
            <p:cNvSpPr txBox="1">
              <a:spLocks noChangeArrowheads="1"/>
            </p:cNvSpPr>
            <p:nvPr/>
          </p:nvSpPr>
          <p:spPr bwMode="auto">
            <a:xfrm flipH="1">
              <a:off x="3227613" y="2057400"/>
              <a:ext cx="2100264" cy="30777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it-IT" altLang="it-IT" sz="1400" b="1" dirty="0" smtClean="0"/>
                <a:t>Future </a:t>
              </a:r>
              <a:r>
                <a:rPr lang="it-IT" altLang="it-IT" sz="1400" b="1" dirty="0" err="1" smtClean="0"/>
                <a:t>Extensions</a:t>
              </a:r>
              <a:endParaRPr lang="it-IT" altLang="it-IT" sz="1400" b="1" dirty="0" smtClean="0"/>
            </a:p>
          </p:txBody>
        </p:sp>
      </p:grpSp>
      <p:grpSp>
        <p:nvGrpSpPr>
          <p:cNvPr id="21" name="Gruppo 295"/>
          <p:cNvGrpSpPr>
            <a:grpSpLocks/>
          </p:cNvGrpSpPr>
          <p:nvPr/>
        </p:nvGrpSpPr>
        <p:grpSpPr bwMode="auto">
          <a:xfrm>
            <a:off x="1447800" y="2079625"/>
            <a:ext cx="3048000" cy="1169988"/>
            <a:chOff x="2971800" y="1447800"/>
            <a:chExt cx="3048000" cy="1169865"/>
          </a:xfrm>
          <a:solidFill>
            <a:srgbClr val="00B0F0"/>
          </a:solidFill>
        </p:grpSpPr>
        <p:grpSp>
          <p:nvGrpSpPr>
            <p:cNvPr id="22" name="Gruppo 97"/>
            <p:cNvGrpSpPr>
              <a:grpSpLocks/>
            </p:cNvGrpSpPr>
            <p:nvPr/>
          </p:nvGrpSpPr>
          <p:grpSpPr bwMode="auto">
            <a:xfrm>
              <a:off x="3026230" y="1447800"/>
              <a:ext cx="2993570" cy="1169865"/>
              <a:chOff x="1043608" y="2574584"/>
              <a:chExt cx="5760640" cy="2150560"/>
            </a:xfrm>
            <a:grpFill/>
          </p:grpSpPr>
          <p:sp>
            <p:nvSpPr>
              <p:cNvPr id="144" name="Cubo 143"/>
              <p:cNvSpPr/>
              <p:nvPr/>
            </p:nvSpPr>
            <p:spPr bwMode="auto">
              <a:xfrm>
                <a:off x="1043608" y="2636913"/>
                <a:ext cx="5760640" cy="2088231"/>
              </a:xfrm>
              <a:prstGeom prst="cube">
                <a:avLst>
                  <a:gd name="adj" fmla="val 38675"/>
                </a:avLst>
              </a:prstGeom>
              <a:grpFill/>
              <a:ln w="9525"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a:latin typeface="Arial" pitchFamily="34" charset="0"/>
                </a:endParaRPr>
              </a:p>
            </p:txBody>
          </p:sp>
          <p:sp>
            <p:nvSpPr>
              <p:cNvPr id="145" name="Cilindro 144"/>
              <p:cNvSpPr/>
              <p:nvPr/>
            </p:nvSpPr>
            <p:spPr bwMode="auto">
              <a:xfrm>
                <a:off x="1907704" y="2574584"/>
                <a:ext cx="792088" cy="360040"/>
              </a:xfrm>
              <a:prstGeom prst="can">
                <a:avLst>
                  <a:gd name="adj" fmla="val 42885"/>
                </a:avLst>
              </a:prstGeom>
              <a:grpFill/>
              <a:ln w="9525"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dirty="0">
                  <a:latin typeface="Arial" pitchFamily="34" charset="0"/>
                </a:endParaRPr>
              </a:p>
            </p:txBody>
          </p:sp>
          <p:sp>
            <p:nvSpPr>
              <p:cNvPr id="150" name="Cilindro 149"/>
              <p:cNvSpPr/>
              <p:nvPr/>
            </p:nvSpPr>
            <p:spPr bwMode="auto">
              <a:xfrm>
                <a:off x="1619672" y="2934623"/>
                <a:ext cx="792087" cy="360039"/>
              </a:xfrm>
              <a:prstGeom prst="can">
                <a:avLst>
                  <a:gd name="adj" fmla="val 42885"/>
                </a:avLst>
              </a:prstGeom>
              <a:grpFill/>
              <a:ln w="9525"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dirty="0">
                  <a:latin typeface="Arial" pitchFamily="34" charset="0"/>
                </a:endParaRPr>
              </a:p>
            </p:txBody>
          </p:sp>
          <p:sp>
            <p:nvSpPr>
              <p:cNvPr id="151" name="Cilindro 150"/>
              <p:cNvSpPr/>
              <p:nvPr/>
            </p:nvSpPr>
            <p:spPr bwMode="auto">
              <a:xfrm>
                <a:off x="3059832" y="2607153"/>
                <a:ext cx="792087" cy="360039"/>
              </a:xfrm>
              <a:prstGeom prst="can">
                <a:avLst>
                  <a:gd name="adj" fmla="val 42885"/>
                </a:avLst>
              </a:prstGeom>
              <a:grpFill/>
              <a:ln w="9525"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dirty="0">
                  <a:latin typeface="Arial" pitchFamily="34" charset="0"/>
                </a:endParaRPr>
              </a:p>
            </p:txBody>
          </p:sp>
          <p:sp>
            <p:nvSpPr>
              <p:cNvPr id="159" name="Cilindro 158"/>
              <p:cNvSpPr/>
              <p:nvPr/>
            </p:nvSpPr>
            <p:spPr bwMode="auto">
              <a:xfrm>
                <a:off x="2843809" y="2934623"/>
                <a:ext cx="792088" cy="360040"/>
              </a:xfrm>
              <a:prstGeom prst="can">
                <a:avLst>
                  <a:gd name="adj" fmla="val 42885"/>
                </a:avLst>
              </a:prstGeom>
              <a:grpFill/>
              <a:ln w="9525"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dirty="0">
                  <a:latin typeface="Arial" pitchFamily="34" charset="0"/>
                </a:endParaRPr>
              </a:p>
            </p:txBody>
          </p:sp>
          <p:sp>
            <p:nvSpPr>
              <p:cNvPr id="160" name="Cilindro 159"/>
              <p:cNvSpPr/>
              <p:nvPr/>
            </p:nvSpPr>
            <p:spPr bwMode="auto">
              <a:xfrm>
                <a:off x="4283967" y="2574584"/>
                <a:ext cx="792088" cy="360040"/>
              </a:xfrm>
              <a:prstGeom prst="can">
                <a:avLst>
                  <a:gd name="adj" fmla="val 42885"/>
                </a:avLst>
              </a:prstGeom>
              <a:grpFill/>
              <a:ln w="9525"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dirty="0">
                  <a:latin typeface="Arial" pitchFamily="34" charset="0"/>
                </a:endParaRPr>
              </a:p>
            </p:txBody>
          </p:sp>
          <p:sp>
            <p:nvSpPr>
              <p:cNvPr id="172" name="Cilindro 171"/>
              <p:cNvSpPr/>
              <p:nvPr/>
            </p:nvSpPr>
            <p:spPr bwMode="auto">
              <a:xfrm>
                <a:off x="3995935" y="2934623"/>
                <a:ext cx="792088" cy="360040"/>
              </a:xfrm>
              <a:prstGeom prst="can">
                <a:avLst>
                  <a:gd name="adj" fmla="val 42885"/>
                </a:avLst>
              </a:prstGeom>
              <a:grpFill/>
              <a:ln w="9525"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dirty="0">
                  <a:latin typeface="Arial" pitchFamily="34" charset="0"/>
                </a:endParaRPr>
              </a:p>
            </p:txBody>
          </p:sp>
          <p:sp>
            <p:nvSpPr>
              <p:cNvPr id="173" name="Cilindro 172"/>
              <p:cNvSpPr/>
              <p:nvPr/>
            </p:nvSpPr>
            <p:spPr bwMode="auto">
              <a:xfrm>
                <a:off x="5652119" y="2574584"/>
                <a:ext cx="792088" cy="360040"/>
              </a:xfrm>
              <a:prstGeom prst="can">
                <a:avLst>
                  <a:gd name="adj" fmla="val 42885"/>
                </a:avLst>
              </a:prstGeom>
              <a:grpFill/>
              <a:ln w="9525"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dirty="0">
                  <a:latin typeface="Arial" pitchFamily="34" charset="0"/>
                </a:endParaRPr>
              </a:p>
            </p:txBody>
          </p:sp>
          <p:sp>
            <p:nvSpPr>
              <p:cNvPr id="177" name="Cilindro 176"/>
              <p:cNvSpPr/>
              <p:nvPr/>
            </p:nvSpPr>
            <p:spPr bwMode="auto">
              <a:xfrm>
                <a:off x="5220071" y="2934623"/>
                <a:ext cx="792088" cy="360040"/>
              </a:xfrm>
              <a:prstGeom prst="can">
                <a:avLst>
                  <a:gd name="adj" fmla="val 42885"/>
                </a:avLst>
              </a:prstGeom>
              <a:grpFill/>
              <a:ln w="9525"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dirty="0">
                  <a:latin typeface="Arial" pitchFamily="34" charset="0"/>
                </a:endParaRPr>
              </a:p>
            </p:txBody>
          </p:sp>
        </p:grpSp>
        <p:sp>
          <p:nvSpPr>
            <p:cNvPr id="12306" name="CasellaDiTesto 142"/>
            <p:cNvSpPr txBox="1">
              <a:spLocks noChangeArrowheads="1"/>
            </p:cNvSpPr>
            <p:nvPr/>
          </p:nvSpPr>
          <p:spPr bwMode="auto">
            <a:xfrm flipH="1">
              <a:off x="2971800" y="2057400"/>
              <a:ext cx="2743200" cy="30777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it-IT" altLang="it-IT" sz="1400" b="1" dirty="0" smtClean="0"/>
                <a:t>Future Extensions</a:t>
              </a:r>
            </a:p>
          </p:txBody>
        </p:sp>
      </p:grpSp>
      <p:grpSp>
        <p:nvGrpSpPr>
          <p:cNvPr id="23" name="Gruppo 295"/>
          <p:cNvGrpSpPr>
            <a:grpSpLocks/>
          </p:cNvGrpSpPr>
          <p:nvPr/>
        </p:nvGrpSpPr>
        <p:grpSpPr bwMode="auto">
          <a:xfrm>
            <a:off x="4016830" y="2079625"/>
            <a:ext cx="2993570" cy="1169988"/>
            <a:chOff x="3026230" y="1447800"/>
            <a:chExt cx="2993570" cy="1169865"/>
          </a:xfrm>
          <a:solidFill>
            <a:srgbClr val="00B0F0"/>
          </a:solidFill>
        </p:grpSpPr>
        <p:grpSp>
          <p:nvGrpSpPr>
            <p:cNvPr id="24" name="Gruppo 97"/>
            <p:cNvGrpSpPr>
              <a:grpSpLocks/>
            </p:cNvGrpSpPr>
            <p:nvPr/>
          </p:nvGrpSpPr>
          <p:grpSpPr bwMode="auto">
            <a:xfrm>
              <a:off x="3026230" y="1447800"/>
              <a:ext cx="2993570" cy="1169865"/>
              <a:chOff x="1043608" y="2574584"/>
              <a:chExt cx="5760640" cy="2150560"/>
            </a:xfrm>
            <a:grpFill/>
          </p:grpSpPr>
          <p:sp>
            <p:nvSpPr>
              <p:cNvPr id="207" name="Cubo 206"/>
              <p:cNvSpPr/>
              <p:nvPr/>
            </p:nvSpPr>
            <p:spPr bwMode="auto">
              <a:xfrm>
                <a:off x="1043608" y="2636913"/>
                <a:ext cx="5760640" cy="2088231"/>
              </a:xfrm>
              <a:prstGeom prst="cube">
                <a:avLst>
                  <a:gd name="adj" fmla="val 38675"/>
                </a:avLst>
              </a:prstGeom>
              <a:grpFill/>
              <a:ln w="9525"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a:latin typeface="Arial" pitchFamily="34" charset="0"/>
                </a:endParaRPr>
              </a:p>
            </p:txBody>
          </p:sp>
          <p:sp>
            <p:nvSpPr>
              <p:cNvPr id="208" name="Cilindro 207"/>
              <p:cNvSpPr/>
              <p:nvPr/>
            </p:nvSpPr>
            <p:spPr bwMode="auto">
              <a:xfrm>
                <a:off x="1907704" y="2574584"/>
                <a:ext cx="792088" cy="360040"/>
              </a:xfrm>
              <a:prstGeom prst="can">
                <a:avLst>
                  <a:gd name="adj" fmla="val 42885"/>
                </a:avLst>
              </a:prstGeom>
              <a:grpFill/>
              <a:ln w="9525"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dirty="0">
                  <a:latin typeface="Arial" pitchFamily="34" charset="0"/>
                </a:endParaRPr>
              </a:p>
            </p:txBody>
          </p:sp>
          <p:sp>
            <p:nvSpPr>
              <p:cNvPr id="209" name="Cilindro 208"/>
              <p:cNvSpPr/>
              <p:nvPr/>
            </p:nvSpPr>
            <p:spPr bwMode="auto">
              <a:xfrm>
                <a:off x="1619672" y="2934623"/>
                <a:ext cx="792087" cy="360039"/>
              </a:xfrm>
              <a:prstGeom prst="can">
                <a:avLst>
                  <a:gd name="adj" fmla="val 42885"/>
                </a:avLst>
              </a:prstGeom>
              <a:grpFill/>
              <a:ln w="9525"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dirty="0">
                  <a:latin typeface="Arial" pitchFamily="34" charset="0"/>
                </a:endParaRPr>
              </a:p>
            </p:txBody>
          </p:sp>
          <p:sp>
            <p:nvSpPr>
              <p:cNvPr id="210" name="Cilindro 209"/>
              <p:cNvSpPr/>
              <p:nvPr/>
            </p:nvSpPr>
            <p:spPr bwMode="auto">
              <a:xfrm>
                <a:off x="3059832" y="2607153"/>
                <a:ext cx="792087" cy="360039"/>
              </a:xfrm>
              <a:prstGeom prst="can">
                <a:avLst>
                  <a:gd name="adj" fmla="val 42885"/>
                </a:avLst>
              </a:prstGeom>
              <a:grpFill/>
              <a:ln w="9525"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dirty="0">
                  <a:latin typeface="Arial" pitchFamily="34" charset="0"/>
                </a:endParaRPr>
              </a:p>
            </p:txBody>
          </p:sp>
          <p:sp>
            <p:nvSpPr>
              <p:cNvPr id="211" name="Cilindro 210"/>
              <p:cNvSpPr/>
              <p:nvPr/>
            </p:nvSpPr>
            <p:spPr bwMode="auto">
              <a:xfrm>
                <a:off x="2843809" y="2934623"/>
                <a:ext cx="792088" cy="360040"/>
              </a:xfrm>
              <a:prstGeom prst="can">
                <a:avLst>
                  <a:gd name="adj" fmla="val 42885"/>
                </a:avLst>
              </a:prstGeom>
              <a:grpFill/>
              <a:ln w="9525"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dirty="0">
                  <a:latin typeface="Arial" pitchFamily="34" charset="0"/>
                </a:endParaRPr>
              </a:p>
            </p:txBody>
          </p:sp>
          <p:sp>
            <p:nvSpPr>
              <p:cNvPr id="212" name="Cilindro 211"/>
              <p:cNvSpPr/>
              <p:nvPr/>
            </p:nvSpPr>
            <p:spPr bwMode="auto">
              <a:xfrm>
                <a:off x="4283967" y="2574584"/>
                <a:ext cx="792088" cy="360040"/>
              </a:xfrm>
              <a:prstGeom prst="can">
                <a:avLst>
                  <a:gd name="adj" fmla="val 42885"/>
                </a:avLst>
              </a:prstGeom>
              <a:grpFill/>
              <a:ln w="9525"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dirty="0">
                  <a:latin typeface="Arial" pitchFamily="34" charset="0"/>
                </a:endParaRPr>
              </a:p>
            </p:txBody>
          </p:sp>
          <p:sp>
            <p:nvSpPr>
              <p:cNvPr id="213" name="Cilindro 212"/>
              <p:cNvSpPr/>
              <p:nvPr/>
            </p:nvSpPr>
            <p:spPr bwMode="auto">
              <a:xfrm>
                <a:off x="3995935" y="2934623"/>
                <a:ext cx="792088" cy="360040"/>
              </a:xfrm>
              <a:prstGeom prst="can">
                <a:avLst>
                  <a:gd name="adj" fmla="val 42885"/>
                </a:avLst>
              </a:prstGeom>
              <a:grpFill/>
              <a:ln w="9525"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dirty="0">
                  <a:latin typeface="Arial" pitchFamily="34" charset="0"/>
                </a:endParaRPr>
              </a:p>
            </p:txBody>
          </p:sp>
          <p:sp>
            <p:nvSpPr>
              <p:cNvPr id="214" name="Cilindro 213"/>
              <p:cNvSpPr/>
              <p:nvPr/>
            </p:nvSpPr>
            <p:spPr bwMode="auto">
              <a:xfrm>
                <a:off x="5652119" y="2574584"/>
                <a:ext cx="792088" cy="360040"/>
              </a:xfrm>
              <a:prstGeom prst="can">
                <a:avLst>
                  <a:gd name="adj" fmla="val 42885"/>
                </a:avLst>
              </a:prstGeom>
              <a:grpFill/>
              <a:ln w="9525"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dirty="0">
                  <a:latin typeface="Arial" pitchFamily="34" charset="0"/>
                </a:endParaRPr>
              </a:p>
            </p:txBody>
          </p:sp>
          <p:sp>
            <p:nvSpPr>
              <p:cNvPr id="215" name="Cilindro 214"/>
              <p:cNvSpPr/>
              <p:nvPr/>
            </p:nvSpPr>
            <p:spPr bwMode="auto">
              <a:xfrm>
                <a:off x="5220071" y="2934623"/>
                <a:ext cx="792088" cy="360040"/>
              </a:xfrm>
              <a:prstGeom prst="can">
                <a:avLst>
                  <a:gd name="adj" fmla="val 42885"/>
                </a:avLst>
              </a:prstGeom>
              <a:grpFill/>
              <a:ln w="9525"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it-IT" sz="1400" dirty="0">
                  <a:latin typeface="Arial" pitchFamily="34" charset="0"/>
                </a:endParaRPr>
              </a:p>
            </p:txBody>
          </p:sp>
        </p:grpSp>
        <p:sp>
          <p:nvSpPr>
            <p:cNvPr id="12304" name="CasellaDiTesto 205"/>
            <p:cNvSpPr txBox="1">
              <a:spLocks noChangeArrowheads="1"/>
            </p:cNvSpPr>
            <p:nvPr/>
          </p:nvSpPr>
          <p:spPr bwMode="auto">
            <a:xfrm flipH="1">
              <a:off x="3093584" y="2057400"/>
              <a:ext cx="2419631" cy="30777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it-IT" altLang="it-IT" sz="1400" b="1" dirty="0" smtClean="0"/>
                <a:t>Future Extensions</a:t>
              </a:r>
            </a:p>
          </p:txBody>
        </p:sp>
      </p:grpSp>
      <p:sp>
        <p:nvSpPr>
          <p:cNvPr id="12302" name="CasellaDiTesto 224"/>
          <p:cNvSpPr txBox="1">
            <a:spLocks noChangeArrowheads="1"/>
          </p:cNvSpPr>
          <p:nvPr/>
        </p:nvSpPr>
        <p:spPr bwMode="auto">
          <a:xfrm>
            <a:off x="1066800" y="914400"/>
            <a:ext cx="6946132" cy="923330"/>
          </a:xfrm>
          <a:prstGeom prst="rect">
            <a:avLst/>
          </a:prstGeom>
          <a:noFill/>
          <a:ln w="9525">
            <a:noFill/>
            <a:miter lim="800000"/>
            <a:headEnd/>
            <a:tailEnd/>
          </a:ln>
        </p:spPr>
        <p:txBody>
          <a:bodyPr wrap="none">
            <a:spAutoFit/>
          </a:bodyPr>
          <a:lstStyle/>
          <a:p>
            <a:pPr>
              <a:buFont typeface="Arial" charset="0"/>
              <a:buChar char="•"/>
            </a:pPr>
            <a:r>
              <a:rPr lang="it-IT" altLang="it-IT" dirty="0" err="1"/>
              <a:t>Aligned</a:t>
            </a:r>
            <a:r>
              <a:rPr lang="it-IT" altLang="it-IT" dirty="0"/>
              <a:t> </a:t>
            </a:r>
            <a:r>
              <a:rPr lang="it-IT" altLang="it-IT" dirty="0" err="1"/>
              <a:t>with</a:t>
            </a:r>
            <a:r>
              <a:rPr lang="it-IT" altLang="it-IT" dirty="0"/>
              <a:t> SESAR (SECRAM) </a:t>
            </a:r>
            <a:r>
              <a:rPr lang="it-IT" altLang="it-IT" dirty="0" err="1"/>
              <a:t>methodology</a:t>
            </a:r>
            <a:endParaRPr lang="it-IT" altLang="it-IT" dirty="0"/>
          </a:p>
          <a:p>
            <a:pPr>
              <a:buFont typeface="Arial" charset="0"/>
              <a:buChar char="•"/>
            </a:pPr>
            <a:r>
              <a:rPr lang="it-IT" altLang="it-IT" dirty="0"/>
              <a:t>Building on SESAR Minimum set </a:t>
            </a:r>
            <a:r>
              <a:rPr lang="it-IT" altLang="it-IT" dirty="0" err="1"/>
              <a:t>of</a:t>
            </a:r>
            <a:r>
              <a:rPr lang="it-IT" altLang="it-IT" dirty="0"/>
              <a:t> Security </a:t>
            </a:r>
            <a:r>
              <a:rPr lang="it-IT" altLang="it-IT" dirty="0" err="1"/>
              <a:t>Controls</a:t>
            </a:r>
            <a:r>
              <a:rPr lang="it-IT" altLang="it-IT" dirty="0"/>
              <a:t> (MSSC)</a:t>
            </a:r>
          </a:p>
          <a:p>
            <a:pPr>
              <a:buFont typeface="Arial" charset="0"/>
              <a:buChar char="•"/>
            </a:pPr>
            <a:r>
              <a:rPr lang="it-IT" altLang="it-IT" dirty="0"/>
              <a:t>Open </a:t>
            </a:r>
            <a:r>
              <a:rPr lang="it-IT" altLang="it-IT" dirty="0" err="1"/>
              <a:t>for</a:t>
            </a:r>
            <a:r>
              <a:rPr lang="it-IT" altLang="it-IT" dirty="0"/>
              <a:t> future </a:t>
            </a:r>
            <a:r>
              <a:rPr lang="it-IT" altLang="it-IT" dirty="0" err="1"/>
              <a:t>extensions</a:t>
            </a:r>
            <a:r>
              <a:rPr lang="it-IT" altLang="it-IT" dirty="0"/>
              <a:t> </a:t>
            </a:r>
            <a:r>
              <a:rPr lang="it-IT" altLang="it-IT" dirty="0" err="1"/>
              <a:t>by</a:t>
            </a:r>
            <a:r>
              <a:rPr lang="it-IT" altLang="it-IT" dirty="0"/>
              <a:t> SESAR 2020 and </a:t>
            </a:r>
            <a:r>
              <a:rPr lang="it-IT" altLang="it-IT" dirty="0" err="1"/>
              <a:t>other</a:t>
            </a:r>
            <a:r>
              <a:rPr lang="it-IT" altLang="it-IT" dirty="0"/>
              <a:t> </a:t>
            </a:r>
            <a:r>
              <a:rPr lang="it-IT" altLang="it-IT" dirty="0" err="1" smtClean="0"/>
              <a:t>Extensions</a:t>
            </a:r>
            <a:r>
              <a:rPr lang="it-IT" altLang="it-IT" dirty="0" smtClean="0"/>
              <a:t>.</a:t>
            </a:r>
            <a:endParaRPr lang="it-IT" altLang="it-IT"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0-#ppt_h/2"/>
                                          </p:val>
                                        </p:tav>
                                        <p:tav tm="100000">
                                          <p:val>
                                            <p:strVal val="#ppt_y"/>
                                          </p:val>
                                        </p:tav>
                                      </p:tavLst>
                                    </p:anim>
                                  </p:childTnLst>
                                </p:cTn>
                              </p:par>
                            </p:childTnLst>
                          </p:cTn>
                        </p:par>
                        <p:par>
                          <p:cTn id="17" fill="hold">
                            <p:stCondLst>
                              <p:cond delay="500"/>
                            </p:stCondLst>
                            <p:childTnLst>
                              <p:par>
                                <p:cTn id="18" presetID="2" presetClass="entr" presetSubtype="1"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0-#ppt_h/2"/>
                                          </p:val>
                                        </p:tav>
                                        <p:tav tm="100000">
                                          <p:val>
                                            <p:strVal val="#ppt_y"/>
                                          </p:val>
                                        </p:tav>
                                      </p:tavLst>
                                    </p:anim>
                                  </p:childTnLst>
                                </p:cTn>
                              </p:par>
                              <p:par>
                                <p:cTn id="22" presetID="2" presetClass="entr" presetSubtype="1"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1"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1" fill="hold" nodeType="click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ppt_x"/>
                                          </p:val>
                                        </p:tav>
                                        <p:tav tm="100000">
                                          <p:val>
                                            <p:strVal val="#ppt_x"/>
                                          </p:val>
                                        </p:tav>
                                      </p:tavLst>
                                    </p:anim>
                                    <p:anim calcmode="lin" valueType="num">
                                      <p:cBhvr additive="base">
                                        <p:cTn id="37"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1"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0-#ppt_h/2"/>
                                          </p:val>
                                        </p:tav>
                                        <p:tav tm="100000">
                                          <p:val>
                                            <p:strVal val="#ppt_y"/>
                                          </p:val>
                                        </p:tav>
                                      </p:tavLst>
                                    </p:anim>
                                  </p:childTnLst>
                                </p:cTn>
                              </p:par>
                              <p:par>
                                <p:cTn id="44" presetID="2" presetClass="entr" presetSubtype="1"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additive="base">
                                        <p:cTn id="46" dur="500" fill="hold"/>
                                        <p:tgtEl>
                                          <p:spTgt spid="19"/>
                                        </p:tgtEl>
                                        <p:attrNameLst>
                                          <p:attrName>ppt_x</p:attrName>
                                        </p:attrNameLst>
                                      </p:cBhvr>
                                      <p:tavLst>
                                        <p:tav tm="0">
                                          <p:val>
                                            <p:strVal val="#ppt_x"/>
                                          </p:val>
                                        </p:tav>
                                        <p:tav tm="100000">
                                          <p:val>
                                            <p:strVal val="#ppt_x"/>
                                          </p:val>
                                        </p:tav>
                                      </p:tavLst>
                                    </p:anim>
                                    <p:anim calcmode="lin" valueType="num">
                                      <p:cBhvr additive="base">
                                        <p:cTn id="47" dur="500" fill="hold"/>
                                        <p:tgtEl>
                                          <p:spTgt spid="19"/>
                                        </p:tgtEl>
                                        <p:attrNameLst>
                                          <p:attrName>ppt_y</p:attrName>
                                        </p:attrNameLst>
                                      </p:cBhvr>
                                      <p:tavLst>
                                        <p:tav tm="0">
                                          <p:val>
                                            <p:strVal val="0-#ppt_h/2"/>
                                          </p:val>
                                        </p:tav>
                                        <p:tav tm="100000">
                                          <p:val>
                                            <p:strVal val="#ppt_y"/>
                                          </p:val>
                                        </p:tav>
                                      </p:tavLst>
                                    </p:anim>
                                  </p:childTnLst>
                                </p:cTn>
                              </p:par>
                              <p:par>
                                <p:cTn id="48" presetID="2" presetClass="entr" presetSubtype="1" fill="hold" nodeType="with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additive="base">
                                        <p:cTn id="50" dur="500" fill="hold"/>
                                        <p:tgtEl>
                                          <p:spTgt spid="21"/>
                                        </p:tgtEl>
                                        <p:attrNameLst>
                                          <p:attrName>ppt_x</p:attrName>
                                        </p:attrNameLst>
                                      </p:cBhvr>
                                      <p:tavLst>
                                        <p:tav tm="0">
                                          <p:val>
                                            <p:strVal val="#ppt_x"/>
                                          </p:val>
                                        </p:tav>
                                        <p:tav tm="100000">
                                          <p:val>
                                            <p:strVal val="#ppt_x"/>
                                          </p:val>
                                        </p:tav>
                                      </p:tavLst>
                                    </p:anim>
                                    <p:anim calcmode="lin" valueType="num">
                                      <p:cBhvr additive="base">
                                        <p:cTn id="51" dur="500" fill="hold"/>
                                        <p:tgtEl>
                                          <p:spTgt spid="21"/>
                                        </p:tgtEl>
                                        <p:attrNameLst>
                                          <p:attrName>ppt_y</p:attrName>
                                        </p:attrNameLst>
                                      </p:cBhvr>
                                      <p:tavLst>
                                        <p:tav tm="0">
                                          <p:val>
                                            <p:strVal val="0-#ppt_h/2"/>
                                          </p:val>
                                        </p:tav>
                                        <p:tav tm="100000">
                                          <p:val>
                                            <p:strVal val="#ppt_y"/>
                                          </p:val>
                                        </p:tav>
                                      </p:tavLst>
                                    </p:anim>
                                  </p:childTnLst>
                                </p:cTn>
                              </p:par>
                              <p:par>
                                <p:cTn id="52" presetID="2" presetClass="entr" presetSubtype="1" fill="hold"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additive="base">
                                        <p:cTn id="54" dur="500" fill="hold"/>
                                        <p:tgtEl>
                                          <p:spTgt spid="23"/>
                                        </p:tgtEl>
                                        <p:attrNameLst>
                                          <p:attrName>ppt_x</p:attrName>
                                        </p:attrNameLst>
                                      </p:cBhvr>
                                      <p:tavLst>
                                        <p:tav tm="0">
                                          <p:val>
                                            <p:strVal val="#ppt_x"/>
                                          </p:val>
                                        </p:tav>
                                        <p:tav tm="100000">
                                          <p:val>
                                            <p:strVal val="#ppt_x"/>
                                          </p:val>
                                        </p:tav>
                                      </p:tavLst>
                                    </p:anim>
                                    <p:anim calcmode="lin" valueType="num">
                                      <p:cBhvr additive="base">
                                        <p:cTn id="55"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6"/>
          <p:cNvSpPr>
            <a:spLocks noGrp="1" noChangeArrowheads="1"/>
          </p:cNvSpPr>
          <p:nvPr>
            <p:ph type="ctrTitle"/>
          </p:nvPr>
        </p:nvSpPr>
        <p:spPr>
          <a:xfrm>
            <a:off x="2133600" y="4570413"/>
            <a:ext cx="5264150" cy="306387"/>
          </a:xfrm>
        </p:spPr>
        <p:txBody>
          <a:bodyPr/>
          <a:lstStyle/>
          <a:p>
            <a:pPr eaLnBrk="1" hangingPunct="1"/>
            <a:r>
              <a:rPr lang="it-IT" altLang="it-IT" dirty="0" smtClean="0"/>
              <a:t>GAMMA </a:t>
            </a:r>
            <a:r>
              <a:rPr lang="it-IT" altLang="it-IT" dirty="0" err="1" smtClean="0"/>
              <a:t>Concept</a:t>
            </a:r>
            <a:r>
              <a:rPr lang="it-IT" altLang="it-IT" dirty="0" smtClean="0"/>
              <a:t> Of Operations</a:t>
            </a:r>
          </a:p>
        </p:txBody>
      </p:sp>
    </p:spTree>
    <p:extLst>
      <p:ext uri="{BB962C8B-B14F-4D97-AF65-F5344CB8AC3E}">
        <p14:creationId xmlns:p14="http://schemas.microsoft.com/office/powerpoint/2010/main" xmlns="" val="28271406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olo 1"/>
          <p:cNvSpPr>
            <a:spLocks noGrp="1"/>
          </p:cNvSpPr>
          <p:nvPr>
            <p:ph type="title"/>
          </p:nvPr>
        </p:nvSpPr>
        <p:spPr>
          <a:xfrm>
            <a:off x="2466975" y="304800"/>
            <a:ext cx="6565900" cy="646113"/>
          </a:xfrm>
        </p:spPr>
        <p:txBody>
          <a:bodyPr/>
          <a:lstStyle/>
          <a:p>
            <a:r>
              <a:rPr lang="it-IT" altLang="it-IT" sz="1800" smtClean="0"/>
              <a:t>ATM Security  Regulatory Framework: GAMMA main pillars</a:t>
            </a:r>
          </a:p>
        </p:txBody>
      </p:sp>
      <p:grpSp>
        <p:nvGrpSpPr>
          <p:cNvPr id="2" name="Gruppo 54"/>
          <p:cNvGrpSpPr>
            <a:grpSpLocks/>
          </p:cNvGrpSpPr>
          <p:nvPr/>
        </p:nvGrpSpPr>
        <p:grpSpPr bwMode="auto">
          <a:xfrm>
            <a:off x="304800" y="2513013"/>
            <a:ext cx="808038" cy="3405187"/>
            <a:chOff x="463550" y="2513012"/>
            <a:chExt cx="808038" cy="3405188"/>
          </a:xfrm>
        </p:grpSpPr>
        <p:sp>
          <p:nvSpPr>
            <p:cNvPr id="28" name="Freeform 35"/>
            <p:cNvSpPr>
              <a:spLocks/>
            </p:cNvSpPr>
            <p:nvPr/>
          </p:nvSpPr>
          <p:spPr bwMode="auto">
            <a:xfrm>
              <a:off x="650875" y="2678112"/>
              <a:ext cx="434975" cy="3027363"/>
            </a:xfrm>
            <a:custGeom>
              <a:avLst/>
              <a:gdLst>
                <a:gd name="T0" fmla="*/ 0 w 352"/>
                <a:gd name="T1" fmla="*/ 20135744 h 1320"/>
                <a:gd name="T2" fmla="*/ 1 w 352"/>
                <a:gd name="T3" fmla="*/ 0 h 1320"/>
                <a:gd name="T4" fmla="*/ 1 w 352"/>
                <a:gd name="T5" fmla="*/ 0 h 1320"/>
                <a:gd name="T6" fmla="*/ 1 w 352"/>
                <a:gd name="T7" fmla="*/ 20268614 h 1320"/>
                <a:gd name="T8" fmla="*/ 0 w 352"/>
                <a:gd name="T9" fmla="*/ 20261592 h 1320"/>
                <a:gd name="T10" fmla="*/ 0 60000 65536"/>
                <a:gd name="T11" fmla="*/ 0 60000 65536"/>
                <a:gd name="T12" fmla="*/ 0 60000 65536"/>
                <a:gd name="T13" fmla="*/ 0 60000 65536"/>
                <a:gd name="T14" fmla="*/ 0 60000 65536"/>
                <a:gd name="T15" fmla="*/ 0 w 352"/>
                <a:gd name="T16" fmla="*/ 0 h 1320"/>
                <a:gd name="T17" fmla="*/ 352 w 352"/>
                <a:gd name="T18" fmla="*/ 1320 h 1320"/>
              </a:gdLst>
              <a:ahLst/>
              <a:cxnLst>
                <a:cxn ang="T10">
                  <a:pos x="T0" y="T1"/>
                </a:cxn>
                <a:cxn ang="T11">
                  <a:pos x="T2" y="T3"/>
                </a:cxn>
                <a:cxn ang="T12">
                  <a:pos x="T4" y="T5"/>
                </a:cxn>
                <a:cxn ang="T13">
                  <a:pos x="T6" y="T7"/>
                </a:cxn>
                <a:cxn ang="T14">
                  <a:pos x="T8" y="T9"/>
                </a:cxn>
              </a:cxnLst>
              <a:rect l="T15" t="T16" r="T17" b="T18"/>
              <a:pathLst>
                <a:path w="352" h="1320">
                  <a:moveTo>
                    <a:pt x="0" y="1311"/>
                  </a:moveTo>
                  <a:lnTo>
                    <a:pt x="48" y="0"/>
                  </a:lnTo>
                  <a:lnTo>
                    <a:pt x="288" y="0"/>
                  </a:lnTo>
                  <a:lnTo>
                    <a:pt x="352" y="1320"/>
                  </a:lnTo>
                  <a:lnTo>
                    <a:pt x="0" y="1319"/>
                  </a:lnTo>
                </a:path>
              </a:pathLst>
            </a:custGeom>
            <a:gradFill rotWithShape="1">
              <a:gsLst>
                <a:gs pos="0">
                  <a:srgbClr val="767676"/>
                </a:gs>
                <a:gs pos="50000">
                  <a:srgbClr val="FFFFFF"/>
                </a:gs>
                <a:gs pos="100000">
                  <a:srgbClr val="767676"/>
                </a:gs>
              </a:gsLst>
              <a:lin ang="0" scaled="1"/>
            </a:gradFill>
            <a:ln w="9525" cap="flat" cmpd="sng">
              <a:noFill/>
              <a:prstDash val="solid"/>
              <a:round/>
              <a:headEnd type="none" w="med" len="med"/>
              <a:tailEnd type="none" w="med" len="med"/>
            </a:ln>
            <a:effectLst>
              <a:outerShdw blurRad="76200" dir="18900000" sy="23000" kx="-1200000" algn="bl" rotWithShape="0">
                <a:prstClr val="black">
                  <a:alpha val="20000"/>
                </a:prstClr>
              </a:outerShdw>
            </a:effectLst>
          </p:spPr>
          <p:txBody>
            <a:bodyPr/>
            <a:lstStyle/>
            <a:p>
              <a:pPr>
                <a:defRPr/>
              </a:pPr>
              <a:endParaRPr lang="it-IT" sz="900">
                <a:solidFill>
                  <a:srgbClr val="002060"/>
                </a:solidFill>
              </a:endParaRPr>
            </a:p>
          </p:txBody>
        </p:sp>
        <p:sp>
          <p:nvSpPr>
            <p:cNvPr id="12346" name="Freeform 36"/>
            <p:cNvSpPr>
              <a:spLocks/>
            </p:cNvSpPr>
            <p:nvPr/>
          </p:nvSpPr>
          <p:spPr bwMode="auto">
            <a:xfrm>
              <a:off x="463550" y="5807449"/>
              <a:ext cx="808038" cy="110751"/>
            </a:xfrm>
            <a:custGeom>
              <a:avLst/>
              <a:gdLst>
                <a:gd name="T0" fmla="*/ 0 w 1019"/>
                <a:gd name="T1" fmla="*/ 0 h 384"/>
                <a:gd name="T2" fmla="*/ 0 w 1019"/>
                <a:gd name="T3" fmla="*/ 0 h 384"/>
                <a:gd name="T4" fmla="*/ 0 w 1019"/>
                <a:gd name="T5" fmla="*/ 0 h 384"/>
                <a:gd name="T6" fmla="*/ 0 w 1019"/>
                <a:gd name="T7" fmla="*/ 0 h 384"/>
                <a:gd name="T8" fmla="*/ 0 w 1019"/>
                <a:gd name="T9" fmla="*/ 0 h 384"/>
                <a:gd name="T10" fmla="*/ 0 w 1019"/>
                <a:gd name="T11" fmla="*/ 0 h 384"/>
                <a:gd name="T12" fmla="*/ 0 60000 65536"/>
                <a:gd name="T13" fmla="*/ 0 60000 65536"/>
                <a:gd name="T14" fmla="*/ 0 60000 65536"/>
                <a:gd name="T15" fmla="*/ 0 60000 65536"/>
                <a:gd name="T16" fmla="*/ 0 60000 65536"/>
                <a:gd name="T17" fmla="*/ 0 60000 65536"/>
                <a:gd name="T18" fmla="*/ 0 w 1019"/>
                <a:gd name="T19" fmla="*/ 0 h 384"/>
                <a:gd name="T20" fmla="*/ 1019 w 1019"/>
                <a:gd name="T21" fmla="*/ 384 h 384"/>
              </a:gdLst>
              <a:ahLst/>
              <a:cxnLst>
                <a:cxn ang="T12">
                  <a:pos x="T0" y="T1"/>
                </a:cxn>
                <a:cxn ang="T13">
                  <a:pos x="T2" y="T3"/>
                </a:cxn>
                <a:cxn ang="T14">
                  <a:pos x="T4" y="T5"/>
                </a:cxn>
                <a:cxn ang="T15">
                  <a:pos x="T6" y="T7"/>
                </a:cxn>
                <a:cxn ang="T16">
                  <a:pos x="T8" y="T9"/>
                </a:cxn>
                <a:cxn ang="T17">
                  <a:pos x="T10" y="T11"/>
                </a:cxn>
              </a:cxnLst>
              <a:rect l="T18" t="T19" r="T20" b="T21"/>
              <a:pathLst>
                <a:path w="1019" h="384">
                  <a:moveTo>
                    <a:pt x="135" y="0"/>
                  </a:moveTo>
                  <a:cubicBezTo>
                    <a:pt x="118" y="25"/>
                    <a:pt x="28" y="88"/>
                    <a:pt x="30" y="152"/>
                  </a:cubicBezTo>
                  <a:cubicBezTo>
                    <a:pt x="32" y="216"/>
                    <a:pt x="0" y="347"/>
                    <a:pt x="144" y="384"/>
                  </a:cubicBezTo>
                  <a:lnTo>
                    <a:pt x="894" y="376"/>
                  </a:lnTo>
                  <a:cubicBezTo>
                    <a:pt x="1018" y="312"/>
                    <a:pt x="1019" y="61"/>
                    <a:pt x="891" y="0"/>
                  </a:cubicBezTo>
                  <a:lnTo>
                    <a:pt x="126" y="8"/>
                  </a:lnTo>
                </a:path>
              </a:pathLst>
            </a:custGeom>
            <a:gradFill rotWithShape="1">
              <a:gsLst>
                <a:gs pos="0">
                  <a:srgbClr val="FFFFFF"/>
                </a:gs>
                <a:gs pos="100000">
                  <a:srgbClr val="767676"/>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a:lstStyle/>
            <a:p>
              <a:endParaRPr lang="en-US"/>
            </a:p>
          </p:txBody>
        </p:sp>
        <p:sp>
          <p:nvSpPr>
            <p:cNvPr id="12347" name="Freeform 37"/>
            <p:cNvSpPr>
              <a:spLocks/>
            </p:cNvSpPr>
            <p:nvPr/>
          </p:nvSpPr>
          <p:spPr bwMode="auto">
            <a:xfrm>
              <a:off x="550599" y="5707618"/>
              <a:ext cx="633941" cy="99831"/>
            </a:xfrm>
            <a:custGeom>
              <a:avLst/>
              <a:gdLst>
                <a:gd name="T0" fmla="*/ 0 w 1019"/>
                <a:gd name="T1" fmla="*/ 0 h 384"/>
                <a:gd name="T2" fmla="*/ 0 w 1019"/>
                <a:gd name="T3" fmla="*/ 0 h 384"/>
                <a:gd name="T4" fmla="*/ 0 w 1019"/>
                <a:gd name="T5" fmla="*/ 0 h 384"/>
                <a:gd name="T6" fmla="*/ 0 w 1019"/>
                <a:gd name="T7" fmla="*/ 0 h 384"/>
                <a:gd name="T8" fmla="*/ 0 w 1019"/>
                <a:gd name="T9" fmla="*/ 0 h 384"/>
                <a:gd name="T10" fmla="*/ 0 w 1019"/>
                <a:gd name="T11" fmla="*/ 0 h 384"/>
                <a:gd name="T12" fmla="*/ 0 60000 65536"/>
                <a:gd name="T13" fmla="*/ 0 60000 65536"/>
                <a:gd name="T14" fmla="*/ 0 60000 65536"/>
                <a:gd name="T15" fmla="*/ 0 60000 65536"/>
                <a:gd name="T16" fmla="*/ 0 60000 65536"/>
                <a:gd name="T17" fmla="*/ 0 60000 65536"/>
                <a:gd name="T18" fmla="*/ 0 w 1019"/>
                <a:gd name="T19" fmla="*/ 0 h 384"/>
                <a:gd name="T20" fmla="*/ 1019 w 1019"/>
                <a:gd name="T21" fmla="*/ 384 h 384"/>
              </a:gdLst>
              <a:ahLst/>
              <a:cxnLst>
                <a:cxn ang="T12">
                  <a:pos x="T0" y="T1"/>
                </a:cxn>
                <a:cxn ang="T13">
                  <a:pos x="T2" y="T3"/>
                </a:cxn>
                <a:cxn ang="T14">
                  <a:pos x="T4" y="T5"/>
                </a:cxn>
                <a:cxn ang="T15">
                  <a:pos x="T6" y="T7"/>
                </a:cxn>
                <a:cxn ang="T16">
                  <a:pos x="T8" y="T9"/>
                </a:cxn>
                <a:cxn ang="T17">
                  <a:pos x="T10" y="T11"/>
                </a:cxn>
              </a:cxnLst>
              <a:rect l="T18" t="T19" r="T20" b="T21"/>
              <a:pathLst>
                <a:path w="1019" h="384">
                  <a:moveTo>
                    <a:pt x="135" y="0"/>
                  </a:moveTo>
                  <a:cubicBezTo>
                    <a:pt x="118" y="25"/>
                    <a:pt x="28" y="88"/>
                    <a:pt x="30" y="152"/>
                  </a:cubicBezTo>
                  <a:cubicBezTo>
                    <a:pt x="32" y="216"/>
                    <a:pt x="0" y="347"/>
                    <a:pt x="144" y="384"/>
                  </a:cubicBezTo>
                  <a:lnTo>
                    <a:pt x="894" y="376"/>
                  </a:lnTo>
                  <a:cubicBezTo>
                    <a:pt x="1018" y="312"/>
                    <a:pt x="1019" y="61"/>
                    <a:pt x="891" y="0"/>
                  </a:cubicBezTo>
                  <a:lnTo>
                    <a:pt x="126" y="8"/>
                  </a:lnTo>
                </a:path>
              </a:pathLst>
            </a:custGeom>
            <a:gradFill rotWithShape="1">
              <a:gsLst>
                <a:gs pos="0">
                  <a:srgbClr val="FFFFFF"/>
                </a:gs>
                <a:gs pos="100000">
                  <a:srgbClr val="767676"/>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a:lstStyle/>
            <a:p>
              <a:endParaRPr lang="en-US"/>
            </a:p>
          </p:txBody>
        </p:sp>
        <p:sp>
          <p:nvSpPr>
            <p:cNvPr id="12348" name="Freeform 38"/>
            <p:cNvSpPr>
              <a:spLocks/>
            </p:cNvSpPr>
            <p:nvPr/>
          </p:nvSpPr>
          <p:spPr bwMode="auto">
            <a:xfrm rot="10800000">
              <a:off x="533567" y="2513012"/>
              <a:ext cx="669896" cy="87353"/>
            </a:xfrm>
            <a:custGeom>
              <a:avLst/>
              <a:gdLst>
                <a:gd name="T0" fmla="*/ 0 w 1019"/>
                <a:gd name="T1" fmla="*/ 0 h 384"/>
                <a:gd name="T2" fmla="*/ 0 w 1019"/>
                <a:gd name="T3" fmla="*/ 0 h 384"/>
                <a:gd name="T4" fmla="*/ 0 w 1019"/>
                <a:gd name="T5" fmla="*/ 0 h 384"/>
                <a:gd name="T6" fmla="*/ 0 w 1019"/>
                <a:gd name="T7" fmla="*/ 0 h 384"/>
                <a:gd name="T8" fmla="*/ 0 w 1019"/>
                <a:gd name="T9" fmla="*/ 0 h 384"/>
                <a:gd name="T10" fmla="*/ 0 w 1019"/>
                <a:gd name="T11" fmla="*/ 0 h 384"/>
                <a:gd name="T12" fmla="*/ 0 60000 65536"/>
                <a:gd name="T13" fmla="*/ 0 60000 65536"/>
                <a:gd name="T14" fmla="*/ 0 60000 65536"/>
                <a:gd name="T15" fmla="*/ 0 60000 65536"/>
                <a:gd name="T16" fmla="*/ 0 60000 65536"/>
                <a:gd name="T17" fmla="*/ 0 60000 65536"/>
                <a:gd name="T18" fmla="*/ 0 w 1019"/>
                <a:gd name="T19" fmla="*/ 0 h 384"/>
                <a:gd name="T20" fmla="*/ 1019 w 1019"/>
                <a:gd name="T21" fmla="*/ 384 h 384"/>
              </a:gdLst>
              <a:ahLst/>
              <a:cxnLst>
                <a:cxn ang="T12">
                  <a:pos x="T0" y="T1"/>
                </a:cxn>
                <a:cxn ang="T13">
                  <a:pos x="T2" y="T3"/>
                </a:cxn>
                <a:cxn ang="T14">
                  <a:pos x="T4" y="T5"/>
                </a:cxn>
                <a:cxn ang="T15">
                  <a:pos x="T6" y="T7"/>
                </a:cxn>
                <a:cxn ang="T16">
                  <a:pos x="T8" y="T9"/>
                </a:cxn>
                <a:cxn ang="T17">
                  <a:pos x="T10" y="T11"/>
                </a:cxn>
              </a:cxnLst>
              <a:rect l="T18" t="T19" r="T20" b="T21"/>
              <a:pathLst>
                <a:path w="1019" h="384">
                  <a:moveTo>
                    <a:pt x="135" y="0"/>
                  </a:moveTo>
                  <a:cubicBezTo>
                    <a:pt x="118" y="25"/>
                    <a:pt x="28" y="88"/>
                    <a:pt x="30" y="152"/>
                  </a:cubicBezTo>
                  <a:cubicBezTo>
                    <a:pt x="32" y="216"/>
                    <a:pt x="0" y="347"/>
                    <a:pt x="144" y="384"/>
                  </a:cubicBezTo>
                  <a:lnTo>
                    <a:pt x="894" y="376"/>
                  </a:lnTo>
                  <a:cubicBezTo>
                    <a:pt x="1018" y="312"/>
                    <a:pt x="1019" y="61"/>
                    <a:pt x="891" y="0"/>
                  </a:cubicBezTo>
                  <a:lnTo>
                    <a:pt x="126" y="8"/>
                  </a:lnTo>
                </a:path>
              </a:pathLst>
            </a:custGeom>
            <a:gradFill rotWithShape="1">
              <a:gsLst>
                <a:gs pos="0">
                  <a:srgbClr val="767676"/>
                </a:gs>
                <a:gs pos="100000">
                  <a:srgbClr val="FFFFFF"/>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a:lstStyle/>
            <a:p>
              <a:endParaRPr lang="en-US"/>
            </a:p>
          </p:txBody>
        </p:sp>
        <p:sp>
          <p:nvSpPr>
            <p:cNvPr id="12349" name="Freeform 39"/>
            <p:cNvSpPr>
              <a:spLocks/>
            </p:cNvSpPr>
            <p:nvPr/>
          </p:nvSpPr>
          <p:spPr bwMode="auto">
            <a:xfrm>
              <a:off x="597908" y="2598805"/>
              <a:ext cx="527969" cy="79553"/>
            </a:xfrm>
            <a:custGeom>
              <a:avLst/>
              <a:gdLst>
                <a:gd name="T0" fmla="*/ 0 w 1019"/>
                <a:gd name="T1" fmla="*/ 0 h 384"/>
                <a:gd name="T2" fmla="*/ 0 w 1019"/>
                <a:gd name="T3" fmla="*/ 0 h 384"/>
                <a:gd name="T4" fmla="*/ 0 w 1019"/>
                <a:gd name="T5" fmla="*/ 0 h 384"/>
                <a:gd name="T6" fmla="*/ 0 w 1019"/>
                <a:gd name="T7" fmla="*/ 0 h 384"/>
                <a:gd name="T8" fmla="*/ 0 w 1019"/>
                <a:gd name="T9" fmla="*/ 0 h 384"/>
                <a:gd name="T10" fmla="*/ 0 w 1019"/>
                <a:gd name="T11" fmla="*/ 0 h 384"/>
                <a:gd name="T12" fmla="*/ 0 60000 65536"/>
                <a:gd name="T13" fmla="*/ 0 60000 65536"/>
                <a:gd name="T14" fmla="*/ 0 60000 65536"/>
                <a:gd name="T15" fmla="*/ 0 60000 65536"/>
                <a:gd name="T16" fmla="*/ 0 60000 65536"/>
                <a:gd name="T17" fmla="*/ 0 60000 65536"/>
                <a:gd name="T18" fmla="*/ 0 w 1019"/>
                <a:gd name="T19" fmla="*/ 0 h 384"/>
                <a:gd name="T20" fmla="*/ 1019 w 1019"/>
                <a:gd name="T21" fmla="*/ 384 h 384"/>
              </a:gdLst>
              <a:ahLst/>
              <a:cxnLst>
                <a:cxn ang="T12">
                  <a:pos x="T0" y="T1"/>
                </a:cxn>
                <a:cxn ang="T13">
                  <a:pos x="T2" y="T3"/>
                </a:cxn>
                <a:cxn ang="T14">
                  <a:pos x="T4" y="T5"/>
                </a:cxn>
                <a:cxn ang="T15">
                  <a:pos x="T6" y="T7"/>
                </a:cxn>
                <a:cxn ang="T16">
                  <a:pos x="T8" y="T9"/>
                </a:cxn>
                <a:cxn ang="T17">
                  <a:pos x="T10" y="T11"/>
                </a:cxn>
              </a:cxnLst>
              <a:rect l="T18" t="T19" r="T20" b="T21"/>
              <a:pathLst>
                <a:path w="1019" h="384">
                  <a:moveTo>
                    <a:pt x="135" y="0"/>
                  </a:moveTo>
                  <a:cubicBezTo>
                    <a:pt x="118" y="25"/>
                    <a:pt x="28" y="88"/>
                    <a:pt x="30" y="152"/>
                  </a:cubicBezTo>
                  <a:cubicBezTo>
                    <a:pt x="32" y="216"/>
                    <a:pt x="0" y="347"/>
                    <a:pt x="144" y="384"/>
                  </a:cubicBezTo>
                  <a:lnTo>
                    <a:pt x="894" y="376"/>
                  </a:lnTo>
                  <a:cubicBezTo>
                    <a:pt x="1018" y="312"/>
                    <a:pt x="1019" y="61"/>
                    <a:pt x="891" y="0"/>
                  </a:cubicBezTo>
                  <a:lnTo>
                    <a:pt x="126" y="8"/>
                  </a:lnTo>
                </a:path>
              </a:pathLst>
            </a:custGeom>
            <a:gradFill rotWithShape="1">
              <a:gsLst>
                <a:gs pos="0">
                  <a:srgbClr val="FFFFFF"/>
                </a:gs>
                <a:gs pos="100000">
                  <a:srgbClr val="767676"/>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a:lstStyle/>
            <a:p>
              <a:endParaRPr lang="en-US"/>
            </a:p>
          </p:txBody>
        </p:sp>
        <p:sp>
          <p:nvSpPr>
            <p:cNvPr id="12350" name="Text Box 40"/>
            <p:cNvSpPr txBox="1">
              <a:spLocks noChangeArrowheads="1"/>
            </p:cNvSpPr>
            <p:nvPr/>
          </p:nvSpPr>
          <p:spPr bwMode="auto">
            <a:xfrm rot="-5400000">
              <a:off x="-669884" y="4048249"/>
              <a:ext cx="303706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altLang="it-IT" sz="1200" b="1">
                  <a:solidFill>
                    <a:srgbClr val="002060"/>
                  </a:solidFill>
                  <a:cs typeface="Arial" charset="0"/>
                </a:rPr>
                <a:t>EC 1035/2011 Annex 1 chapter 4</a:t>
              </a:r>
            </a:p>
          </p:txBody>
        </p:sp>
      </p:grpSp>
      <p:grpSp>
        <p:nvGrpSpPr>
          <p:cNvPr id="3" name="Gruppo 57"/>
          <p:cNvGrpSpPr>
            <a:grpSpLocks/>
          </p:cNvGrpSpPr>
          <p:nvPr/>
        </p:nvGrpSpPr>
        <p:grpSpPr bwMode="auto">
          <a:xfrm>
            <a:off x="1144588" y="2506663"/>
            <a:ext cx="804862" cy="3405187"/>
            <a:chOff x="1785938" y="2506662"/>
            <a:chExt cx="804862" cy="3405188"/>
          </a:xfrm>
        </p:grpSpPr>
        <p:sp>
          <p:nvSpPr>
            <p:cNvPr id="34" name="Freeform 35"/>
            <p:cNvSpPr>
              <a:spLocks/>
            </p:cNvSpPr>
            <p:nvPr/>
          </p:nvSpPr>
          <p:spPr bwMode="auto">
            <a:xfrm>
              <a:off x="1973263" y="2671762"/>
              <a:ext cx="433387" cy="3027363"/>
            </a:xfrm>
            <a:custGeom>
              <a:avLst/>
              <a:gdLst>
                <a:gd name="T0" fmla="*/ 0 w 352"/>
                <a:gd name="T1" fmla="*/ 20135744 h 1320"/>
                <a:gd name="T2" fmla="*/ 1 w 352"/>
                <a:gd name="T3" fmla="*/ 0 h 1320"/>
                <a:gd name="T4" fmla="*/ 1 w 352"/>
                <a:gd name="T5" fmla="*/ 0 h 1320"/>
                <a:gd name="T6" fmla="*/ 1 w 352"/>
                <a:gd name="T7" fmla="*/ 20268614 h 1320"/>
                <a:gd name="T8" fmla="*/ 0 w 352"/>
                <a:gd name="T9" fmla="*/ 20261592 h 1320"/>
                <a:gd name="T10" fmla="*/ 0 60000 65536"/>
                <a:gd name="T11" fmla="*/ 0 60000 65536"/>
                <a:gd name="T12" fmla="*/ 0 60000 65536"/>
                <a:gd name="T13" fmla="*/ 0 60000 65536"/>
                <a:gd name="T14" fmla="*/ 0 60000 65536"/>
                <a:gd name="T15" fmla="*/ 0 w 352"/>
                <a:gd name="T16" fmla="*/ 0 h 1320"/>
                <a:gd name="T17" fmla="*/ 352 w 352"/>
                <a:gd name="T18" fmla="*/ 1320 h 1320"/>
              </a:gdLst>
              <a:ahLst/>
              <a:cxnLst>
                <a:cxn ang="T10">
                  <a:pos x="T0" y="T1"/>
                </a:cxn>
                <a:cxn ang="T11">
                  <a:pos x="T2" y="T3"/>
                </a:cxn>
                <a:cxn ang="T12">
                  <a:pos x="T4" y="T5"/>
                </a:cxn>
                <a:cxn ang="T13">
                  <a:pos x="T6" y="T7"/>
                </a:cxn>
                <a:cxn ang="T14">
                  <a:pos x="T8" y="T9"/>
                </a:cxn>
              </a:cxnLst>
              <a:rect l="T15" t="T16" r="T17" b="T18"/>
              <a:pathLst>
                <a:path w="352" h="1320">
                  <a:moveTo>
                    <a:pt x="0" y="1311"/>
                  </a:moveTo>
                  <a:lnTo>
                    <a:pt x="48" y="0"/>
                  </a:lnTo>
                  <a:lnTo>
                    <a:pt x="288" y="0"/>
                  </a:lnTo>
                  <a:lnTo>
                    <a:pt x="352" y="1320"/>
                  </a:lnTo>
                  <a:lnTo>
                    <a:pt x="0" y="1319"/>
                  </a:lnTo>
                </a:path>
              </a:pathLst>
            </a:custGeom>
            <a:gradFill rotWithShape="1">
              <a:gsLst>
                <a:gs pos="0">
                  <a:srgbClr val="767676"/>
                </a:gs>
                <a:gs pos="50000">
                  <a:srgbClr val="FFFFFF"/>
                </a:gs>
                <a:gs pos="100000">
                  <a:srgbClr val="767676"/>
                </a:gs>
              </a:gsLst>
              <a:lin ang="0" scaled="1"/>
            </a:gradFill>
            <a:ln w="9525" cap="flat" cmpd="sng">
              <a:noFill/>
              <a:prstDash val="solid"/>
              <a:round/>
              <a:headEnd type="none" w="med" len="med"/>
              <a:tailEnd type="none" w="med" len="med"/>
            </a:ln>
            <a:effectLst>
              <a:outerShdw blurRad="76200" dir="18900000" sy="23000" kx="-1200000" algn="bl" rotWithShape="0">
                <a:prstClr val="black">
                  <a:alpha val="20000"/>
                </a:prstClr>
              </a:outerShdw>
            </a:effectLst>
          </p:spPr>
          <p:txBody>
            <a:bodyPr/>
            <a:lstStyle/>
            <a:p>
              <a:pPr>
                <a:defRPr/>
              </a:pPr>
              <a:endParaRPr lang="it-IT" sz="900">
                <a:solidFill>
                  <a:srgbClr val="002060"/>
                </a:solidFill>
              </a:endParaRPr>
            </a:p>
          </p:txBody>
        </p:sp>
        <p:sp>
          <p:nvSpPr>
            <p:cNvPr id="12340" name="Freeform 36"/>
            <p:cNvSpPr>
              <a:spLocks/>
            </p:cNvSpPr>
            <p:nvPr/>
          </p:nvSpPr>
          <p:spPr bwMode="auto">
            <a:xfrm>
              <a:off x="1785938" y="5801099"/>
              <a:ext cx="804862" cy="110751"/>
            </a:xfrm>
            <a:custGeom>
              <a:avLst/>
              <a:gdLst>
                <a:gd name="T0" fmla="*/ 0 w 1019"/>
                <a:gd name="T1" fmla="*/ 0 h 384"/>
                <a:gd name="T2" fmla="*/ 0 w 1019"/>
                <a:gd name="T3" fmla="*/ 0 h 384"/>
                <a:gd name="T4" fmla="*/ 0 w 1019"/>
                <a:gd name="T5" fmla="*/ 0 h 384"/>
                <a:gd name="T6" fmla="*/ 0 w 1019"/>
                <a:gd name="T7" fmla="*/ 0 h 384"/>
                <a:gd name="T8" fmla="*/ 0 w 1019"/>
                <a:gd name="T9" fmla="*/ 0 h 384"/>
                <a:gd name="T10" fmla="*/ 0 w 1019"/>
                <a:gd name="T11" fmla="*/ 0 h 384"/>
                <a:gd name="T12" fmla="*/ 0 60000 65536"/>
                <a:gd name="T13" fmla="*/ 0 60000 65536"/>
                <a:gd name="T14" fmla="*/ 0 60000 65536"/>
                <a:gd name="T15" fmla="*/ 0 60000 65536"/>
                <a:gd name="T16" fmla="*/ 0 60000 65536"/>
                <a:gd name="T17" fmla="*/ 0 60000 65536"/>
                <a:gd name="T18" fmla="*/ 0 w 1019"/>
                <a:gd name="T19" fmla="*/ 0 h 384"/>
                <a:gd name="T20" fmla="*/ 1019 w 1019"/>
                <a:gd name="T21" fmla="*/ 384 h 384"/>
              </a:gdLst>
              <a:ahLst/>
              <a:cxnLst>
                <a:cxn ang="T12">
                  <a:pos x="T0" y="T1"/>
                </a:cxn>
                <a:cxn ang="T13">
                  <a:pos x="T2" y="T3"/>
                </a:cxn>
                <a:cxn ang="T14">
                  <a:pos x="T4" y="T5"/>
                </a:cxn>
                <a:cxn ang="T15">
                  <a:pos x="T6" y="T7"/>
                </a:cxn>
                <a:cxn ang="T16">
                  <a:pos x="T8" y="T9"/>
                </a:cxn>
                <a:cxn ang="T17">
                  <a:pos x="T10" y="T11"/>
                </a:cxn>
              </a:cxnLst>
              <a:rect l="T18" t="T19" r="T20" b="T21"/>
              <a:pathLst>
                <a:path w="1019" h="384">
                  <a:moveTo>
                    <a:pt x="135" y="0"/>
                  </a:moveTo>
                  <a:cubicBezTo>
                    <a:pt x="118" y="25"/>
                    <a:pt x="28" y="88"/>
                    <a:pt x="30" y="152"/>
                  </a:cubicBezTo>
                  <a:cubicBezTo>
                    <a:pt x="32" y="216"/>
                    <a:pt x="0" y="347"/>
                    <a:pt x="144" y="384"/>
                  </a:cubicBezTo>
                  <a:lnTo>
                    <a:pt x="894" y="376"/>
                  </a:lnTo>
                  <a:cubicBezTo>
                    <a:pt x="1018" y="312"/>
                    <a:pt x="1019" y="61"/>
                    <a:pt x="891" y="0"/>
                  </a:cubicBezTo>
                  <a:lnTo>
                    <a:pt x="126" y="8"/>
                  </a:lnTo>
                </a:path>
              </a:pathLst>
            </a:custGeom>
            <a:gradFill rotWithShape="1">
              <a:gsLst>
                <a:gs pos="0">
                  <a:srgbClr val="FFFFFF"/>
                </a:gs>
                <a:gs pos="100000">
                  <a:srgbClr val="767676"/>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a:lstStyle/>
            <a:p>
              <a:endParaRPr lang="en-US"/>
            </a:p>
          </p:txBody>
        </p:sp>
        <p:sp>
          <p:nvSpPr>
            <p:cNvPr id="12341" name="Freeform 37"/>
            <p:cNvSpPr>
              <a:spLocks/>
            </p:cNvSpPr>
            <p:nvPr/>
          </p:nvSpPr>
          <p:spPr bwMode="auto">
            <a:xfrm>
              <a:off x="1872644" y="5701268"/>
              <a:ext cx="631449" cy="99831"/>
            </a:xfrm>
            <a:custGeom>
              <a:avLst/>
              <a:gdLst>
                <a:gd name="T0" fmla="*/ 0 w 1019"/>
                <a:gd name="T1" fmla="*/ 0 h 384"/>
                <a:gd name="T2" fmla="*/ 0 w 1019"/>
                <a:gd name="T3" fmla="*/ 0 h 384"/>
                <a:gd name="T4" fmla="*/ 0 w 1019"/>
                <a:gd name="T5" fmla="*/ 0 h 384"/>
                <a:gd name="T6" fmla="*/ 0 w 1019"/>
                <a:gd name="T7" fmla="*/ 0 h 384"/>
                <a:gd name="T8" fmla="*/ 0 w 1019"/>
                <a:gd name="T9" fmla="*/ 0 h 384"/>
                <a:gd name="T10" fmla="*/ 0 w 1019"/>
                <a:gd name="T11" fmla="*/ 0 h 384"/>
                <a:gd name="T12" fmla="*/ 0 60000 65536"/>
                <a:gd name="T13" fmla="*/ 0 60000 65536"/>
                <a:gd name="T14" fmla="*/ 0 60000 65536"/>
                <a:gd name="T15" fmla="*/ 0 60000 65536"/>
                <a:gd name="T16" fmla="*/ 0 60000 65536"/>
                <a:gd name="T17" fmla="*/ 0 60000 65536"/>
                <a:gd name="T18" fmla="*/ 0 w 1019"/>
                <a:gd name="T19" fmla="*/ 0 h 384"/>
                <a:gd name="T20" fmla="*/ 1019 w 1019"/>
                <a:gd name="T21" fmla="*/ 384 h 384"/>
              </a:gdLst>
              <a:ahLst/>
              <a:cxnLst>
                <a:cxn ang="T12">
                  <a:pos x="T0" y="T1"/>
                </a:cxn>
                <a:cxn ang="T13">
                  <a:pos x="T2" y="T3"/>
                </a:cxn>
                <a:cxn ang="T14">
                  <a:pos x="T4" y="T5"/>
                </a:cxn>
                <a:cxn ang="T15">
                  <a:pos x="T6" y="T7"/>
                </a:cxn>
                <a:cxn ang="T16">
                  <a:pos x="T8" y="T9"/>
                </a:cxn>
                <a:cxn ang="T17">
                  <a:pos x="T10" y="T11"/>
                </a:cxn>
              </a:cxnLst>
              <a:rect l="T18" t="T19" r="T20" b="T21"/>
              <a:pathLst>
                <a:path w="1019" h="384">
                  <a:moveTo>
                    <a:pt x="135" y="0"/>
                  </a:moveTo>
                  <a:cubicBezTo>
                    <a:pt x="118" y="25"/>
                    <a:pt x="28" y="88"/>
                    <a:pt x="30" y="152"/>
                  </a:cubicBezTo>
                  <a:cubicBezTo>
                    <a:pt x="32" y="216"/>
                    <a:pt x="0" y="347"/>
                    <a:pt x="144" y="384"/>
                  </a:cubicBezTo>
                  <a:lnTo>
                    <a:pt x="894" y="376"/>
                  </a:lnTo>
                  <a:cubicBezTo>
                    <a:pt x="1018" y="312"/>
                    <a:pt x="1019" y="61"/>
                    <a:pt x="891" y="0"/>
                  </a:cubicBezTo>
                  <a:lnTo>
                    <a:pt x="126" y="8"/>
                  </a:lnTo>
                </a:path>
              </a:pathLst>
            </a:custGeom>
            <a:gradFill rotWithShape="1">
              <a:gsLst>
                <a:gs pos="0">
                  <a:srgbClr val="FFFFFF"/>
                </a:gs>
                <a:gs pos="100000">
                  <a:srgbClr val="767676"/>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a:lstStyle/>
            <a:p>
              <a:endParaRPr lang="en-US"/>
            </a:p>
          </p:txBody>
        </p:sp>
        <p:sp>
          <p:nvSpPr>
            <p:cNvPr id="12342" name="Freeform 38"/>
            <p:cNvSpPr>
              <a:spLocks/>
            </p:cNvSpPr>
            <p:nvPr/>
          </p:nvSpPr>
          <p:spPr bwMode="auto">
            <a:xfrm rot="10800000">
              <a:off x="1855680" y="2506662"/>
              <a:ext cx="667263" cy="87353"/>
            </a:xfrm>
            <a:custGeom>
              <a:avLst/>
              <a:gdLst>
                <a:gd name="T0" fmla="*/ 0 w 1019"/>
                <a:gd name="T1" fmla="*/ 0 h 384"/>
                <a:gd name="T2" fmla="*/ 0 w 1019"/>
                <a:gd name="T3" fmla="*/ 0 h 384"/>
                <a:gd name="T4" fmla="*/ 0 w 1019"/>
                <a:gd name="T5" fmla="*/ 0 h 384"/>
                <a:gd name="T6" fmla="*/ 0 w 1019"/>
                <a:gd name="T7" fmla="*/ 0 h 384"/>
                <a:gd name="T8" fmla="*/ 0 w 1019"/>
                <a:gd name="T9" fmla="*/ 0 h 384"/>
                <a:gd name="T10" fmla="*/ 0 w 1019"/>
                <a:gd name="T11" fmla="*/ 0 h 384"/>
                <a:gd name="T12" fmla="*/ 0 60000 65536"/>
                <a:gd name="T13" fmla="*/ 0 60000 65536"/>
                <a:gd name="T14" fmla="*/ 0 60000 65536"/>
                <a:gd name="T15" fmla="*/ 0 60000 65536"/>
                <a:gd name="T16" fmla="*/ 0 60000 65536"/>
                <a:gd name="T17" fmla="*/ 0 60000 65536"/>
                <a:gd name="T18" fmla="*/ 0 w 1019"/>
                <a:gd name="T19" fmla="*/ 0 h 384"/>
                <a:gd name="T20" fmla="*/ 1019 w 1019"/>
                <a:gd name="T21" fmla="*/ 384 h 384"/>
              </a:gdLst>
              <a:ahLst/>
              <a:cxnLst>
                <a:cxn ang="T12">
                  <a:pos x="T0" y="T1"/>
                </a:cxn>
                <a:cxn ang="T13">
                  <a:pos x="T2" y="T3"/>
                </a:cxn>
                <a:cxn ang="T14">
                  <a:pos x="T4" y="T5"/>
                </a:cxn>
                <a:cxn ang="T15">
                  <a:pos x="T6" y="T7"/>
                </a:cxn>
                <a:cxn ang="T16">
                  <a:pos x="T8" y="T9"/>
                </a:cxn>
                <a:cxn ang="T17">
                  <a:pos x="T10" y="T11"/>
                </a:cxn>
              </a:cxnLst>
              <a:rect l="T18" t="T19" r="T20" b="T21"/>
              <a:pathLst>
                <a:path w="1019" h="384">
                  <a:moveTo>
                    <a:pt x="135" y="0"/>
                  </a:moveTo>
                  <a:cubicBezTo>
                    <a:pt x="118" y="25"/>
                    <a:pt x="28" y="88"/>
                    <a:pt x="30" y="152"/>
                  </a:cubicBezTo>
                  <a:cubicBezTo>
                    <a:pt x="32" y="216"/>
                    <a:pt x="0" y="347"/>
                    <a:pt x="144" y="384"/>
                  </a:cubicBezTo>
                  <a:lnTo>
                    <a:pt x="894" y="376"/>
                  </a:lnTo>
                  <a:cubicBezTo>
                    <a:pt x="1018" y="312"/>
                    <a:pt x="1019" y="61"/>
                    <a:pt x="891" y="0"/>
                  </a:cubicBezTo>
                  <a:lnTo>
                    <a:pt x="126" y="8"/>
                  </a:lnTo>
                </a:path>
              </a:pathLst>
            </a:custGeom>
            <a:gradFill rotWithShape="1">
              <a:gsLst>
                <a:gs pos="0">
                  <a:srgbClr val="767676"/>
                </a:gs>
                <a:gs pos="100000">
                  <a:srgbClr val="FFFFFF"/>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a:lstStyle/>
            <a:p>
              <a:endParaRPr lang="en-US"/>
            </a:p>
          </p:txBody>
        </p:sp>
        <p:sp>
          <p:nvSpPr>
            <p:cNvPr id="12343" name="Freeform 39"/>
            <p:cNvSpPr>
              <a:spLocks/>
            </p:cNvSpPr>
            <p:nvPr/>
          </p:nvSpPr>
          <p:spPr bwMode="auto">
            <a:xfrm>
              <a:off x="1919768" y="2592455"/>
              <a:ext cx="525893" cy="79553"/>
            </a:xfrm>
            <a:custGeom>
              <a:avLst/>
              <a:gdLst>
                <a:gd name="T0" fmla="*/ 0 w 1019"/>
                <a:gd name="T1" fmla="*/ 0 h 384"/>
                <a:gd name="T2" fmla="*/ 0 w 1019"/>
                <a:gd name="T3" fmla="*/ 0 h 384"/>
                <a:gd name="T4" fmla="*/ 0 w 1019"/>
                <a:gd name="T5" fmla="*/ 0 h 384"/>
                <a:gd name="T6" fmla="*/ 0 w 1019"/>
                <a:gd name="T7" fmla="*/ 0 h 384"/>
                <a:gd name="T8" fmla="*/ 0 w 1019"/>
                <a:gd name="T9" fmla="*/ 0 h 384"/>
                <a:gd name="T10" fmla="*/ 0 w 1019"/>
                <a:gd name="T11" fmla="*/ 0 h 384"/>
                <a:gd name="T12" fmla="*/ 0 60000 65536"/>
                <a:gd name="T13" fmla="*/ 0 60000 65536"/>
                <a:gd name="T14" fmla="*/ 0 60000 65536"/>
                <a:gd name="T15" fmla="*/ 0 60000 65536"/>
                <a:gd name="T16" fmla="*/ 0 60000 65536"/>
                <a:gd name="T17" fmla="*/ 0 60000 65536"/>
                <a:gd name="T18" fmla="*/ 0 w 1019"/>
                <a:gd name="T19" fmla="*/ 0 h 384"/>
                <a:gd name="T20" fmla="*/ 1019 w 1019"/>
                <a:gd name="T21" fmla="*/ 384 h 384"/>
              </a:gdLst>
              <a:ahLst/>
              <a:cxnLst>
                <a:cxn ang="T12">
                  <a:pos x="T0" y="T1"/>
                </a:cxn>
                <a:cxn ang="T13">
                  <a:pos x="T2" y="T3"/>
                </a:cxn>
                <a:cxn ang="T14">
                  <a:pos x="T4" y="T5"/>
                </a:cxn>
                <a:cxn ang="T15">
                  <a:pos x="T6" y="T7"/>
                </a:cxn>
                <a:cxn ang="T16">
                  <a:pos x="T8" y="T9"/>
                </a:cxn>
                <a:cxn ang="T17">
                  <a:pos x="T10" y="T11"/>
                </a:cxn>
              </a:cxnLst>
              <a:rect l="T18" t="T19" r="T20" b="T21"/>
              <a:pathLst>
                <a:path w="1019" h="384">
                  <a:moveTo>
                    <a:pt x="135" y="0"/>
                  </a:moveTo>
                  <a:cubicBezTo>
                    <a:pt x="118" y="25"/>
                    <a:pt x="28" y="88"/>
                    <a:pt x="30" y="152"/>
                  </a:cubicBezTo>
                  <a:cubicBezTo>
                    <a:pt x="32" y="216"/>
                    <a:pt x="0" y="347"/>
                    <a:pt x="144" y="384"/>
                  </a:cubicBezTo>
                  <a:lnTo>
                    <a:pt x="894" y="376"/>
                  </a:lnTo>
                  <a:cubicBezTo>
                    <a:pt x="1018" y="312"/>
                    <a:pt x="1019" y="61"/>
                    <a:pt x="891" y="0"/>
                  </a:cubicBezTo>
                  <a:lnTo>
                    <a:pt x="126" y="8"/>
                  </a:lnTo>
                </a:path>
              </a:pathLst>
            </a:custGeom>
            <a:gradFill rotWithShape="1">
              <a:gsLst>
                <a:gs pos="0">
                  <a:srgbClr val="FFFFFF"/>
                </a:gs>
                <a:gs pos="100000">
                  <a:srgbClr val="767676"/>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a:lstStyle/>
            <a:p>
              <a:endParaRPr lang="en-US"/>
            </a:p>
          </p:txBody>
        </p:sp>
        <p:sp>
          <p:nvSpPr>
            <p:cNvPr id="12344" name="Text Box 40"/>
            <p:cNvSpPr txBox="1">
              <a:spLocks noChangeArrowheads="1"/>
            </p:cNvSpPr>
            <p:nvPr/>
          </p:nvSpPr>
          <p:spPr bwMode="auto">
            <a:xfrm rot="-5400000">
              <a:off x="650827" y="4041900"/>
              <a:ext cx="30355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defRPr>
                  <a:solidFill>
                    <a:schemeClr val="tx1"/>
                  </a:solidFill>
                  <a:latin typeface="Arial" charset="0"/>
                </a:defRPr>
              </a:lvl1pPr>
              <a:lvl2pPr marL="266700" indent="-26670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a:buSzPct val="150000"/>
              </a:pPr>
              <a:r>
                <a:rPr lang="en-US" altLang="it-IT" sz="1200" b="1">
                  <a:solidFill>
                    <a:srgbClr val="002060"/>
                  </a:solidFill>
                  <a:cs typeface="Arial" charset="0"/>
                </a:rPr>
                <a:t>EC Regulation 549/2004  Article 13</a:t>
              </a:r>
              <a:endParaRPr lang="en-GB" altLang="it-IT" sz="1200" b="1">
                <a:solidFill>
                  <a:srgbClr val="002060"/>
                </a:solidFill>
                <a:cs typeface="Arial" charset="0"/>
              </a:endParaRPr>
            </a:p>
          </p:txBody>
        </p:sp>
      </p:grpSp>
      <p:grpSp>
        <p:nvGrpSpPr>
          <p:cNvPr id="4" name="Gruppo 80"/>
          <p:cNvGrpSpPr>
            <a:grpSpLocks/>
          </p:cNvGrpSpPr>
          <p:nvPr/>
        </p:nvGrpSpPr>
        <p:grpSpPr bwMode="auto">
          <a:xfrm>
            <a:off x="1982788" y="2506663"/>
            <a:ext cx="804862" cy="3405187"/>
            <a:chOff x="3203575" y="2506662"/>
            <a:chExt cx="804863" cy="3405188"/>
          </a:xfrm>
        </p:grpSpPr>
        <p:sp>
          <p:nvSpPr>
            <p:cNvPr id="46" name="Freeform 35"/>
            <p:cNvSpPr>
              <a:spLocks/>
            </p:cNvSpPr>
            <p:nvPr/>
          </p:nvSpPr>
          <p:spPr bwMode="auto">
            <a:xfrm>
              <a:off x="3390900" y="2671762"/>
              <a:ext cx="433388" cy="3027363"/>
            </a:xfrm>
            <a:custGeom>
              <a:avLst/>
              <a:gdLst>
                <a:gd name="T0" fmla="*/ 0 w 352"/>
                <a:gd name="T1" fmla="*/ 2147483647 h 1320"/>
                <a:gd name="T2" fmla="*/ 2147483647 w 352"/>
                <a:gd name="T3" fmla="*/ 0 h 1320"/>
                <a:gd name="T4" fmla="*/ 2147483647 w 352"/>
                <a:gd name="T5" fmla="*/ 0 h 1320"/>
                <a:gd name="T6" fmla="*/ 2147483647 w 352"/>
                <a:gd name="T7" fmla="*/ 2147483647 h 1320"/>
                <a:gd name="T8" fmla="*/ 0 w 352"/>
                <a:gd name="T9" fmla="*/ 2147483647 h 1320"/>
                <a:gd name="T10" fmla="*/ 0 60000 65536"/>
                <a:gd name="T11" fmla="*/ 0 60000 65536"/>
                <a:gd name="T12" fmla="*/ 0 60000 65536"/>
                <a:gd name="T13" fmla="*/ 0 60000 65536"/>
                <a:gd name="T14" fmla="*/ 0 60000 65536"/>
                <a:gd name="T15" fmla="*/ 0 w 352"/>
                <a:gd name="T16" fmla="*/ 0 h 1320"/>
                <a:gd name="T17" fmla="*/ 352 w 352"/>
                <a:gd name="T18" fmla="*/ 1320 h 1320"/>
              </a:gdLst>
              <a:ahLst/>
              <a:cxnLst>
                <a:cxn ang="T10">
                  <a:pos x="T0" y="T1"/>
                </a:cxn>
                <a:cxn ang="T11">
                  <a:pos x="T2" y="T3"/>
                </a:cxn>
                <a:cxn ang="T12">
                  <a:pos x="T4" y="T5"/>
                </a:cxn>
                <a:cxn ang="T13">
                  <a:pos x="T6" y="T7"/>
                </a:cxn>
                <a:cxn ang="T14">
                  <a:pos x="T8" y="T9"/>
                </a:cxn>
              </a:cxnLst>
              <a:rect l="T15" t="T16" r="T17" b="T18"/>
              <a:pathLst>
                <a:path w="352" h="1320">
                  <a:moveTo>
                    <a:pt x="0" y="1311"/>
                  </a:moveTo>
                  <a:lnTo>
                    <a:pt x="48" y="0"/>
                  </a:lnTo>
                  <a:lnTo>
                    <a:pt x="288" y="0"/>
                  </a:lnTo>
                  <a:lnTo>
                    <a:pt x="352" y="1320"/>
                  </a:lnTo>
                  <a:lnTo>
                    <a:pt x="0" y="1319"/>
                  </a:lnTo>
                </a:path>
              </a:pathLst>
            </a:custGeom>
            <a:gradFill rotWithShape="1">
              <a:gsLst>
                <a:gs pos="0">
                  <a:srgbClr val="767676"/>
                </a:gs>
                <a:gs pos="50000">
                  <a:srgbClr val="FFFFFF"/>
                </a:gs>
                <a:gs pos="100000">
                  <a:srgbClr val="767676"/>
                </a:gs>
              </a:gsLst>
              <a:lin ang="0" scaled="1"/>
            </a:gradFill>
            <a:ln w="9525" cap="flat" cmpd="sng">
              <a:noFill/>
              <a:prstDash val="solid"/>
              <a:round/>
              <a:headEnd type="none" w="med" len="med"/>
              <a:tailEnd type="none" w="med" len="med"/>
            </a:ln>
            <a:effectLst>
              <a:outerShdw blurRad="76200" dir="18900000" sy="23000" kx="-1200000" algn="bl" rotWithShape="0">
                <a:prstClr val="black">
                  <a:alpha val="20000"/>
                </a:prstClr>
              </a:outerShdw>
            </a:effectLst>
          </p:spPr>
          <p:txBody>
            <a:bodyPr/>
            <a:lstStyle/>
            <a:p>
              <a:pPr>
                <a:defRPr/>
              </a:pPr>
              <a:endParaRPr lang="it-IT" sz="900">
                <a:solidFill>
                  <a:srgbClr val="002060"/>
                </a:solidFill>
              </a:endParaRPr>
            </a:p>
          </p:txBody>
        </p:sp>
        <p:sp>
          <p:nvSpPr>
            <p:cNvPr id="12334" name="Freeform 36"/>
            <p:cNvSpPr>
              <a:spLocks/>
            </p:cNvSpPr>
            <p:nvPr/>
          </p:nvSpPr>
          <p:spPr bwMode="auto">
            <a:xfrm>
              <a:off x="3203575" y="5800725"/>
              <a:ext cx="804863" cy="111125"/>
            </a:xfrm>
            <a:custGeom>
              <a:avLst/>
              <a:gdLst>
                <a:gd name="T0" fmla="*/ 0 w 1019"/>
                <a:gd name="T1" fmla="*/ 0 h 384"/>
                <a:gd name="T2" fmla="*/ 0 w 1019"/>
                <a:gd name="T3" fmla="*/ 0 h 384"/>
                <a:gd name="T4" fmla="*/ 0 w 1019"/>
                <a:gd name="T5" fmla="*/ 0 h 384"/>
                <a:gd name="T6" fmla="*/ 0 w 1019"/>
                <a:gd name="T7" fmla="*/ 0 h 384"/>
                <a:gd name="T8" fmla="*/ 0 w 1019"/>
                <a:gd name="T9" fmla="*/ 0 h 384"/>
                <a:gd name="T10" fmla="*/ 0 w 1019"/>
                <a:gd name="T11" fmla="*/ 0 h 384"/>
                <a:gd name="T12" fmla="*/ 0 60000 65536"/>
                <a:gd name="T13" fmla="*/ 0 60000 65536"/>
                <a:gd name="T14" fmla="*/ 0 60000 65536"/>
                <a:gd name="T15" fmla="*/ 0 60000 65536"/>
                <a:gd name="T16" fmla="*/ 0 60000 65536"/>
                <a:gd name="T17" fmla="*/ 0 60000 65536"/>
                <a:gd name="T18" fmla="*/ 0 w 1019"/>
                <a:gd name="T19" fmla="*/ 0 h 384"/>
                <a:gd name="T20" fmla="*/ 1019 w 1019"/>
                <a:gd name="T21" fmla="*/ 384 h 384"/>
              </a:gdLst>
              <a:ahLst/>
              <a:cxnLst>
                <a:cxn ang="T12">
                  <a:pos x="T0" y="T1"/>
                </a:cxn>
                <a:cxn ang="T13">
                  <a:pos x="T2" y="T3"/>
                </a:cxn>
                <a:cxn ang="T14">
                  <a:pos x="T4" y="T5"/>
                </a:cxn>
                <a:cxn ang="T15">
                  <a:pos x="T6" y="T7"/>
                </a:cxn>
                <a:cxn ang="T16">
                  <a:pos x="T8" y="T9"/>
                </a:cxn>
                <a:cxn ang="T17">
                  <a:pos x="T10" y="T11"/>
                </a:cxn>
              </a:cxnLst>
              <a:rect l="T18" t="T19" r="T20" b="T21"/>
              <a:pathLst>
                <a:path w="1019" h="384">
                  <a:moveTo>
                    <a:pt x="135" y="0"/>
                  </a:moveTo>
                  <a:cubicBezTo>
                    <a:pt x="118" y="25"/>
                    <a:pt x="28" y="88"/>
                    <a:pt x="30" y="152"/>
                  </a:cubicBezTo>
                  <a:cubicBezTo>
                    <a:pt x="32" y="216"/>
                    <a:pt x="0" y="347"/>
                    <a:pt x="144" y="384"/>
                  </a:cubicBezTo>
                  <a:lnTo>
                    <a:pt x="894" y="376"/>
                  </a:lnTo>
                  <a:cubicBezTo>
                    <a:pt x="1018" y="312"/>
                    <a:pt x="1019" y="61"/>
                    <a:pt x="891" y="0"/>
                  </a:cubicBezTo>
                  <a:lnTo>
                    <a:pt x="126" y="8"/>
                  </a:lnTo>
                </a:path>
              </a:pathLst>
            </a:custGeom>
            <a:gradFill rotWithShape="1">
              <a:gsLst>
                <a:gs pos="0">
                  <a:srgbClr val="FFFFFF"/>
                </a:gs>
                <a:gs pos="100000">
                  <a:srgbClr val="767676"/>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a:lstStyle/>
            <a:p>
              <a:endParaRPr lang="en-US"/>
            </a:p>
          </p:txBody>
        </p:sp>
        <p:sp>
          <p:nvSpPr>
            <p:cNvPr id="12335" name="Freeform 37"/>
            <p:cNvSpPr>
              <a:spLocks/>
            </p:cNvSpPr>
            <p:nvPr/>
          </p:nvSpPr>
          <p:spPr bwMode="auto">
            <a:xfrm>
              <a:off x="3290888" y="5700712"/>
              <a:ext cx="631825" cy="100013"/>
            </a:xfrm>
            <a:custGeom>
              <a:avLst/>
              <a:gdLst>
                <a:gd name="T0" fmla="*/ 0 w 1019"/>
                <a:gd name="T1" fmla="*/ 0 h 384"/>
                <a:gd name="T2" fmla="*/ 0 w 1019"/>
                <a:gd name="T3" fmla="*/ 0 h 384"/>
                <a:gd name="T4" fmla="*/ 0 w 1019"/>
                <a:gd name="T5" fmla="*/ 0 h 384"/>
                <a:gd name="T6" fmla="*/ 0 w 1019"/>
                <a:gd name="T7" fmla="*/ 0 h 384"/>
                <a:gd name="T8" fmla="*/ 0 w 1019"/>
                <a:gd name="T9" fmla="*/ 0 h 384"/>
                <a:gd name="T10" fmla="*/ 0 w 1019"/>
                <a:gd name="T11" fmla="*/ 0 h 384"/>
                <a:gd name="T12" fmla="*/ 0 60000 65536"/>
                <a:gd name="T13" fmla="*/ 0 60000 65536"/>
                <a:gd name="T14" fmla="*/ 0 60000 65536"/>
                <a:gd name="T15" fmla="*/ 0 60000 65536"/>
                <a:gd name="T16" fmla="*/ 0 60000 65536"/>
                <a:gd name="T17" fmla="*/ 0 60000 65536"/>
                <a:gd name="T18" fmla="*/ 0 w 1019"/>
                <a:gd name="T19" fmla="*/ 0 h 384"/>
                <a:gd name="T20" fmla="*/ 1019 w 1019"/>
                <a:gd name="T21" fmla="*/ 384 h 384"/>
              </a:gdLst>
              <a:ahLst/>
              <a:cxnLst>
                <a:cxn ang="T12">
                  <a:pos x="T0" y="T1"/>
                </a:cxn>
                <a:cxn ang="T13">
                  <a:pos x="T2" y="T3"/>
                </a:cxn>
                <a:cxn ang="T14">
                  <a:pos x="T4" y="T5"/>
                </a:cxn>
                <a:cxn ang="T15">
                  <a:pos x="T6" y="T7"/>
                </a:cxn>
                <a:cxn ang="T16">
                  <a:pos x="T8" y="T9"/>
                </a:cxn>
                <a:cxn ang="T17">
                  <a:pos x="T10" y="T11"/>
                </a:cxn>
              </a:cxnLst>
              <a:rect l="T18" t="T19" r="T20" b="T21"/>
              <a:pathLst>
                <a:path w="1019" h="384">
                  <a:moveTo>
                    <a:pt x="135" y="0"/>
                  </a:moveTo>
                  <a:cubicBezTo>
                    <a:pt x="118" y="25"/>
                    <a:pt x="28" y="88"/>
                    <a:pt x="30" y="152"/>
                  </a:cubicBezTo>
                  <a:cubicBezTo>
                    <a:pt x="32" y="216"/>
                    <a:pt x="0" y="347"/>
                    <a:pt x="144" y="384"/>
                  </a:cubicBezTo>
                  <a:lnTo>
                    <a:pt x="894" y="376"/>
                  </a:lnTo>
                  <a:cubicBezTo>
                    <a:pt x="1018" y="312"/>
                    <a:pt x="1019" y="61"/>
                    <a:pt x="891" y="0"/>
                  </a:cubicBezTo>
                  <a:lnTo>
                    <a:pt x="126" y="8"/>
                  </a:lnTo>
                </a:path>
              </a:pathLst>
            </a:custGeom>
            <a:gradFill rotWithShape="1">
              <a:gsLst>
                <a:gs pos="0">
                  <a:srgbClr val="FFFFFF"/>
                </a:gs>
                <a:gs pos="100000">
                  <a:srgbClr val="767676"/>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a:lstStyle/>
            <a:p>
              <a:endParaRPr lang="en-US"/>
            </a:p>
          </p:txBody>
        </p:sp>
        <p:sp>
          <p:nvSpPr>
            <p:cNvPr id="12336" name="Freeform 38"/>
            <p:cNvSpPr>
              <a:spLocks/>
            </p:cNvSpPr>
            <p:nvPr/>
          </p:nvSpPr>
          <p:spPr bwMode="auto">
            <a:xfrm rot="10800000">
              <a:off x="3273425" y="2506662"/>
              <a:ext cx="668338" cy="87313"/>
            </a:xfrm>
            <a:custGeom>
              <a:avLst/>
              <a:gdLst>
                <a:gd name="T0" fmla="*/ 0 w 1019"/>
                <a:gd name="T1" fmla="*/ 0 h 384"/>
                <a:gd name="T2" fmla="*/ 0 w 1019"/>
                <a:gd name="T3" fmla="*/ 0 h 384"/>
                <a:gd name="T4" fmla="*/ 0 w 1019"/>
                <a:gd name="T5" fmla="*/ 0 h 384"/>
                <a:gd name="T6" fmla="*/ 0 w 1019"/>
                <a:gd name="T7" fmla="*/ 0 h 384"/>
                <a:gd name="T8" fmla="*/ 0 w 1019"/>
                <a:gd name="T9" fmla="*/ 0 h 384"/>
                <a:gd name="T10" fmla="*/ 0 w 1019"/>
                <a:gd name="T11" fmla="*/ 0 h 384"/>
                <a:gd name="T12" fmla="*/ 0 60000 65536"/>
                <a:gd name="T13" fmla="*/ 0 60000 65536"/>
                <a:gd name="T14" fmla="*/ 0 60000 65536"/>
                <a:gd name="T15" fmla="*/ 0 60000 65536"/>
                <a:gd name="T16" fmla="*/ 0 60000 65536"/>
                <a:gd name="T17" fmla="*/ 0 60000 65536"/>
                <a:gd name="T18" fmla="*/ 0 w 1019"/>
                <a:gd name="T19" fmla="*/ 0 h 384"/>
                <a:gd name="T20" fmla="*/ 1019 w 1019"/>
                <a:gd name="T21" fmla="*/ 384 h 384"/>
              </a:gdLst>
              <a:ahLst/>
              <a:cxnLst>
                <a:cxn ang="T12">
                  <a:pos x="T0" y="T1"/>
                </a:cxn>
                <a:cxn ang="T13">
                  <a:pos x="T2" y="T3"/>
                </a:cxn>
                <a:cxn ang="T14">
                  <a:pos x="T4" y="T5"/>
                </a:cxn>
                <a:cxn ang="T15">
                  <a:pos x="T6" y="T7"/>
                </a:cxn>
                <a:cxn ang="T16">
                  <a:pos x="T8" y="T9"/>
                </a:cxn>
                <a:cxn ang="T17">
                  <a:pos x="T10" y="T11"/>
                </a:cxn>
              </a:cxnLst>
              <a:rect l="T18" t="T19" r="T20" b="T21"/>
              <a:pathLst>
                <a:path w="1019" h="384">
                  <a:moveTo>
                    <a:pt x="135" y="0"/>
                  </a:moveTo>
                  <a:cubicBezTo>
                    <a:pt x="118" y="25"/>
                    <a:pt x="28" y="88"/>
                    <a:pt x="30" y="152"/>
                  </a:cubicBezTo>
                  <a:cubicBezTo>
                    <a:pt x="32" y="216"/>
                    <a:pt x="0" y="347"/>
                    <a:pt x="144" y="384"/>
                  </a:cubicBezTo>
                  <a:lnTo>
                    <a:pt x="894" y="376"/>
                  </a:lnTo>
                  <a:cubicBezTo>
                    <a:pt x="1018" y="312"/>
                    <a:pt x="1019" y="61"/>
                    <a:pt x="891" y="0"/>
                  </a:cubicBezTo>
                  <a:lnTo>
                    <a:pt x="126" y="8"/>
                  </a:lnTo>
                </a:path>
              </a:pathLst>
            </a:custGeom>
            <a:gradFill rotWithShape="1">
              <a:gsLst>
                <a:gs pos="0">
                  <a:srgbClr val="767676"/>
                </a:gs>
                <a:gs pos="100000">
                  <a:srgbClr val="FFFFFF"/>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a:lstStyle/>
            <a:p>
              <a:endParaRPr lang="en-US"/>
            </a:p>
          </p:txBody>
        </p:sp>
        <p:sp>
          <p:nvSpPr>
            <p:cNvPr id="12337" name="Freeform 39"/>
            <p:cNvSpPr>
              <a:spLocks/>
            </p:cNvSpPr>
            <p:nvPr/>
          </p:nvSpPr>
          <p:spPr bwMode="auto">
            <a:xfrm>
              <a:off x="3336925" y="2592387"/>
              <a:ext cx="527050" cy="79375"/>
            </a:xfrm>
            <a:custGeom>
              <a:avLst/>
              <a:gdLst>
                <a:gd name="T0" fmla="*/ 0 w 1019"/>
                <a:gd name="T1" fmla="*/ 0 h 384"/>
                <a:gd name="T2" fmla="*/ 0 w 1019"/>
                <a:gd name="T3" fmla="*/ 0 h 384"/>
                <a:gd name="T4" fmla="*/ 0 w 1019"/>
                <a:gd name="T5" fmla="*/ 0 h 384"/>
                <a:gd name="T6" fmla="*/ 0 w 1019"/>
                <a:gd name="T7" fmla="*/ 0 h 384"/>
                <a:gd name="T8" fmla="*/ 0 w 1019"/>
                <a:gd name="T9" fmla="*/ 0 h 384"/>
                <a:gd name="T10" fmla="*/ 0 w 1019"/>
                <a:gd name="T11" fmla="*/ 0 h 384"/>
                <a:gd name="T12" fmla="*/ 0 60000 65536"/>
                <a:gd name="T13" fmla="*/ 0 60000 65536"/>
                <a:gd name="T14" fmla="*/ 0 60000 65536"/>
                <a:gd name="T15" fmla="*/ 0 60000 65536"/>
                <a:gd name="T16" fmla="*/ 0 60000 65536"/>
                <a:gd name="T17" fmla="*/ 0 60000 65536"/>
                <a:gd name="T18" fmla="*/ 0 w 1019"/>
                <a:gd name="T19" fmla="*/ 0 h 384"/>
                <a:gd name="T20" fmla="*/ 1019 w 1019"/>
                <a:gd name="T21" fmla="*/ 384 h 384"/>
              </a:gdLst>
              <a:ahLst/>
              <a:cxnLst>
                <a:cxn ang="T12">
                  <a:pos x="T0" y="T1"/>
                </a:cxn>
                <a:cxn ang="T13">
                  <a:pos x="T2" y="T3"/>
                </a:cxn>
                <a:cxn ang="T14">
                  <a:pos x="T4" y="T5"/>
                </a:cxn>
                <a:cxn ang="T15">
                  <a:pos x="T6" y="T7"/>
                </a:cxn>
                <a:cxn ang="T16">
                  <a:pos x="T8" y="T9"/>
                </a:cxn>
                <a:cxn ang="T17">
                  <a:pos x="T10" y="T11"/>
                </a:cxn>
              </a:cxnLst>
              <a:rect l="T18" t="T19" r="T20" b="T21"/>
              <a:pathLst>
                <a:path w="1019" h="384">
                  <a:moveTo>
                    <a:pt x="135" y="0"/>
                  </a:moveTo>
                  <a:cubicBezTo>
                    <a:pt x="118" y="25"/>
                    <a:pt x="28" y="88"/>
                    <a:pt x="30" y="152"/>
                  </a:cubicBezTo>
                  <a:cubicBezTo>
                    <a:pt x="32" y="216"/>
                    <a:pt x="0" y="347"/>
                    <a:pt x="144" y="384"/>
                  </a:cubicBezTo>
                  <a:lnTo>
                    <a:pt x="894" y="376"/>
                  </a:lnTo>
                  <a:cubicBezTo>
                    <a:pt x="1018" y="312"/>
                    <a:pt x="1019" y="61"/>
                    <a:pt x="891" y="0"/>
                  </a:cubicBezTo>
                  <a:lnTo>
                    <a:pt x="126" y="8"/>
                  </a:lnTo>
                </a:path>
              </a:pathLst>
            </a:custGeom>
            <a:gradFill rotWithShape="1">
              <a:gsLst>
                <a:gs pos="0">
                  <a:srgbClr val="FFFFFF"/>
                </a:gs>
                <a:gs pos="100000">
                  <a:srgbClr val="767676"/>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a:lstStyle/>
            <a:p>
              <a:endParaRPr lang="en-US"/>
            </a:p>
          </p:txBody>
        </p:sp>
        <p:sp>
          <p:nvSpPr>
            <p:cNvPr id="12338" name="Text Box 40"/>
            <p:cNvSpPr txBox="1">
              <a:spLocks noChangeArrowheads="1"/>
            </p:cNvSpPr>
            <p:nvPr/>
          </p:nvSpPr>
          <p:spPr bwMode="auto">
            <a:xfrm rot="-5400000">
              <a:off x="2073276" y="4042181"/>
              <a:ext cx="3033712"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it-IT" sz="1200" b="1">
                  <a:solidFill>
                    <a:srgbClr val="002060"/>
                  </a:solidFill>
                  <a:cs typeface="Arial" charset="0"/>
                </a:rPr>
                <a:t>ICAO Annex 17 chapter 2</a:t>
              </a:r>
            </a:p>
          </p:txBody>
        </p:sp>
      </p:grpSp>
      <p:grpSp>
        <p:nvGrpSpPr>
          <p:cNvPr id="5" name="Gruppo 53"/>
          <p:cNvGrpSpPr>
            <a:grpSpLocks/>
          </p:cNvGrpSpPr>
          <p:nvPr/>
        </p:nvGrpSpPr>
        <p:grpSpPr bwMode="auto">
          <a:xfrm>
            <a:off x="90488" y="5943600"/>
            <a:ext cx="3719512" cy="304800"/>
            <a:chOff x="76200" y="5943600"/>
            <a:chExt cx="4267200" cy="304800"/>
          </a:xfrm>
        </p:grpSpPr>
        <p:sp>
          <p:nvSpPr>
            <p:cNvPr id="12329" name="Rettangolo 58"/>
            <p:cNvSpPr>
              <a:spLocks noChangeArrowheads="1"/>
            </p:cNvSpPr>
            <p:nvPr/>
          </p:nvSpPr>
          <p:spPr bwMode="auto">
            <a:xfrm>
              <a:off x="304800" y="5943600"/>
              <a:ext cx="3810000" cy="76200"/>
            </a:xfrm>
            <a:prstGeom prst="rect">
              <a:avLst/>
            </a:prstGeom>
            <a:solidFill>
              <a:schemeClr val="accent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it-IT" altLang="it-IT"/>
            </a:p>
          </p:txBody>
        </p:sp>
        <p:sp>
          <p:nvSpPr>
            <p:cNvPr id="12330" name="Rettangolo 59"/>
            <p:cNvSpPr>
              <a:spLocks noChangeArrowheads="1"/>
            </p:cNvSpPr>
            <p:nvPr/>
          </p:nvSpPr>
          <p:spPr bwMode="auto">
            <a:xfrm>
              <a:off x="228600" y="6019800"/>
              <a:ext cx="3962400" cy="76200"/>
            </a:xfrm>
            <a:prstGeom prst="rect">
              <a:avLst/>
            </a:prstGeom>
            <a:solidFill>
              <a:schemeClr val="accent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it-IT" altLang="it-IT"/>
            </a:p>
          </p:txBody>
        </p:sp>
        <p:sp>
          <p:nvSpPr>
            <p:cNvPr id="12331" name="Rettangolo 60"/>
            <p:cNvSpPr>
              <a:spLocks noChangeArrowheads="1"/>
            </p:cNvSpPr>
            <p:nvPr/>
          </p:nvSpPr>
          <p:spPr bwMode="auto">
            <a:xfrm>
              <a:off x="152400" y="6096000"/>
              <a:ext cx="4114800" cy="76200"/>
            </a:xfrm>
            <a:prstGeom prst="rect">
              <a:avLst/>
            </a:prstGeom>
            <a:solidFill>
              <a:schemeClr val="accent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it-IT" altLang="it-IT"/>
            </a:p>
          </p:txBody>
        </p:sp>
        <p:sp>
          <p:nvSpPr>
            <p:cNvPr id="12332" name="Rettangolo 61"/>
            <p:cNvSpPr>
              <a:spLocks noChangeArrowheads="1"/>
            </p:cNvSpPr>
            <p:nvPr/>
          </p:nvSpPr>
          <p:spPr bwMode="auto">
            <a:xfrm>
              <a:off x="76200" y="6172200"/>
              <a:ext cx="4267200" cy="76200"/>
            </a:xfrm>
            <a:prstGeom prst="rect">
              <a:avLst/>
            </a:prstGeom>
            <a:solidFill>
              <a:schemeClr val="accent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it-IT" altLang="it-IT"/>
            </a:p>
          </p:txBody>
        </p:sp>
      </p:grpSp>
      <p:grpSp>
        <p:nvGrpSpPr>
          <p:cNvPr id="6" name="Gruppo 52"/>
          <p:cNvGrpSpPr>
            <a:grpSpLocks/>
          </p:cNvGrpSpPr>
          <p:nvPr/>
        </p:nvGrpSpPr>
        <p:grpSpPr bwMode="auto">
          <a:xfrm>
            <a:off x="76200" y="1295400"/>
            <a:ext cx="3733800" cy="1171575"/>
            <a:chOff x="152400" y="1295400"/>
            <a:chExt cx="4114800" cy="1171571"/>
          </a:xfrm>
        </p:grpSpPr>
        <p:grpSp>
          <p:nvGrpSpPr>
            <p:cNvPr id="7" name="Gruppo 8"/>
            <p:cNvGrpSpPr>
              <a:grpSpLocks/>
            </p:cNvGrpSpPr>
            <p:nvPr/>
          </p:nvGrpSpPr>
          <p:grpSpPr bwMode="auto">
            <a:xfrm>
              <a:off x="350838" y="2133597"/>
              <a:ext cx="3787775" cy="333374"/>
              <a:chOff x="2557463" y="2062385"/>
              <a:chExt cx="3787775" cy="320453"/>
            </a:xfrm>
          </p:grpSpPr>
          <p:sp>
            <p:nvSpPr>
              <p:cNvPr id="10" name="Rectangle 78"/>
              <p:cNvSpPr>
                <a:spLocks noChangeArrowheads="1"/>
              </p:cNvSpPr>
              <p:nvPr/>
            </p:nvSpPr>
            <p:spPr bwMode="auto">
              <a:xfrm>
                <a:off x="2557463" y="2062385"/>
                <a:ext cx="3787775" cy="320453"/>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sz="900">
                  <a:solidFill>
                    <a:srgbClr val="002060"/>
                  </a:solidFill>
                  <a:cs typeface="Arial" charset="0"/>
                </a:endParaRPr>
              </a:p>
            </p:txBody>
          </p:sp>
          <p:sp>
            <p:nvSpPr>
              <p:cNvPr id="12328" name="Text Box 79"/>
              <p:cNvSpPr txBox="1">
                <a:spLocks noChangeArrowheads="1"/>
              </p:cNvSpPr>
              <p:nvPr/>
            </p:nvSpPr>
            <p:spPr bwMode="auto">
              <a:xfrm>
                <a:off x="3689628" y="2135631"/>
                <a:ext cx="1435008"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it-IT" sz="900" b="1">
                    <a:solidFill>
                      <a:srgbClr val="002060"/>
                    </a:solidFill>
                    <a:cs typeface="Arial" charset="0"/>
                  </a:rPr>
                  <a:t>Regulatory Framework</a:t>
                </a:r>
              </a:p>
            </p:txBody>
          </p:sp>
        </p:grpSp>
        <p:sp>
          <p:nvSpPr>
            <p:cNvPr id="12307" name="Triangolo isoscele 55"/>
            <p:cNvSpPr>
              <a:spLocks noChangeArrowheads="1"/>
            </p:cNvSpPr>
            <p:nvPr/>
          </p:nvSpPr>
          <p:spPr bwMode="auto">
            <a:xfrm>
              <a:off x="152400" y="1295400"/>
              <a:ext cx="4114800" cy="533400"/>
            </a:xfrm>
            <a:prstGeom prst="triangle">
              <a:avLst>
                <a:gd name="adj" fmla="val 50000"/>
              </a:avLst>
            </a:prstGeom>
            <a:solidFill>
              <a:schemeClr val="accent1"/>
            </a:solidFill>
            <a:ln w="2857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it-IT" altLang="it-IT"/>
            </a:p>
          </p:txBody>
        </p:sp>
        <p:sp>
          <p:nvSpPr>
            <p:cNvPr id="57" name="Triangolo isoscele 56"/>
            <p:cNvSpPr/>
            <p:nvPr/>
          </p:nvSpPr>
          <p:spPr bwMode="auto">
            <a:xfrm>
              <a:off x="761222" y="1371600"/>
              <a:ext cx="2897155" cy="380999"/>
            </a:xfrm>
            <a:prstGeom prst="triangle">
              <a:avLst>
                <a:gd name="adj" fmla="val 49204"/>
              </a:avLst>
            </a:prstGeom>
            <a:solidFill>
              <a:schemeClr val="accent1"/>
            </a:solidFill>
            <a:ln w="38100" cap="flat" cmpd="sng" algn="ctr">
              <a:solidFill>
                <a:schemeClr val="tx1"/>
              </a:solidFill>
              <a:prstDash val="solid"/>
              <a:round/>
              <a:headEnd type="none" w="med" len="med"/>
              <a:tailEnd type="none" w="med" len="med"/>
            </a:ln>
            <a:effectLst/>
            <a:extLst/>
          </p:spPr>
          <p:txBody>
            <a:bodyPr/>
            <a:lstStyle/>
            <a:p>
              <a:pPr>
                <a:defRPr/>
              </a:pPr>
              <a:endParaRPr lang="it-IT">
                <a:ln w="38100">
                  <a:solidFill>
                    <a:schemeClr val="tx1"/>
                  </a:solidFill>
                </a:ln>
                <a:latin typeface="Arial" pitchFamily="34" charset="0"/>
              </a:endParaRPr>
            </a:p>
          </p:txBody>
        </p:sp>
        <p:sp>
          <p:nvSpPr>
            <p:cNvPr id="12309" name="Rettangolo 63"/>
            <p:cNvSpPr>
              <a:spLocks noChangeArrowheads="1"/>
            </p:cNvSpPr>
            <p:nvPr/>
          </p:nvSpPr>
          <p:spPr bwMode="auto">
            <a:xfrm>
              <a:off x="304800" y="1905000"/>
              <a:ext cx="3810000" cy="228600"/>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it-IT" altLang="it-IT"/>
            </a:p>
          </p:txBody>
        </p:sp>
        <p:sp>
          <p:nvSpPr>
            <p:cNvPr id="12310" name="Rettangolo 62"/>
            <p:cNvSpPr>
              <a:spLocks noChangeArrowheads="1"/>
            </p:cNvSpPr>
            <p:nvPr/>
          </p:nvSpPr>
          <p:spPr bwMode="auto">
            <a:xfrm>
              <a:off x="457200" y="1905000"/>
              <a:ext cx="76200" cy="228600"/>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it-IT" altLang="it-IT"/>
            </a:p>
          </p:txBody>
        </p:sp>
        <p:sp>
          <p:nvSpPr>
            <p:cNvPr id="12311" name="Rettangolo 64"/>
            <p:cNvSpPr>
              <a:spLocks noChangeArrowheads="1"/>
            </p:cNvSpPr>
            <p:nvPr/>
          </p:nvSpPr>
          <p:spPr bwMode="auto">
            <a:xfrm>
              <a:off x="720969" y="1905000"/>
              <a:ext cx="76200" cy="228600"/>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it-IT" altLang="it-IT"/>
            </a:p>
          </p:txBody>
        </p:sp>
        <p:sp>
          <p:nvSpPr>
            <p:cNvPr id="12312" name="Rettangolo 65"/>
            <p:cNvSpPr>
              <a:spLocks noChangeArrowheads="1"/>
            </p:cNvSpPr>
            <p:nvPr/>
          </p:nvSpPr>
          <p:spPr bwMode="auto">
            <a:xfrm>
              <a:off x="984738" y="1905000"/>
              <a:ext cx="76200" cy="228600"/>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it-IT" altLang="it-IT"/>
            </a:p>
          </p:txBody>
        </p:sp>
        <p:sp>
          <p:nvSpPr>
            <p:cNvPr id="12313" name="Rettangolo 66"/>
            <p:cNvSpPr>
              <a:spLocks noChangeArrowheads="1"/>
            </p:cNvSpPr>
            <p:nvPr/>
          </p:nvSpPr>
          <p:spPr bwMode="auto">
            <a:xfrm>
              <a:off x="1248507" y="1905000"/>
              <a:ext cx="76200" cy="228600"/>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it-IT" altLang="it-IT"/>
            </a:p>
          </p:txBody>
        </p:sp>
        <p:sp>
          <p:nvSpPr>
            <p:cNvPr id="12314" name="Rettangolo 67"/>
            <p:cNvSpPr>
              <a:spLocks noChangeArrowheads="1"/>
            </p:cNvSpPr>
            <p:nvPr/>
          </p:nvSpPr>
          <p:spPr bwMode="auto">
            <a:xfrm>
              <a:off x="1512276" y="1905000"/>
              <a:ext cx="76200" cy="228600"/>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it-IT" altLang="it-IT"/>
            </a:p>
          </p:txBody>
        </p:sp>
        <p:sp>
          <p:nvSpPr>
            <p:cNvPr id="12315" name="Rettangolo 68"/>
            <p:cNvSpPr>
              <a:spLocks noChangeArrowheads="1"/>
            </p:cNvSpPr>
            <p:nvPr/>
          </p:nvSpPr>
          <p:spPr bwMode="auto">
            <a:xfrm>
              <a:off x="1776045" y="1905000"/>
              <a:ext cx="76200" cy="228600"/>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it-IT" altLang="it-IT"/>
            </a:p>
          </p:txBody>
        </p:sp>
        <p:sp>
          <p:nvSpPr>
            <p:cNvPr id="12316" name="Rettangolo 69"/>
            <p:cNvSpPr>
              <a:spLocks noChangeArrowheads="1"/>
            </p:cNvSpPr>
            <p:nvPr/>
          </p:nvSpPr>
          <p:spPr bwMode="auto">
            <a:xfrm>
              <a:off x="2039814" y="1905000"/>
              <a:ext cx="76200" cy="228600"/>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it-IT" altLang="it-IT"/>
            </a:p>
          </p:txBody>
        </p:sp>
        <p:sp>
          <p:nvSpPr>
            <p:cNvPr id="12317" name="Rettangolo 70"/>
            <p:cNvSpPr>
              <a:spLocks noChangeArrowheads="1"/>
            </p:cNvSpPr>
            <p:nvPr/>
          </p:nvSpPr>
          <p:spPr bwMode="auto">
            <a:xfrm>
              <a:off x="2303583" y="1905000"/>
              <a:ext cx="76200" cy="228600"/>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it-IT" altLang="it-IT"/>
            </a:p>
          </p:txBody>
        </p:sp>
        <p:sp>
          <p:nvSpPr>
            <p:cNvPr id="12318" name="Rettangolo 71"/>
            <p:cNvSpPr>
              <a:spLocks noChangeArrowheads="1"/>
            </p:cNvSpPr>
            <p:nvPr/>
          </p:nvSpPr>
          <p:spPr bwMode="auto">
            <a:xfrm>
              <a:off x="2567352" y="1905000"/>
              <a:ext cx="76200" cy="228600"/>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it-IT" altLang="it-IT"/>
            </a:p>
          </p:txBody>
        </p:sp>
        <p:sp>
          <p:nvSpPr>
            <p:cNvPr id="12319" name="Rettangolo 72"/>
            <p:cNvSpPr>
              <a:spLocks noChangeArrowheads="1"/>
            </p:cNvSpPr>
            <p:nvPr/>
          </p:nvSpPr>
          <p:spPr bwMode="auto">
            <a:xfrm>
              <a:off x="2831121" y="1905000"/>
              <a:ext cx="76200" cy="228600"/>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it-IT" altLang="it-IT"/>
            </a:p>
          </p:txBody>
        </p:sp>
        <p:sp>
          <p:nvSpPr>
            <p:cNvPr id="12320" name="Rettangolo 73"/>
            <p:cNvSpPr>
              <a:spLocks noChangeArrowheads="1"/>
            </p:cNvSpPr>
            <p:nvPr/>
          </p:nvSpPr>
          <p:spPr bwMode="auto">
            <a:xfrm>
              <a:off x="3094890" y="1905000"/>
              <a:ext cx="76200" cy="228600"/>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it-IT" altLang="it-IT"/>
            </a:p>
          </p:txBody>
        </p:sp>
        <p:sp>
          <p:nvSpPr>
            <p:cNvPr id="12321" name="Rettangolo 74"/>
            <p:cNvSpPr>
              <a:spLocks noChangeArrowheads="1"/>
            </p:cNvSpPr>
            <p:nvPr/>
          </p:nvSpPr>
          <p:spPr bwMode="auto">
            <a:xfrm>
              <a:off x="3358659" y="1905000"/>
              <a:ext cx="76200" cy="228600"/>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it-IT" altLang="it-IT"/>
            </a:p>
          </p:txBody>
        </p:sp>
        <p:sp>
          <p:nvSpPr>
            <p:cNvPr id="12322" name="Rettangolo 75"/>
            <p:cNvSpPr>
              <a:spLocks noChangeArrowheads="1"/>
            </p:cNvSpPr>
            <p:nvPr/>
          </p:nvSpPr>
          <p:spPr bwMode="auto">
            <a:xfrm>
              <a:off x="3622428" y="1905000"/>
              <a:ext cx="76200" cy="228600"/>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it-IT" altLang="it-IT"/>
            </a:p>
          </p:txBody>
        </p:sp>
        <p:sp>
          <p:nvSpPr>
            <p:cNvPr id="12323" name="Rettangolo 76"/>
            <p:cNvSpPr>
              <a:spLocks noChangeArrowheads="1"/>
            </p:cNvSpPr>
            <p:nvPr/>
          </p:nvSpPr>
          <p:spPr bwMode="auto">
            <a:xfrm>
              <a:off x="3886200" y="1905000"/>
              <a:ext cx="76200" cy="228600"/>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it-IT" altLang="it-IT"/>
            </a:p>
          </p:txBody>
        </p:sp>
        <p:sp>
          <p:nvSpPr>
            <p:cNvPr id="12324" name="Text Box 79"/>
            <p:cNvSpPr txBox="1">
              <a:spLocks noChangeArrowheads="1"/>
            </p:cNvSpPr>
            <p:nvPr/>
          </p:nvSpPr>
          <p:spPr bwMode="auto">
            <a:xfrm>
              <a:off x="1660108" y="1512460"/>
              <a:ext cx="1127232"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it-IT" sz="900" b="1">
                  <a:solidFill>
                    <a:srgbClr val="002060"/>
                  </a:solidFill>
                  <a:cs typeface="Arial" charset="0"/>
                </a:rPr>
                <a:t>GAMMA Solution</a:t>
              </a:r>
            </a:p>
          </p:txBody>
        </p:sp>
      </p:grpSp>
      <p:sp>
        <p:nvSpPr>
          <p:cNvPr id="79" name="Segnaposto contenuto 2"/>
          <p:cNvSpPr>
            <a:spLocks noGrp="1"/>
          </p:cNvSpPr>
          <p:nvPr>
            <p:ph idx="1"/>
          </p:nvPr>
        </p:nvSpPr>
        <p:spPr>
          <a:xfrm>
            <a:off x="3733800" y="1219200"/>
            <a:ext cx="5257800" cy="4832350"/>
          </a:xfrm>
        </p:spPr>
        <p:txBody>
          <a:bodyPr/>
          <a:lstStyle/>
          <a:p>
            <a:pPr algn="just">
              <a:defRPr/>
            </a:pPr>
            <a:r>
              <a:rPr lang="en-GB" sz="1400" b="1" dirty="0" smtClean="0"/>
              <a:t>EC 1035/2011 Annex 1 chapter 4:</a:t>
            </a:r>
          </a:p>
          <a:p>
            <a:pPr marL="350838" lvl="1" indent="0" algn="just">
              <a:buFont typeface="Arial" pitchFamily="34" charset="0"/>
              <a:buNone/>
              <a:defRPr/>
            </a:pPr>
            <a:r>
              <a:rPr lang="it-IT" sz="1200" dirty="0" smtClean="0"/>
              <a:t>«</a:t>
            </a:r>
            <a:r>
              <a:rPr lang="en-US" sz="1200" dirty="0" smtClean="0"/>
              <a:t>Air </a:t>
            </a:r>
            <a:r>
              <a:rPr lang="en-US" sz="1200" dirty="0"/>
              <a:t>navigation service providers shall establish a </a:t>
            </a:r>
            <a:r>
              <a:rPr lang="en-US" sz="1200" dirty="0" smtClean="0"/>
              <a:t>security </a:t>
            </a:r>
            <a:r>
              <a:rPr lang="en-US" sz="1200" dirty="0"/>
              <a:t>management system to </a:t>
            </a:r>
            <a:r>
              <a:rPr lang="en-US" sz="1200" dirty="0" smtClean="0"/>
              <a:t>ensure:</a:t>
            </a:r>
          </a:p>
          <a:p>
            <a:pPr marL="703263" lvl="2" indent="0" algn="just">
              <a:defRPr/>
            </a:pPr>
            <a:r>
              <a:rPr lang="en-US" sz="1200" dirty="0" smtClean="0"/>
              <a:t>the </a:t>
            </a:r>
            <a:r>
              <a:rPr lang="en-US" sz="1200" dirty="0"/>
              <a:t>security of their facilities and personnel so as to prevent unlawful interference with the provision of air navigation services; </a:t>
            </a:r>
            <a:endParaRPr lang="en-US" sz="1200" dirty="0" smtClean="0"/>
          </a:p>
          <a:p>
            <a:pPr marL="703263" lvl="2" indent="0" algn="just">
              <a:defRPr/>
            </a:pPr>
            <a:r>
              <a:rPr lang="en-US" sz="1200" dirty="0" smtClean="0"/>
              <a:t>the </a:t>
            </a:r>
            <a:r>
              <a:rPr lang="en-US" sz="1200" dirty="0"/>
              <a:t>security of operational data they receive or produce or otherwise employ, so that access to it is restricted only to those </a:t>
            </a:r>
            <a:r>
              <a:rPr lang="en-US" sz="1200" dirty="0" smtClean="0"/>
              <a:t>authorized.“</a:t>
            </a:r>
          </a:p>
          <a:p>
            <a:pPr marL="703263" lvl="2" indent="0" algn="just">
              <a:defRPr/>
            </a:pPr>
            <a:endParaRPr lang="en-US" sz="1200" dirty="0" smtClean="0"/>
          </a:p>
          <a:p>
            <a:pPr marL="266700" lvl="1" indent="-266700" algn="just">
              <a:buSzPct val="150000"/>
              <a:defRPr/>
            </a:pPr>
            <a:r>
              <a:rPr lang="en-US" sz="1400" b="1" dirty="0" smtClean="0"/>
              <a:t>EC </a:t>
            </a:r>
            <a:r>
              <a:rPr lang="en-US" sz="1400" b="1" dirty="0"/>
              <a:t>Regulation 549/2004  Article </a:t>
            </a:r>
            <a:r>
              <a:rPr lang="en-US" sz="1400" b="1" dirty="0" smtClean="0"/>
              <a:t>13:</a:t>
            </a:r>
            <a:endParaRPr lang="en-GB" sz="1400" b="1" dirty="0"/>
          </a:p>
          <a:p>
            <a:pPr marL="350838" lvl="1" indent="0" algn="just">
              <a:buFont typeface="Arial" pitchFamily="34" charset="0"/>
              <a:buNone/>
              <a:defRPr/>
            </a:pPr>
            <a:r>
              <a:rPr lang="en-US" sz="1200" dirty="0"/>
              <a:t>Security governance is a State matter </a:t>
            </a:r>
            <a:r>
              <a:rPr lang="en-US" sz="1200" dirty="0" smtClean="0"/>
              <a:t>and Member States have the power to implement appropriate measure</a:t>
            </a:r>
            <a:r>
              <a:rPr lang="en-US" sz="1200" dirty="0"/>
              <a:t>s to safeguard the public (See Article 4 (2) of Lisbon Treaty). </a:t>
            </a:r>
          </a:p>
          <a:p>
            <a:pPr marL="350838" lvl="1" indent="0" algn="just">
              <a:buFont typeface="Arial" pitchFamily="34" charset="0"/>
              <a:buNone/>
              <a:defRPr/>
            </a:pPr>
            <a:endParaRPr lang="en-US" sz="1200" dirty="0" smtClean="0"/>
          </a:p>
          <a:p>
            <a:pPr algn="just">
              <a:defRPr/>
            </a:pPr>
            <a:r>
              <a:rPr lang="en-US" sz="1400" b="1" dirty="0" smtClean="0"/>
              <a:t>ICAO Annex 17 chapter 2:</a:t>
            </a:r>
          </a:p>
          <a:p>
            <a:pPr marL="350838" lvl="1" indent="0" algn="just">
              <a:buFont typeface="Arial" pitchFamily="34" charset="0"/>
              <a:buNone/>
              <a:defRPr/>
            </a:pPr>
            <a:r>
              <a:rPr lang="en-US" sz="1200" dirty="0" smtClean="0"/>
              <a:t>“Each </a:t>
            </a:r>
            <a:r>
              <a:rPr lang="en-US" sz="1200" dirty="0"/>
              <a:t>Contracting State shall establish and implement procedures to share with other Contracting States </a:t>
            </a:r>
            <a:r>
              <a:rPr lang="en-US" sz="1200" dirty="0" smtClean="0"/>
              <a:t>threat information </a:t>
            </a:r>
            <a:r>
              <a:rPr lang="en-US" sz="1200" dirty="0"/>
              <a:t>that applies to the aviation security interests of those States, to the extent practicable</a:t>
            </a:r>
            <a:r>
              <a:rPr lang="en-US" sz="1200" dirty="0" smtClean="0"/>
              <a:t>.”</a:t>
            </a:r>
          </a:p>
          <a:p>
            <a:pPr marL="350838" lvl="1" indent="0" algn="just">
              <a:buFont typeface="Arial" pitchFamily="34" charset="0"/>
              <a:buNone/>
              <a:defRPr/>
            </a:pPr>
            <a:endParaRPr lang="en-US" sz="1200" dirty="0" smtClean="0"/>
          </a:p>
          <a:p>
            <a:pPr>
              <a:defRPr/>
            </a:pPr>
            <a:r>
              <a:rPr lang="it-IT" sz="1400" b="1" dirty="0" smtClean="0"/>
              <a:t>ICAO </a:t>
            </a:r>
            <a:r>
              <a:rPr lang="it-IT" sz="1400" b="1" dirty="0" err="1" smtClean="0"/>
              <a:t>Doc</a:t>
            </a:r>
            <a:r>
              <a:rPr lang="it-IT" sz="1400" b="1" dirty="0" smtClean="0"/>
              <a:t> 9985 (ATM Security </a:t>
            </a:r>
            <a:r>
              <a:rPr lang="it-IT" sz="1400" b="1" dirty="0" err="1" smtClean="0"/>
              <a:t>Manual</a:t>
            </a:r>
            <a:r>
              <a:rPr lang="it-IT" sz="1400" b="1" dirty="0" smtClean="0"/>
              <a:t>)</a:t>
            </a:r>
            <a:endParaRPr lang="en-US" sz="1400" b="1" dirty="0" smtClean="0"/>
          </a:p>
          <a:p>
            <a:pPr marL="350838" lvl="1" indent="0" algn="just">
              <a:buFont typeface="Arial" pitchFamily="34" charset="0"/>
              <a:buNone/>
              <a:defRPr/>
            </a:pPr>
            <a:r>
              <a:rPr lang="en-US" sz="1200" dirty="0" smtClean="0"/>
              <a:t>“</a:t>
            </a:r>
            <a:r>
              <a:rPr lang="en-GB" sz="1200" dirty="0" smtClean="0"/>
              <a:t>the </a:t>
            </a:r>
            <a:r>
              <a:rPr lang="en-GB" sz="1200" dirty="0"/>
              <a:t>safeguarding of the ATM system from security threats and vulnerabilities, and the contribution of the ATM system to civil aviation security, national security and defence, and law enforcement</a:t>
            </a:r>
            <a:r>
              <a:rPr lang="en-GB" sz="1200" dirty="0" smtClean="0"/>
              <a:t>.”</a:t>
            </a:r>
            <a:r>
              <a:rPr lang="en-US" sz="1200" dirty="0" smtClean="0"/>
              <a:t>.</a:t>
            </a:r>
            <a:endParaRPr lang="it-IT" sz="1200" dirty="0" smtClean="0"/>
          </a:p>
        </p:txBody>
      </p:sp>
      <p:pic>
        <p:nvPicPr>
          <p:cNvPr id="12297" name="Immagine 51" descr="statue.bmp"/>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28800" y="952500"/>
            <a:ext cx="228600"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8" name="Gruppo 81"/>
          <p:cNvGrpSpPr>
            <a:grpSpLocks/>
          </p:cNvGrpSpPr>
          <p:nvPr/>
        </p:nvGrpSpPr>
        <p:grpSpPr bwMode="auto">
          <a:xfrm>
            <a:off x="2819400" y="2438400"/>
            <a:ext cx="804863" cy="3481388"/>
            <a:chOff x="3203575" y="2430462"/>
            <a:chExt cx="804863" cy="3481388"/>
          </a:xfrm>
        </p:grpSpPr>
        <p:sp>
          <p:nvSpPr>
            <p:cNvPr id="83" name="Freeform 35"/>
            <p:cNvSpPr>
              <a:spLocks/>
            </p:cNvSpPr>
            <p:nvPr/>
          </p:nvSpPr>
          <p:spPr bwMode="auto">
            <a:xfrm>
              <a:off x="3390900" y="2671762"/>
              <a:ext cx="433388" cy="3027363"/>
            </a:xfrm>
            <a:custGeom>
              <a:avLst/>
              <a:gdLst>
                <a:gd name="T0" fmla="*/ 0 w 352"/>
                <a:gd name="T1" fmla="*/ 2147483647 h 1320"/>
                <a:gd name="T2" fmla="*/ 2147483647 w 352"/>
                <a:gd name="T3" fmla="*/ 0 h 1320"/>
                <a:gd name="T4" fmla="*/ 2147483647 w 352"/>
                <a:gd name="T5" fmla="*/ 0 h 1320"/>
                <a:gd name="T6" fmla="*/ 2147483647 w 352"/>
                <a:gd name="T7" fmla="*/ 2147483647 h 1320"/>
                <a:gd name="T8" fmla="*/ 0 w 352"/>
                <a:gd name="T9" fmla="*/ 2147483647 h 1320"/>
                <a:gd name="T10" fmla="*/ 0 60000 65536"/>
                <a:gd name="T11" fmla="*/ 0 60000 65536"/>
                <a:gd name="T12" fmla="*/ 0 60000 65536"/>
                <a:gd name="T13" fmla="*/ 0 60000 65536"/>
                <a:gd name="T14" fmla="*/ 0 60000 65536"/>
                <a:gd name="T15" fmla="*/ 0 w 352"/>
                <a:gd name="T16" fmla="*/ 0 h 1320"/>
                <a:gd name="T17" fmla="*/ 352 w 352"/>
                <a:gd name="T18" fmla="*/ 1320 h 1320"/>
              </a:gdLst>
              <a:ahLst/>
              <a:cxnLst>
                <a:cxn ang="T10">
                  <a:pos x="T0" y="T1"/>
                </a:cxn>
                <a:cxn ang="T11">
                  <a:pos x="T2" y="T3"/>
                </a:cxn>
                <a:cxn ang="T12">
                  <a:pos x="T4" y="T5"/>
                </a:cxn>
                <a:cxn ang="T13">
                  <a:pos x="T6" y="T7"/>
                </a:cxn>
                <a:cxn ang="T14">
                  <a:pos x="T8" y="T9"/>
                </a:cxn>
              </a:cxnLst>
              <a:rect l="T15" t="T16" r="T17" b="T18"/>
              <a:pathLst>
                <a:path w="352" h="1320">
                  <a:moveTo>
                    <a:pt x="0" y="1311"/>
                  </a:moveTo>
                  <a:lnTo>
                    <a:pt x="48" y="0"/>
                  </a:lnTo>
                  <a:lnTo>
                    <a:pt x="288" y="0"/>
                  </a:lnTo>
                  <a:lnTo>
                    <a:pt x="352" y="1320"/>
                  </a:lnTo>
                  <a:lnTo>
                    <a:pt x="0" y="1319"/>
                  </a:lnTo>
                </a:path>
              </a:pathLst>
            </a:custGeom>
            <a:gradFill rotWithShape="1">
              <a:gsLst>
                <a:gs pos="0">
                  <a:srgbClr val="767676"/>
                </a:gs>
                <a:gs pos="50000">
                  <a:srgbClr val="FFFFFF"/>
                </a:gs>
                <a:gs pos="100000">
                  <a:srgbClr val="767676"/>
                </a:gs>
              </a:gsLst>
              <a:lin ang="0" scaled="1"/>
            </a:gradFill>
            <a:ln w="9525" cap="flat" cmpd="sng">
              <a:noFill/>
              <a:prstDash val="solid"/>
              <a:round/>
              <a:headEnd type="none" w="med" len="med"/>
              <a:tailEnd type="none" w="med" len="med"/>
            </a:ln>
            <a:effectLst>
              <a:outerShdw blurRad="76200" dir="18900000" sy="23000" kx="-1200000" algn="bl" rotWithShape="0">
                <a:prstClr val="black">
                  <a:alpha val="20000"/>
                </a:prstClr>
              </a:outerShdw>
            </a:effectLst>
          </p:spPr>
          <p:txBody>
            <a:bodyPr/>
            <a:lstStyle/>
            <a:p>
              <a:pPr>
                <a:defRPr/>
              </a:pPr>
              <a:endParaRPr lang="it-IT" sz="900">
                <a:solidFill>
                  <a:srgbClr val="002060"/>
                </a:solidFill>
              </a:endParaRPr>
            </a:p>
          </p:txBody>
        </p:sp>
        <p:sp>
          <p:nvSpPr>
            <p:cNvPr id="12301" name="Freeform 36"/>
            <p:cNvSpPr>
              <a:spLocks/>
            </p:cNvSpPr>
            <p:nvPr/>
          </p:nvSpPr>
          <p:spPr bwMode="auto">
            <a:xfrm>
              <a:off x="3203575" y="5800725"/>
              <a:ext cx="804863" cy="111125"/>
            </a:xfrm>
            <a:custGeom>
              <a:avLst/>
              <a:gdLst>
                <a:gd name="T0" fmla="*/ 0 w 1019"/>
                <a:gd name="T1" fmla="*/ 0 h 384"/>
                <a:gd name="T2" fmla="*/ 0 w 1019"/>
                <a:gd name="T3" fmla="*/ 0 h 384"/>
                <a:gd name="T4" fmla="*/ 0 w 1019"/>
                <a:gd name="T5" fmla="*/ 0 h 384"/>
                <a:gd name="T6" fmla="*/ 0 w 1019"/>
                <a:gd name="T7" fmla="*/ 0 h 384"/>
                <a:gd name="T8" fmla="*/ 0 w 1019"/>
                <a:gd name="T9" fmla="*/ 0 h 384"/>
                <a:gd name="T10" fmla="*/ 0 w 1019"/>
                <a:gd name="T11" fmla="*/ 0 h 384"/>
                <a:gd name="T12" fmla="*/ 0 60000 65536"/>
                <a:gd name="T13" fmla="*/ 0 60000 65536"/>
                <a:gd name="T14" fmla="*/ 0 60000 65536"/>
                <a:gd name="T15" fmla="*/ 0 60000 65536"/>
                <a:gd name="T16" fmla="*/ 0 60000 65536"/>
                <a:gd name="T17" fmla="*/ 0 60000 65536"/>
                <a:gd name="T18" fmla="*/ 0 w 1019"/>
                <a:gd name="T19" fmla="*/ 0 h 384"/>
                <a:gd name="T20" fmla="*/ 1019 w 1019"/>
                <a:gd name="T21" fmla="*/ 384 h 384"/>
              </a:gdLst>
              <a:ahLst/>
              <a:cxnLst>
                <a:cxn ang="T12">
                  <a:pos x="T0" y="T1"/>
                </a:cxn>
                <a:cxn ang="T13">
                  <a:pos x="T2" y="T3"/>
                </a:cxn>
                <a:cxn ang="T14">
                  <a:pos x="T4" y="T5"/>
                </a:cxn>
                <a:cxn ang="T15">
                  <a:pos x="T6" y="T7"/>
                </a:cxn>
                <a:cxn ang="T16">
                  <a:pos x="T8" y="T9"/>
                </a:cxn>
                <a:cxn ang="T17">
                  <a:pos x="T10" y="T11"/>
                </a:cxn>
              </a:cxnLst>
              <a:rect l="T18" t="T19" r="T20" b="T21"/>
              <a:pathLst>
                <a:path w="1019" h="384">
                  <a:moveTo>
                    <a:pt x="135" y="0"/>
                  </a:moveTo>
                  <a:cubicBezTo>
                    <a:pt x="118" y="25"/>
                    <a:pt x="28" y="88"/>
                    <a:pt x="30" y="152"/>
                  </a:cubicBezTo>
                  <a:cubicBezTo>
                    <a:pt x="32" y="216"/>
                    <a:pt x="0" y="347"/>
                    <a:pt x="144" y="384"/>
                  </a:cubicBezTo>
                  <a:lnTo>
                    <a:pt x="894" y="376"/>
                  </a:lnTo>
                  <a:cubicBezTo>
                    <a:pt x="1018" y="312"/>
                    <a:pt x="1019" y="61"/>
                    <a:pt x="891" y="0"/>
                  </a:cubicBezTo>
                  <a:lnTo>
                    <a:pt x="126" y="8"/>
                  </a:lnTo>
                </a:path>
              </a:pathLst>
            </a:custGeom>
            <a:gradFill rotWithShape="1">
              <a:gsLst>
                <a:gs pos="0">
                  <a:srgbClr val="FFFFFF"/>
                </a:gs>
                <a:gs pos="100000">
                  <a:srgbClr val="767676"/>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a:lstStyle/>
            <a:p>
              <a:endParaRPr lang="en-US"/>
            </a:p>
          </p:txBody>
        </p:sp>
        <p:sp>
          <p:nvSpPr>
            <p:cNvPr id="12302" name="Freeform 37"/>
            <p:cNvSpPr>
              <a:spLocks/>
            </p:cNvSpPr>
            <p:nvPr/>
          </p:nvSpPr>
          <p:spPr bwMode="auto">
            <a:xfrm>
              <a:off x="3290888" y="5700712"/>
              <a:ext cx="631825" cy="100013"/>
            </a:xfrm>
            <a:custGeom>
              <a:avLst/>
              <a:gdLst>
                <a:gd name="T0" fmla="*/ 0 w 1019"/>
                <a:gd name="T1" fmla="*/ 0 h 384"/>
                <a:gd name="T2" fmla="*/ 0 w 1019"/>
                <a:gd name="T3" fmla="*/ 0 h 384"/>
                <a:gd name="T4" fmla="*/ 0 w 1019"/>
                <a:gd name="T5" fmla="*/ 0 h 384"/>
                <a:gd name="T6" fmla="*/ 0 w 1019"/>
                <a:gd name="T7" fmla="*/ 0 h 384"/>
                <a:gd name="T8" fmla="*/ 0 w 1019"/>
                <a:gd name="T9" fmla="*/ 0 h 384"/>
                <a:gd name="T10" fmla="*/ 0 w 1019"/>
                <a:gd name="T11" fmla="*/ 0 h 384"/>
                <a:gd name="T12" fmla="*/ 0 60000 65536"/>
                <a:gd name="T13" fmla="*/ 0 60000 65536"/>
                <a:gd name="T14" fmla="*/ 0 60000 65536"/>
                <a:gd name="T15" fmla="*/ 0 60000 65536"/>
                <a:gd name="T16" fmla="*/ 0 60000 65536"/>
                <a:gd name="T17" fmla="*/ 0 60000 65536"/>
                <a:gd name="T18" fmla="*/ 0 w 1019"/>
                <a:gd name="T19" fmla="*/ 0 h 384"/>
                <a:gd name="T20" fmla="*/ 1019 w 1019"/>
                <a:gd name="T21" fmla="*/ 384 h 384"/>
              </a:gdLst>
              <a:ahLst/>
              <a:cxnLst>
                <a:cxn ang="T12">
                  <a:pos x="T0" y="T1"/>
                </a:cxn>
                <a:cxn ang="T13">
                  <a:pos x="T2" y="T3"/>
                </a:cxn>
                <a:cxn ang="T14">
                  <a:pos x="T4" y="T5"/>
                </a:cxn>
                <a:cxn ang="T15">
                  <a:pos x="T6" y="T7"/>
                </a:cxn>
                <a:cxn ang="T16">
                  <a:pos x="T8" y="T9"/>
                </a:cxn>
                <a:cxn ang="T17">
                  <a:pos x="T10" y="T11"/>
                </a:cxn>
              </a:cxnLst>
              <a:rect l="T18" t="T19" r="T20" b="T21"/>
              <a:pathLst>
                <a:path w="1019" h="384">
                  <a:moveTo>
                    <a:pt x="135" y="0"/>
                  </a:moveTo>
                  <a:cubicBezTo>
                    <a:pt x="118" y="25"/>
                    <a:pt x="28" y="88"/>
                    <a:pt x="30" y="152"/>
                  </a:cubicBezTo>
                  <a:cubicBezTo>
                    <a:pt x="32" y="216"/>
                    <a:pt x="0" y="347"/>
                    <a:pt x="144" y="384"/>
                  </a:cubicBezTo>
                  <a:lnTo>
                    <a:pt x="894" y="376"/>
                  </a:lnTo>
                  <a:cubicBezTo>
                    <a:pt x="1018" y="312"/>
                    <a:pt x="1019" y="61"/>
                    <a:pt x="891" y="0"/>
                  </a:cubicBezTo>
                  <a:lnTo>
                    <a:pt x="126" y="8"/>
                  </a:lnTo>
                </a:path>
              </a:pathLst>
            </a:custGeom>
            <a:gradFill rotWithShape="1">
              <a:gsLst>
                <a:gs pos="0">
                  <a:srgbClr val="FFFFFF"/>
                </a:gs>
                <a:gs pos="100000">
                  <a:srgbClr val="767676"/>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a:lstStyle/>
            <a:p>
              <a:endParaRPr lang="en-US"/>
            </a:p>
          </p:txBody>
        </p:sp>
        <p:sp>
          <p:nvSpPr>
            <p:cNvPr id="12303" name="Freeform 38"/>
            <p:cNvSpPr>
              <a:spLocks/>
            </p:cNvSpPr>
            <p:nvPr/>
          </p:nvSpPr>
          <p:spPr bwMode="auto">
            <a:xfrm rot="10800000">
              <a:off x="3273425" y="2506662"/>
              <a:ext cx="668338" cy="87313"/>
            </a:xfrm>
            <a:custGeom>
              <a:avLst/>
              <a:gdLst>
                <a:gd name="T0" fmla="*/ 0 w 1019"/>
                <a:gd name="T1" fmla="*/ 0 h 384"/>
                <a:gd name="T2" fmla="*/ 0 w 1019"/>
                <a:gd name="T3" fmla="*/ 0 h 384"/>
                <a:gd name="T4" fmla="*/ 0 w 1019"/>
                <a:gd name="T5" fmla="*/ 0 h 384"/>
                <a:gd name="T6" fmla="*/ 0 w 1019"/>
                <a:gd name="T7" fmla="*/ 0 h 384"/>
                <a:gd name="T8" fmla="*/ 0 w 1019"/>
                <a:gd name="T9" fmla="*/ 0 h 384"/>
                <a:gd name="T10" fmla="*/ 0 w 1019"/>
                <a:gd name="T11" fmla="*/ 0 h 384"/>
                <a:gd name="T12" fmla="*/ 0 60000 65536"/>
                <a:gd name="T13" fmla="*/ 0 60000 65536"/>
                <a:gd name="T14" fmla="*/ 0 60000 65536"/>
                <a:gd name="T15" fmla="*/ 0 60000 65536"/>
                <a:gd name="T16" fmla="*/ 0 60000 65536"/>
                <a:gd name="T17" fmla="*/ 0 60000 65536"/>
                <a:gd name="T18" fmla="*/ 0 w 1019"/>
                <a:gd name="T19" fmla="*/ 0 h 384"/>
                <a:gd name="T20" fmla="*/ 1019 w 1019"/>
                <a:gd name="T21" fmla="*/ 384 h 384"/>
              </a:gdLst>
              <a:ahLst/>
              <a:cxnLst>
                <a:cxn ang="T12">
                  <a:pos x="T0" y="T1"/>
                </a:cxn>
                <a:cxn ang="T13">
                  <a:pos x="T2" y="T3"/>
                </a:cxn>
                <a:cxn ang="T14">
                  <a:pos x="T4" y="T5"/>
                </a:cxn>
                <a:cxn ang="T15">
                  <a:pos x="T6" y="T7"/>
                </a:cxn>
                <a:cxn ang="T16">
                  <a:pos x="T8" y="T9"/>
                </a:cxn>
                <a:cxn ang="T17">
                  <a:pos x="T10" y="T11"/>
                </a:cxn>
              </a:cxnLst>
              <a:rect l="T18" t="T19" r="T20" b="T21"/>
              <a:pathLst>
                <a:path w="1019" h="384">
                  <a:moveTo>
                    <a:pt x="135" y="0"/>
                  </a:moveTo>
                  <a:cubicBezTo>
                    <a:pt x="118" y="25"/>
                    <a:pt x="28" y="88"/>
                    <a:pt x="30" y="152"/>
                  </a:cubicBezTo>
                  <a:cubicBezTo>
                    <a:pt x="32" y="216"/>
                    <a:pt x="0" y="347"/>
                    <a:pt x="144" y="384"/>
                  </a:cubicBezTo>
                  <a:lnTo>
                    <a:pt x="894" y="376"/>
                  </a:lnTo>
                  <a:cubicBezTo>
                    <a:pt x="1018" y="312"/>
                    <a:pt x="1019" y="61"/>
                    <a:pt x="891" y="0"/>
                  </a:cubicBezTo>
                  <a:lnTo>
                    <a:pt x="126" y="8"/>
                  </a:lnTo>
                </a:path>
              </a:pathLst>
            </a:custGeom>
            <a:gradFill rotWithShape="1">
              <a:gsLst>
                <a:gs pos="0">
                  <a:srgbClr val="767676"/>
                </a:gs>
                <a:gs pos="100000">
                  <a:srgbClr val="FFFFFF"/>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a:lstStyle/>
            <a:p>
              <a:endParaRPr lang="en-US"/>
            </a:p>
          </p:txBody>
        </p:sp>
        <p:sp>
          <p:nvSpPr>
            <p:cNvPr id="12304" name="Freeform 39"/>
            <p:cNvSpPr>
              <a:spLocks/>
            </p:cNvSpPr>
            <p:nvPr/>
          </p:nvSpPr>
          <p:spPr bwMode="auto">
            <a:xfrm>
              <a:off x="3336925" y="2592387"/>
              <a:ext cx="527050" cy="79375"/>
            </a:xfrm>
            <a:custGeom>
              <a:avLst/>
              <a:gdLst>
                <a:gd name="T0" fmla="*/ 0 w 1019"/>
                <a:gd name="T1" fmla="*/ 0 h 384"/>
                <a:gd name="T2" fmla="*/ 0 w 1019"/>
                <a:gd name="T3" fmla="*/ 0 h 384"/>
                <a:gd name="T4" fmla="*/ 0 w 1019"/>
                <a:gd name="T5" fmla="*/ 0 h 384"/>
                <a:gd name="T6" fmla="*/ 0 w 1019"/>
                <a:gd name="T7" fmla="*/ 0 h 384"/>
                <a:gd name="T8" fmla="*/ 0 w 1019"/>
                <a:gd name="T9" fmla="*/ 0 h 384"/>
                <a:gd name="T10" fmla="*/ 0 w 1019"/>
                <a:gd name="T11" fmla="*/ 0 h 384"/>
                <a:gd name="T12" fmla="*/ 0 60000 65536"/>
                <a:gd name="T13" fmla="*/ 0 60000 65536"/>
                <a:gd name="T14" fmla="*/ 0 60000 65536"/>
                <a:gd name="T15" fmla="*/ 0 60000 65536"/>
                <a:gd name="T16" fmla="*/ 0 60000 65536"/>
                <a:gd name="T17" fmla="*/ 0 60000 65536"/>
                <a:gd name="T18" fmla="*/ 0 w 1019"/>
                <a:gd name="T19" fmla="*/ 0 h 384"/>
                <a:gd name="T20" fmla="*/ 1019 w 1019"/>
                <a:gd name="T21" fmla="*/ 384 h 384"/>
              </a:gdLst>
              <a:ahLst/>
              <a:cxnLst>
                <a:cxn ang="T12">
                  <a:pos x="T0" y="T1"/>
                </a:cxn>
                <a:cxn ang="T13">
                  <a:pos x="T2" y="T3"/>
                </a:cxn>
                <a:cxn ang="T14">
                  <a:pos x="T4" y="T5"/>
                </a:cxn>
                <a:cxn ang="T15">
                  <a:pos x="T6" y="T7"/>
                </a:cxn>
                <a:cxn ang="T16">
                  <a:pos x="T8" y="T9"/>
                </a:cxn>
                <a:cxn ang="T17">
                  <a:pos x="T10" y="T11"/>
                </a:cxn>
              </a:cxnLst>
              <a:rect l="T18" t="T19" r="T20" b="T21"/>
              <a:pathLst>
                <a:path w="1019" h="384">
                  <a:moveTo>
                    <a:pt x="135" y="0"/>
                  </a:moveTo>
                  <a:cubicBezTo>
                    <a:pt x="118" y="25"/>
                    <a:pt x="28" y="88"/>
                    <a:pt x="30" y="152"/>
                  </a:cubicBezTo>
                  <a:cubicBezTo>
                    <a:pt x="32" y="216"/>
                    <a:pt x="0" y="347"/>
                    <a:pt x="144" y="384"/>
                  </a:cubicBezTo>
                  <a:lnTo>
                    <a:pt x="894" y="376"/>
                  </a:lnTo>
                  <a:cubicBezTo>
                    <a:pt x="1018" y="312"/>
                    <a:pt x="1019" y="61"/>
                    <a:pt x="891" y="0"/>
                  </a:cubicBezTo>
                  <a:lnTo>
                    <a:pt x="126" y="8"/>
                  </a:lnTo>
                </a:path>
              </a:pathLst>
            </a:custGeom>
            <a:gradFill rotWithShape="1">
              <a:gsLst>
                <a:gs pos="0">
                  <a:srgbClr val="FFFFFF"/>
                </a:gs>
                <a:gs pos="100000">
                  <a:srgbClr val="767676"/>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a:lstStyle/>
            <a:p>
              <a:endParaRPr lang="en-US"/>
            </a:p>
          </p:txBody>
        </p:sp>
        <p:sp>
          <p:nvSpPr>
            <p:cNvPr id="12305" name="Text Box 40"/>
            <p:cNvSpPr txBox="1">
              <a:spLocks noChangeArrowheads="1"/>
            </p:cNvSpPr>
            <p:nvPr/>
          </p:nvSpPr>
          <p:spPr bwMode="auto">
            <a:xfrm rot="-5400000">
              <a:off x="1956595" y="3925500"/>
              <a:ext cx="326707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it-IT" altLang="it-IT" sz="1200" b="1">
                  <a:solidFill>
                    <a:srgbClr val="002060"/>
                  </a:solidFill>
                  <a:cs typeface="Arial" charset="0"/>
                </a:rPr>
                <a:t>ICAO Doc 9985 (ATM Security Manual)</a:t>
              </a:r>
              <a:endParaRPr lang="en-US" altLang="it-IT" sz="1200" b="1">
                <a:solidFill>
                  <a:srgbClr val="002060"/>
                </a:solidFill>
                <a:cs typeface="Arial" charset="0"/>
              </a:endParaRPr>
            </a:p>
          </p:txBody>
        </p:sp>
      </p:grpSp>
      <p:sp>
        <p:nvSpPr>
          <p:cNvPr id="12299" name="Segnaposto numero diapositiva 1"/>
          <p:cNvSpPr>
            <a:spLocks noGrp="1"/>
          </p:cNvSpPr>
          <p:nvPr>
            <p:ph type="sldNum" sz="quarter" idx="11"/>
          </p:nvPr>
        </p:nvSpPr>
        <p:spPr bwMode="auto">
          <a:xfrm>
            <a:off x="8534400" y="6477000"/>
            <a:ext cx="512763" cy="2667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08C235B-A661-49D3-BD0C-7CAEF677521A}" type="slidenum">
              <a:rPr lang="en-US" altLang="it-IT" b="1" smtClean="0"/>
              <a:pPr/>
              <a:t>15</a:t>
            </a:fld>
            <a:endParaRPr lang="en-US" altLang="it-IT" b="1" smtClean="0"/>
          </a:p>
        </p:txBody>
      </p:sp>
    </p:spTree>
    <p:extLst>
      <p:ext uri="{BB962C8B-B14F-4D97-AF65-F5344CB8AC3E}">
        <p14:creationId xmlns:p14="http://schemas.microsoft.com/office/powerpoint/2010/main" xmlns="" val="13345944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2514601" y="242888"/>
            <a:ext cx="6173788" cy="461665"/>
          </a:xfrm>
        </p:spPr>
        <p:txBody>
          <a:bodyPr/>
          <a:lstStyle/>
          <a:p>
            <a:r>
              <a:rPr lang="en-US" sz="2400" dirty="0" smtClean="0"/>
              <a:t>The GAMMA Concept</a:t>
            </a:r>
            <a:endParaRPr lang="it-IT" sz="2400" dirty="0"/>
          </a:p>
        </p:txBody>
      </p:sp>
      <p:sp>
        <p:nvSpPr>
          <p:cNvPr id="12" name="Segnaposto contenuto 10"/>
          <p:cNvSpPr>
            <a:spLocks noGrp="1"/>
          </p:cNvSpPr>
          <p:nvPr>
            <p:ph idx="1"/>
          </p:nvPr>
        </p:nvSpPr>
        <p:spPr>
          <a:xfrm>
            <a:off x="672613" y="1319546"/>
            <a:ext cx="7861787" cy="4825937"/>
          </a:xfrm>
        </p:spPr>
        <p:txBody>
          <a:bodyPr/>
          <a:lstStyle/>
          <a:p>
            <a:pPr>
              <a:spcBef>
                <a:spcPts val="0"/>
              </a:spcBef>
              <a:spcAft>
                <a:spcPts val="600"/>
              </a:spcAft>
            </a:pPr>
            <a:r>
              <a:rPr lang="en-GB" sz="1800" dirty="0" smtClean="0"/>
              <a:t>The operational and technical scope of the GAMMA vision is given by the existing ATM system and its evolution foreseen within SESAR. </a:t>
            </a:r>
          </a:p>
          <a:p>
            <a:pPr>
              <a:spcBef>
                <a:spcPts val="0"/>
              </a:spcBef>
              <a:spcAft>
                <a:spcPts val="600"/>
              </a:spcAft>
            </a:pPr>
            <a:endParaRPr lang="en-GB" sz="1800" dirty="0" smtClean="0"/>
          </a:p>
          <a:p>
            <a:pPr>
              <a:spcBef>
                <a:spcPts val="0"/>
              </a:spcBef>
              <a:spcAft>
                <a:spcPts val="600"/>
              </a:spcAft>
            </a:pPr>
            <a:r>
              <a:rPr lang="en-GB" sz="1800" dirty="0" smtClean="0"/>
              <a:t>The GAMMA solution can be conceptualised as a network of distributed nodes embedded within the ATM system and providing interfaces to (ATM) internal and external security stakeholders.</a:t>
            </a:r>
          </a:p>
          <a:p>
            <a:pPr>
              <a:spcBef>
                <a:spcPts val="0"/>
              </a:spcBef>
              <a:spcAft>
                <a:spcPts val="600"/>
              </a:spcAft>
            </a:pPr>
            <a:endParaRPr lang="it-IT" sz="1800" dirty="0" smtClean="0"/>
          </a:p>
          <a:p>
            <a:pPr>
              <a:spcBef>
                <a:spcPts val="0"/>
              </a:spcBef>
              <a:spcAft>
                <a:spcPts val="600"/>
              </a:spcAft>
            </a:pPr>
            <a:r>
              <a:rPr lang="en-GB" sz="1800" dirty="0" smtClean="0"/>
              <a:t>GAMMA establishes three different levels for managing security: </a:t>
            </a:r>
            <a:endParaRPr lang="it-IT" sz="1800" dirty="0" smtClean="0"/>
          </a:p>
          <a:p>
            <a:pPr lvl="1">
              <a:spcBef>
                <a:spcPts val="0"/>
              </a:spcBef>
              <a:spcAft>
                <a:spcPts val="600"/>
              </a:spcAft>
              <a:buFont typeface="Wingdings" pitchFamily="2" charset="2"/>
              <a:buChar char="ü"/>
            </a:pPr>
            <a:r>
              <a:rPr lang="en-GB" sz="1800" dirty="0" smtClean="0"/>
              <a:t>the </a:t>
            </a:r>
            <a:r>
              <a:rPr lang="en-GB" sz="1800" b="1" dirty="0" smtClean="0"/>
              <a:t>European</a:t>
            </a:r>
            <a:r>
              <a:rPr lang="en-GB" sz="1800" dirty="0" smtClean="0"/>
              <a:t> level represented by the European GAMMA Coordination Centre (EGCC),</a:t>
            </a:r>
            <a:endParaRPr lang="it-IT" sz="1800" dirty="0" smtClean="0"/>
          </a:p>
          <a:p>
            <a:pPr lvl="1">
              <a:spcBef>
                <a:spcPts val="0"/>
              </a:spcBef>
              <a:spcAft>
                <a:spcPts val="600"/>
              </a:spcAft>
              <a:buFont typeface="Wingdings" pitchFamily="2" charset="2"/>
              <a:buChar char="ü"/>
            </a:pPr>
            <a:r>
              <a:rPr lang="en-GB" sz="1800" dirty="0" smtClean="0"/>
              <a:t>the </a:t>
            </a:r>
            <a:r>
              <a:rPr lang="en-GB" sz="1800" b="1" dirty="0" smtClean="0"/>
              <a:t>National</a:t>
            </a:r>
            <a:r>
              <a:rPr lang="en-GB" sz="1800" dirty="0" smtClean="0"/>
              <a:t> level represented by the National GAMMA Security Management Platform (NGSMP)</a:t>
            </a:r>
            <a:endParaRPr lang="it-IT" sz="1800" dirty="0" smtClean="0"/>
          </a:p>
          <a:p>
            <a:pPr lvl="1">
              <a:spcBef>
                <a:spcPts val="0"/>
              </a:spcBef>
              <a:spcAft>
                <a:spcPts val="600"/>
              </a:spcAft>
              <a:buFont typeface="Wingdings" pitchFamily="2" charset="2"/>
              <a:buChar char="ü"/>
            </a:pPr>
            <a:r>
              <a:rPr lang="en-GB" sz="1800" dirty="0" smtClean="0"/>
              <a:t>the </a:t>
            </a:r>
            <a:r>
              <a:rPr lang="en-GB" sz="1800" b="1" dirty="0" smtClean="0"/>
              <a:t>local</a:t>
            </a:r>
            <a:r>
              <a:rPr lang="en-GB" sz="1800" dirty="0" smtClean="0"/>
              <a:t> level represented by local security systems as well as Local GAMMA Security Operation Centres (LGSOC).</a:t>
            </a:r>
            <a:endParaRPr lang="it-IT" sz="1800" dirty="0" smtClean="0"/>
          </a:p>
          <a:p>
            <a:endParaRPr lang="en-US" sz="1800" dirty="0" smtClean="0"/>
          </a:p>
        </p:txBody>
      </p:sp>
    </p:spTree>
    <p:extLst>
      <p:ext uri="{BB962C8B-B14F-4D97-AF65-F5344CB8AC3E}">
        <p14:creationId xmlns:p14="http://schemas.microsoft.com/office/powerpoint/2010/main" xmlns="" val="402021753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arrotondato 3"/>
          <p:cNvSpPr/>
          <p:nvPr/>
        </p:nvSpPr>
        <p:spPr>
          <a:xfrm>
            <a:off x="4573588" y="1524000"/>
            <a:ext cx="4175125" cy="4392613"/>
          </a:xfrm>
          <a:prstGeom prst="roundRect">
            <a:avLst>
              <a:gd name="adj" fmla="val 768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b="1" dirty="0"/>
          </a:p>
          <a:p>
            <a:pPr algn="ctr">
              <a:defRPr/>
            </a:pPr>
            <a:r>
              <a:rPr lang="it-IT" b="1" dirty="0" err="1"/>
              <a:t>Systems</a:t>
            </a:r>
            <a:endParaRPr lang="it-IT" b="1" dirty="0"/>
          </a:p>
        </p:txBody>
      </p:sp>
      <p:pic>
        <p:nvPicPr>
          <p:cNvPr id="7" name="Immagine 22" descr="operator centrale.jpg"/>
          <p:cNvPicPr>
            <a:picLocks noChangeAspect="1"/>
          </p:cNvPicPr>
          <p:nvPr/>
        </p:nvPicPr>
        <p:blipFill>
          <a:blip r:embed="rId2" cstate="print"/>
          <a:srcRect/>
          <a:stretch>
            <a:fillRect/>
          </a:stretch>
        </p:blipFill>
        <p:spPr bwMode="auto">
          <a:xfrm>
            <a:off x="6500813" y="3540125"/>
            <a:ext cx="1384300" cy="787400"/>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l="34598" r="-314"/>
          <a:stretch>
            <a:fillRect/>
          </a:stretch>
        </p:blipFill>
        <p:spPr bwMode="auto">
          <a:xfrm>
            <a:off x="325438" y="1524000"/>
            <a:ext cx="935037" cy="4537075"/>
          </a:xfrm>
          <a:prstGeom prst="rect">
            <a:avLst/>
          </a:prstGeom>
          <a:noFill/>
          <a:ln w="9525">
            <a:noFill/>
            <a:miter lim="800000"/>
            <a:headEnd/>
            <a:tailEnd/>
          </a:ln>
        </p:spPr>
      </p:pic>
      <p:sp>
        <p:nvSpPr>
          <p:cNvPr id="9" name="Rettangolo 8"/>
          <p:cNvSpPr/>
          <p:nvPr/>
        </p:nvSpPr>
        <p:spPr>
          <a:xfrm rot="5400000">
            <a:off x="7200900" y="5087938"/>
            <a:ext cx="503237" cy="2592388"/>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it-IT"/>
          </a:p>
        </p:txBody>
      </p:sp>
      <p:sp>
        <p:nvSpPr>
          <p:cNvPr id="10" name="Rettangolo 9"/>
          <p:cNvSpPr/>
          <p:nvPr/>
        </p:nvSpPr>
        <p:spPr>
          <a:xfrm rot="5400000">
            <a:off x="4716463" y="5195888"/>
            <a:ext cx="503237" cy="2376487"/>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it-IT"/>
          </a:p>
        </p:txBody>
      </p:sp>
      <p:sp>
        <p:nvSpPr>
          <p:cNvPr id="11" name="Rettangolo 10"/>
          <p:cNvSpPr/>
          <p:nvPr/>
        </p:nvSpPr>
        <p:spPr>
          <a:xfrm rot="5400000">
            <a:off x="1800225" y="4656138"/>
            <a:ext cx="503237" cy="3455988"/>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it-IT"/>
          </a:p>
        </p:txBody>
      </p:sp>
      <p:pic>
        <p:nvPicPr>
          <p:cNvPr id="12" name="Immagine 18" descr="operator2.jpg"/>
          <p:cNvPicPr>
            <a:picLocks noChangeAspect="1"/>
          </p:cNvPicPr>
          <p:nvPr/>
        </p:nvPicPr>
        <p:blipFill>
          <a:blip r:embed="rId4" cstate="print"/>
          <a:srcRect/>
          <a:stretch>
            <a:fillRect/>
          </a:stretch>
        </p:blipFill>
        <p:spPr bwMode="auto">
          <a:xfrm>
            <a:off x="2773363" y="2676525"/>
            <a:ext cx="488950" cy="490538"/>
          </a:xfrm>
          <a:prstGeom prst="rect">
            <a:avLst/>
          </a:prstGeom>
          <a:noFill/>
          <a:ln w="9525">
            <a:noFill/>
            <a:miter lim="800000"/>
            <a:headEnd/>
            <a:tailEnd/>
          </a:ln>
        </p:spPr>
      </p:pic>
      <p:pic>
        <p:nvPicPr>
          <p:cNvPr id="13" name="Immagine 21" descr="operator 3.jpg"/>
          <p:cNvPicPr>
            <a:picLocks noChangeAspect="1"/>
          </p:cNvPicPr>
          <p:nvPr/>
        </p:nvPicPr>
        <p:blipFill>
          <a:blip r:embed="rId5" cstate="print"/>
          <a:srcRect/>
          <a:stretch>
            <a:fillRect/>
          </a:stretch>
        </p:blipFill>
        <p:spPr bwMode="auto">
          <a:xfrm>
            <a:off x="4629150" y="3395663"/>
            <a:ext cx="1095375" cy="1096962"/>
          </a:xfrm>
          <a:prstGeom prst="rect">
            <a:avLst/>
          </a:prstGeom>
          <a:noFill/>
          <a:ln w="9525">
            <a:noFill/>
            <a:miter lim="800000"/>
            <a:headEnd/>
            <a:tailEnd/>
          </a:ln>
        </p:spPr>
      </p:pic>
      <p:sp>
        <p:nvSpPr>
          <p:cNvPr id="14" name="CasellaDiTesto 24"/>
          <p:cNvSpPr txBox="1">
            <a:spLocks noChangeArrowheads="1"/>
          </p:cNvSpPr>
          <p:nvPr/>
        </p:nvSpPr>
        <p:spPr bwMode="auto">
          <a:xfrm>
            <a:off x="2700338" y="3108325"/>
            <a:ext cx="596900" cy="277813"/>
          </a:xfrm>
          <a:prstGeom prst="rect">
            <a:avLst/>
          </a:prstGeom>
          <a:noFill/>
          <a:ln w="9525">
            <a:noFill/>
            <a:miter lim="800000"/>
            <a:headEnd/>
            <a:tailEnd/>
          </a:ln>
        </p:spPr>
        <p:txBody>
          <a:bodyPr wrap="none">
            <a:spAutoFit/>
          </a:bodyPr>
          <a:lstStyle/>
          <a:p>
            <a:r>
              <a:rPr lang="it-IT" sz="1200" b="1">
                <a:latin typeface="Calibri" pitchFamily="34" charset="0"/>
              </a:rPr>
              <a:t>LGSOC</a:t>
            </a:r>
          </a:p>
        </p:txBody>
      </p:sp>
      <p:sp>
        <p:nvSpPr>
          <p:cNvPr id="15" name="CasellaDiTesto 27"/>
          <p:cNvSpPr txBox="1">
            <a:spLocks noChangeArrowheads="1"/>
          </p:cNvSpPr>
          <p:nvPr/>
        </p:nvSpPr>
        <p:spPr bwMode="auto">
          <a:xfrm>
            <a:off x="4918075" y="4621213"/>
            <a:ext cx="673100" cy="276225"/>
          </a:xfrm>
          <a:prstGeom prst="rect">
            <a:avLst/>
          </a:prstGeom>
          <a:noFill/>
          <a:ln w="9525">
            <a:noFill/>
            <a:miter lim="800000"/>
            <a:headEnd/>
            <a:tailEnd/>
          </a:ln>
        </p:spPr>
        <p:txBody>
          <a:bodyPr wrap="none">
            <a:spAutoFit/>
          </a:bodyPr>
          <a:lstStyle/>
          <a:p>
            <a:r>
              <a:rPr lang="it-IT" sz="1200" b="1">
                <a:latin typeface="Calibri" pitchFamily="34" charset="0"/>
              </a:rPr>
              <a:t>NGSMP</a:t>
            </a:r>
          </a:p>
        </p:txBody>
      </p:sp>
      <p:sp>
        <p:nvSpPr>
          <p:cNvPr id="16" name="CasellaDiTesto 28"/>
          <p:cNvSpPr txBox="1">
            <a:spLocks noChangeArrowheads="1"/>
          </p:cNvSpPr>
          <p:nvPr/>
        </p:nvSpPr>
        <p:spPr bwMode="auto">
          <a:xfrm>
            <a:off x="6934200" y="4621213"/>
            <a:ext cx="519113" cy="276225"/>
          </a:xfrm>
          <a:prstGeom prst="rect">
            <a:avLst/>
          </a:prstGeom>
          <a:noFill/>
          <a:ln w="9525">
            <a:noFill/>
            <a:miter lim="800000"/>
            <a:headEnd/>
            <a:tailEnd/>
          </a:ln>
        </p:spPr>
        <p:txBody>
          <a:bodyPr wrap="none">
            <a:spAutoFit/>
          </a:bodyPr>
          <a:lstStyle/>
          <a:p>
            <a:r>
              <a:rPr lang="it-IT" sz="1200" b="1">
                <a:latin typeface="Calibri" pitchFamily="34" charset="0"/>
              </a:rPr>
              <a:t>EGCC</a:t>
            </a:r>
          </a:p>
        </p:txBody>
      </p:sp>
      <p:pic>
        <p:nvPicPr>
          <p:cNvPr id="17" name="Immagine 24" descr="systems.png"/>
          <p:cNvPicPr>
            <a:picLocks noChangeAspect="1"/>
          </p:cNvPicPr>
          <p:nvPr/>
        </p:nvPicPr>
        <p:blipFill>
          <a:blip r:embed="rId6" cstate="print"/>
          <a:srcRect/>
          <a:stretch>
            <a:fillRect/>
          </a:stretch>
        </p:blipFill>
        <p:spPr bwMode="auto">
          <a:xfrm>
            <a:off x="1333500" y="2381250"/>
            <a:ext cx="488950" cy="382588"/>
          </a:xfrm>
          <a:prstGeom prst="rect">
            <a:avLst/>
          </a:prstGeom>
          <a:noFill/>
          <a:ln w="9525">
            <a:noFill/>
            <a:miter lim="800000"/>
            <a:headEnd/>
            <a:tailEnd/>
          </a:ln>
        </p:spPr>
      </p:pic>
      <p:pic>
        <p:nvPicPr>
          <p:cNvPr id="18" name="Immagine 40" descr="security 1.bmp"/>
          <p:cNvPicPr>
            <a:picLocks noChangeAspect="1"/>
          </p:cNvPicPr>
          <p:nvPr/>
        </p:nvPicPr>
        <p:blipFill>
          <a:blip r:embed="rId7" cstate="print"/>
          <a:srcRect/>
          <a:stretch>
            <a:fillRect/>
          </a:stretch>
        </p:blipFill>
        <p:spPr bwMode="auto">
          <a:xfrm>
            <a:off x="1757363" y="2317750"/>
            <a:ext cx="423862" cy="423863"/>
          </a:xfrm>
          <a:prstGeom prst="rect">
            <a:avLst/>
          </a:prstGeom>
          <a:noFill/>
          <a:ln w="9525">
            <a:noFill/>
            <a:miter lim="800000"/>
            <a:headEnd/>
            <a:tailEnd/>
          </a:ln>
        </p:spPr>
      </p:pic>
      <p:sp>
        <p:nvSpPr>
          <p:cNvPr id="19" name="Freccia bidirezionale orizzontale 18"/>
          <p:cNvSpPr/>
          <p:nvPr/>
        </p:nvSpPr>
        <p:spPr>
          <a:xfrm rot="1634683">
            <a:off x="2138363" y="2644775"/>
            <a:ext cx="639762" cy="10318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20" name="Immagine 48" descr="security 1.bmp"/>
          <p:cNvPicPr>
            <a:picLocks noChangeAspect="1"/>
          </p:cNvPicPr>
          <p:nvPr/>
        </p:nvPicPr>
        <p:blipFill>
          <a:blip r:embed="rId7" cstate="print"/>
          <a:srcRect/>
          <a:stretch>
            <a:fillRect/>
          </a:stretch>
        </p:blipFill>
        <p:spPr bwMode="auto">
          <a:xfrm>
            <a:off x="1763713" y="3406775"/>
            <a:ext cx="423862" cy="422275"/>
          </a:xfrm>
          <a:prstGeom prst="rect">
            <a:avLst/>
          </a:prstGeom>
          <a:noFill/>
          <a:ln w="9525">
            <a:noFill/>
            <a:miter lim="800000"/>
            <a:headEnd/>
            <a:tailEnd/>
          </a:ln>
        </p:spPr>
      </p:pic>
      <p:sp>
        <p:nvSpPr>
          <p:cNvPr id="21" name="Freccia bidirezionale orizzontale 20"/>
          <p:cNvSpPr/>
          <p:nvPr/>
        </p:nvSpPr>
        <p:spPr>
          <a:xfrm rot="1634683">
            <a:off x="2144713" y="3733800"/>
            <a:ext cx="639762" cy="1016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2" name="Freccia bidirezionale orizzontale 21"/>
          <p:cNvSpPr/>
          <p:nvPr/>
        </p:nvSpPr>
        <p:spPr>
          <a:xfrm rot="20211679">
            <a:off x="2138363" y="4167188"/>
            <a:ext cx="639762" cy="1016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23" name="Immagine 52" descr="security 1.bmp"/>
          <p:cNvPicPr>
            <a:picLocks noChangeAspect="1"/>
          </p:cNvPicPr>
          <p:nvPr/>
        </p:nvPicPr>
        <p:blipFill>
          <a:blip r:embed="rId7" cstate="print"/>
          <a:srcRect/>
          <a:stretch>
            <a:fillRect/>
          </a:stretch>
        </p:blipFill>
        <p:spPr bwMode="auto">
          <a:xfrm>
            <a:off x="1757363" y="4486275"/>
            <a:ext cx="423862" cy="423863"/>
          </a:xfrm>
          <a:prstGeom prst="rect">
            <a:avLst/>
          </a:prstGeom>
          <a:noFill/>
          <a:ln w="9525">
            <a:noFill/>
            <a:miter lim="800000"/>
            <a:headEnd/>
            <a:tailEnd/>
          </a:ln>
        </p:spPr>
      </p:pic>
      <p:sp>
        <p:nvSpPr>
          <p:cNvPr id="24" name="Freccia bidirezionale orizzontale 23"/>
          <p:cNvSpPr/>
          <p:nvPr/>
        </p:nvSpPr>
        <p:spPr>
          <a:xfrm rot="1634683">
            <a:off x="2138363" y="4814888"/>
            <a:ext cx="639762" cy="1016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5" name="Freccia bidirezionale orizzontale 24"/>
          <p:cNvSpPr/>
          <p:nvPr/>
        </p:nvSpPr>
        <p:spPr>
          <a:xfrm rot="20211679">
            <a:off x="2132013" y="5246688"/>
            <a:ext cx="639762" cy="1016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26" name="Immagine 34" descr="overall security.bmp"/>
          <p:cNvPicPr>
            <a:picLocks noChangeAspect="1"/>
          </p:cNvPicPr>
          <p:nvPr/>
        </p:nvPicPr>
        <p:blipFill>
          <a:blip r:embed="rId8" cstate="print"/>
          <a:srcRect/>
          <a:stretch>
            <a:fillRect/>
          </a:stretch>
        </p:blipFill>
        <p:spPr bwMode="auto">
          <a:xfrm rot="207498">
            <a:off x="3703638" y="3046413"/>
            <a:ext cx="360362" cy="360362"/>
          </a:xfrm>
          <a:prstGeom prst="rect">
            <a:avLst/>
          </a:prstGeom>
          <a:noFill/>
          <a:ln w="9525">
            <a:noFill/>
            <a:miter lim="800000"/>
            <a:headEnd/>
            <a:tailEnd/>
          </a:ln>
        </p:spPr>
      </p:pic>
      <p:pic>
        <p:nvPicPr>
          <p:cNvPr id="27" name="Immagine 34" descr="overall security.bmp"/>
          <p:cNvPicPr>
            <a:picLocks noChangeAspect="1"/>
          </p:cNvPicPr>
          <p:nvPr/>
        </p:nvPicPr>
        <p:blipFill>
          <a:blip r:embed="rId8" cstate="print"/>
          <a:srcRect/>
          <a:stretch>
            <a:fillRect/>
          </a:stretch>
        </p:blipFill>
        <p:spPr bwMode="auto">
          <a:xfrm>
            <a:off x="3692525" y="4548188"/>
            <a:ext cx="360363" cy="360362"/>
          </a:xfrm>
          <a:prstGeom prst="rect">
            <a:avLst/>
          </a:prstGeom>
          <a:noFill/>
          <a:ln w="9525">
            <a:noFill/>
            <a:miter lim="800000"/>
            <a:headEnd/>
            <a:tailEnd/>
          </a:ln>
        </p:spPr>
      </p:pic>
      <p:pic>
        <p:nvPicPr>
          <p:cNvPr id="28" name="Immagine 34" descr="overall security.bmp"/>
          <p:cNvPicPr>
            <a:picLocks noChangeAspect="1"/>
          </p:cNvPicPr>
          <p:nvPr/>
        </p:nvPicPr>
        <p:blipFill>
          <a:blip r:embed="rId8" cstate="print"/>
          <a:srcRect/>
          <a:stretch>
            <a:fillRect/>
          </a:stretch>
        </p:blipFill>
        <p:spPr bwMode="auto">
          <a:xfrm>
            <a:off x="3692525" y="3829050"/>
            <a:ext cx="360363" cy="360363"/>
          </a:xfrm>
          <a:prstGeom prst="rect">
            <a:avLst/>
          </a:prstGeom>
          <a:noFill/>
          <a:ln w="9525">
            <a:noFill/>
            <a:miter lim="800000"/>
            <a:headEnd/>
            <a:tailEnd/>
          </a:ln>
        </p:spPr>
      </p:pic>
      <p:sp>
        <p:nvSpPr>
          <p:cNvPr id="29" name="Freccia a destra con strisce 28"/>
          <p:cNvSpPr/>
          <p:nvPr/>
        </p:nvSpPr>
        <p:spPr>
          <a:xfrm rot="10800000">
            <a:off x="5565775" y="3973513"/>
            <a:ext cx="287338" cy="71437"/>
          </a:xfrm>
          <a:prstGeom prst="stripedRightArrow">
            <a:avLst>
              <a:gd name="adj1" fmla="val 6628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30" name="Immagine 34" descr="overall security.bmp"/>
          <p:cNvPicPr>
            <a:picLocks noChangeAspect="1"/>
          </p:cNvPicPr>
          <p:nvPr/>
        </p:nvPicPr>
        <p:blipFill>
          <a:blip r:embed="rId8" cstate="print"/>
          <a:srcRect/>
          <a:stretch>
            <a:fillRect/>
          </a:stretch>
        </p:blipFill>
        <p:spPr bwMode="auto">
          <a:xfrm>
            <a:off x="5926138" y="3829050"/>
            <a:ext cx="360362" cy="360363"/>
          </a:xfrm>
          <a:prstGeom prst="rect">
            <a:avLst/>
          </a:prstGeom>
          <a:noFill/>
          <a:ln w="9525">
            <a:noFill/>
            <a:miter lim="800000"/>
            <a:headEnd/>
            <a:tailEnd/>
          </a:ln>
        </p:spPr>
      </p:pic>
      <p:pic>
        <p:nvPicPr>
          <p:cNvPr id="31" name="Immagine 77" descr="systems.png"/>
          <p:cNvPicPr>
            <a:picLocks noChangeAspect="1"/>
          </p:cNvPicPr>
          <p:nvPr/>
        </p:nvPicPr>
        <p:blipFill>
          <a:blip r:embed="rId6" cstate="print"/>
          <a:srcRect/>
          <a:stretch>
            <a:fillRect/>
          </a:stretch>
        </p:blipFill>
        <p:spPr bwMode="auto">
          <a:xfrm>
            <a:off x="1325563" y="3086100"/>
            <a:ext cx="488950" cy="382588"/>
          </a:xfrm>
          <a:prstGeom prst="rect">
            <a:avLst/>
          </a:prstGeom>
          <a:noFill/>
          <a:ln w="9525">
            <a:noFill/>
            <a:miter lim="800000"/>
            <a:headEnd/>
            <a:tailEnd/>
          </a:ln>
        </p:spPr>
      </p:pic>
      <p:pic>
        <p:nvPicPr>
          <p:cNvPr id="32" name="Immagine 78" descr="systems.png"/>
          <p:cNvPicPr>
            <a:picLocks noChangeAspect="1"/>
          </p:cNvPicPr>
          <p:nvPr/>
        </p:nvPicPr>
        <p:blipFill>
          <a:blip r:embed="rId6" cstate="print"/>
          <a:srcRect/>
          <a:stretch>
            <a:fillRect/>
          </a:stretch>
        </p:blipFill>
        <p:spPr bwMode="auto">
          <a:xfrm>
            <a:off x="1325563" y="3468688"/>
            <a:ext cx="488950" cy="384175"/>
          </a:xfrm>
          <a:prstGeom prst="rect">
            <a:avLst/>
          </a:prstGeom>
          <a:noFill/>
          <a:ln w="9525">
            <a:noFill/>
            <a:miter lim="800000"/>
            <a:headEnd/>
            <a:tailEnd/>
          </a:ln>
        </p:spPr>
      </p:pic>
      <p:pic>
        <p:nvPicPr>
          <p:cNvPr id="33" name="Immagine 79" descr="systems.png"/>
          <p:cNvPicPr>
            <a:picLocks noChangeAspect="1"/>
          </p:cNvPicPr>
          <p:nvPr/>
        </p:nvPicPr>
        <p:blipFill>
          <a:blip r:embed="rId6" cstate="print"/>
          <a:srcRect/>
          <a:stretch>
            <a:fillRect/>
          </a:stretch>
        </p:blipFill>
        <p:spPr bwMode="auto">
          <a:xfrm>
            <a:off x="1325563" y="4044950"/>
            <a:ext cx="488950" cy="384175"/>
          </a:xfrm>
          <a:prstGeom prst="rect">
            <a:avLst/>
          </a:prstGeom>
          <a:noFill/>
          <a:ln w="9525">
            <a:noFill/>
            <a:miter lim="800000"/>
            <a:headEnd/>
            <a:tailEnd/>
          </a:ln>
        </p:spPr>
      </p:pic>
      <p:pic>
        <p:nvPicPr>
          <p:cNvPr id="34" name="Immagine 80" descr="systems.png"/>
          <p:cNvPicPr>
            <a:picLocks noChangeAspect="1"/>
          </p:cNvPicPr>
          <p:nvPr/>
        </p:nvPicPr>
        <p:blipFill>
          <a:blip r:embed="rId6" cstate="print"/>
          <a:srcRect/>
          <a:stretch>
            <a:fillRect/>
          </a:stretch>
        </p:blipFill>
        <p:spPr bwMode="auto">
          <a:xfrm>
            <a:off x="1325563" y="4476750"/>
            <a:ext cx="488950" cy="384175"/>
          </a:xfrm>
          <a:prstGeom prst="rect">
            <a:avLst/>
          </a:prstGeom>
          <a:noFill/>
          <a:ln w="9525">
            <a:noFill/>
            <a:miter lim="800000"/>
            <a:headEnd/>
            <a:tailEnd/>
          </a:ln>
        </p:spPr>
      </p:pic>
      <p:pic>
        <p:nvPicPr>
          <p:cNvPr id="35" name="Immagine 81" descr="systems.png"/>
          <p:cNvPicPr>
            <a:picLocks noChangeAspect="1"/>
          </p:cNvPicPr>
          <p:nvPr/>
        </p:nvPicPr>
        <p:blipFill>
          <a:blip r:embed="rId6" cstate="print"/>
          <a:srcRect/>
          <a:stretch>
            <a:fillRect/>
          </a:stretch>
        </p:blipFill>
        <p:spPr bwMode="auto">
          <a:xfrm>
            <a:off x="1325563" y="5126038"/>
            <a:ext cx="488950" cy="382587"/>
          </a:xfrm>
          <a:prstGeom prst="rect">
            <a:avLst/>
          </a:prstGeom>
          <a:noFill/>
          <a:ln w="9525">
            <a:noFill/>
            <a:miter lim="800000"/>
            <a:headEnd/>
            <a:tailEnd/>
          </a:ln>
        </p:spPr>
      </p:pic>
      <p:pic>
        <p:nvPicPr>
          <p:cNvPr id="36" name="Immagine 82" descr="security 1.bmp"/>
          <p:cNvPicPr>
            <a:picLocks noChangeAspect="1"/>
          </p:cNvPicPr>
          <p:nvPr/>
        </p:nvPicPr>
        <p:blipFill>
          <a:blip r:embed="rId7" cstate="print"/>
          <a:srcRect/>
          <a:stretch>
            <a:fillRect/>
          </a:stretch>
        </p:blipFill>
        <p:spPr bwMode="auto">
          <a:xfrm>
            <a:off x="1766888" y="1892300"/>
            <a:ext cx="422275" cy="423863"/>
          </a:xfrm>
          <a:prstGeom prst="rect">
            <a:avLst/>
          </a:prstGeom>
          <a:noFill/>
          <a:ln w="9525">
            <a:noFill/>
            <a:miter lim="800000"/>
            <a:headEnd/>
            <a:tailEnd/>
          </a:ln>
        </p:spPr>
      </p:pic>
      <p:pic>
        <p:nvPicPr>
          <p:cNvPr id="37" name="Immagine 83" descr="systems.png"/>
          <p:cNvPicPr>
            <a:picLocks noChangeAspect="1"/>
          </p:cNvPicPr>
          <p:nvPr/>
        </p:nvPicPr>
        <p:blipFill>
          <a:blip r:embed="rId6" cstate="print"/>
          <a:srcRect/>
          <a:stretch>
            <a:fillRect/>
          </a:stretch>
        </p:blipFill>
        <p:spPr bwMode="auto">
          <a:xfrm>
            <a:off x="1325563" y="1931988"/>
            <a:ext cx="488950" cy="384175"/>
          </a:xfrm>
          <a:prstGeom prst="rect">
            <a:avLst/>
          </a:prstGeom>
          <a:noFill/>
          <a:ln w="9525">
            <a:noFill/>
            <a:miter lim="800000"/>
            <a:headEnd/>
            <a:tailEnd/>
          </a:ln>
        </p:spPr>
      </p:pic>
      <p:pic>
        <p:nvPicPr>
          <p:cNvPr id="38" name="Immagine 34" descr="overall security.bmp"/>
          <p:cNvPicPr>
            <a:picLocks noChangeAspect="1"/>
          </p:cNvPicPr>
          <p:nvPr/>
        </p:nvPicPr>
        <p:blipFill>
          <a:blip r:embed="rId8" cstate="print"/>
          <a:srcRect/>
          <a:stretch>
            <a:fillRect/>
          </a:stretch>
        </p:blipFill>
        <p:spPr bwMode="auto">
          <a:xfrm>
            <a:off x="4845050" y="1957388"/>
            <a:ext cx="360363" cy="360362"/>
          </a:xfrm>
          <a:prstGeom prst="rect">
            <a:avLst/>
          </a:prstGeom>
          <a:noFill/>
          <a:ln w="9525">
            <a:noFill/>
            <a:miter lim="800000"/>
            <a:headEnd/>
            <a:tailEnd/>
          </a:ln>
        </p:spPr>
      </p:pic>
      <p:sp>
        <p:nvSpPr>
          <p:cNvPr id="39" name="Freccia a destra con strisce 38"/>
          <p:cNvSpPr/>
          <p:nvPr/>
        </p:nvSpPr>
        <p:spPr>
          <a:xfrm rot="5400000">
            <a:off x="4500563" y="2819400"/>
            <a:ext cx="936625" cy="73025"/>
          </a:xfrm>
          <a:prstGeom prst="stripedRightArrow">
            <a:avLst>
              <a:gd name="adj1" fmla="val 6628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40" name="CasellaDiTesto 57"/>
          <p:cNvSpPr txBox="1">
            <a:spLocks noChangeArrowheads="1"/>
          </p:cNvSpPr>
          <p:nvPr/>
        </p:nvSpPr>
        <p:spPr bwMode="auto">
          <a:xfrm>
            <a:off x="1763713" y="6203950"/>
            <a:ext cx="652462" cy="307975"/>
          </a:xfrm>
          <a:prstGeom prst="rect">
            <a:avLst/>
          </a:prstGeom>
          <a:noFill/>
          <a:ln w="9525">
            <a:noFill/>
            <a:miter lim="800000"/>
            <a:headEnd/>
            <a:tailEnd/>
          </a:ln>
        </p:spPr>
        <p:txBody>
          <a:bodyPr wrap="none">
            <a:spAutoFit/>
          </a:bodyPr>
          <a:lstStyle/>
          <a:p>
            <a:r>
              <a:rPr lang="it-IT" sz="1400" b="1"/>
              <a:t>Local</a:t>
            </a:r>
          </a:p>
        </p:txBody>
      </p:sp>
      <p:sp>
        <p:nvSpPr>
          <p:cNvPr id="41" name="CasellaDiTesto 58"/>
          <p:cNvSpPr txBox="1">
            <a:spLocks noChangeArrowheads="1"/>
          </p:cNvSpPr>
          <p:nvPr/>
        </p:nvSpPr>
        <p:spPr bwMode="auto">
          <a:xfrm>
            <a:off x="4356100" y="6203950"/>
            <a:ext cx="890588" cy="307975"/>
          </a:xfrm>
          <a:prstGeom prst="rect">
            <a:avLst/>
          </a:prstGeom>
          <a:noFill/>
          <a:ln w="9525">
            <a:noFill/>
            <a:miter lim="800000"/>
            <a:headEnd/>
            <a:tailEnd/>
          </a:ln>
        </p:spPr>
        <p:txBody>
          <a:bodyPr wrap="none">
            <a:spAutoFit/>
          </a:bodyPr>
          <a:lstStyle/>
          <a:p>
            <a:r>
              <a:rPr lang="it-IT" sz="1400" b="1"/>
              <a:t>National</a:t>
            </a:r>
          </a:p>
        </p:txBody>
      </p:sp>
      <p:sp>
        <p:nvSpPr>
          <p:cNvPr id="42" name="CasellaDiTesto 59"/>
          <p:cNvSpPr txBox="1">
            <a:spLocks noChangeArrowheads="1"/>
          </p:cNvSpPr>
          <p:nvPr/>
        </p:nvSpPr>
        <p:spPr bwMode="auto">
          <a:xfrm>
            <a:off x="6875463" y="6203950"/>
            <a:ext cx="1009650" cy="307975"/>
          </a:xfrm>
          <a:prstGeom prst="rect">
            <a:avLst/>
          </a:prstGeom>
          <a:noFill/>
          <a:ln w="9525">
            <a:noFill/>
            <a:miter lim="800000"/>
            <a:headEnd/>
            <a:tailEnd/>
          </a:ln>
        </p:spPr>
        <p:txBody>
          <a:bodyPr wrap="none">
            <a:spAutoFit/>
          </a:bodyPr>
          <a:lstStyle/>
          <a:p>
            <a:r>
              <a:rPr lang="it-IT" sz="1400" b="1"/>
              <a:t>European</a:t>
            </a:r>
          </a:p>
        </p:txBody>
      </p:sp>
      <p:sp>
        <p:nvSpPr>
          <p:cNvPr id="43" name="CasellaDiTesto 24"/>
          <p:cNvSpPr txBox="1">
            <a:spLocks noChangeArrowheads="1"/>
          </p:cNvSpPr>
          <p:nvPr/>
        </p:nvSpPr>
        <p:spPr bwMode="auto">
          <a:xfrm>
            <a:off x="1333500" y="1524000"/>
            <a:ext cx="1060450" cy="461963"/>
          </a:xfrm>
          <a:prstGeom prst="rect">
            <a:avLst/>
          </a:prstGeom>
          <a:noFill/>
          <a:ln w="9525">
            <a:noFill/>
            <a:miter lim="800000"/>
            <a:headEnd/>
            <a:tailEnd/>
          </a:ln>
        </p:spPr>
        <p:txBody>
          <a:bodyPr wrap="none">
            <a:spAutoFit/>
          </a:bodyPr>
          <a:lstStyle/>
          <a:p>
            <a:pPr algn="ctr"/>
            <a:r>
              <a:rPr lang="it-IT" sz="1200" b="1">
                <a:latin typeface="Calibri" pitchFamily="34" charset="0"/>
              </a:rPr>
              <a:t>Local Security</a:t>
            </a:r>
          </a:p>
          <a:p>
            <a:pPr algn="ctr"/>
            <a:r>
              <a:rPr lang="it-IT" sz="1200" b="1">
                <a:latin typeface="Calibri" pitchFamily="34" charset="0"/>
              </a:rPr>
              <a:t>Systems</a:t>
            </a:r>
          </a:p>
        </p:txBody>
      </p:sp>
      <p:sp>
        <p:nvSpPr>
          <p:cNvPr id="44" name="Freccia a destra con strisce 43"/>
          <p:cNvSpPr/>
          <p:nvPr/>
        </p:nvSpPr>
        <p:spPr>
          <a:xfrm rot="10800000">
            <a:off x="2195513" y="2101850"/>
            <a:ext cx="2593975" cy="69850"/>
          </a:xfrm>
          <a:prstGeom prst="stripedRightArrow">
            <a:avLst>
              <a:gd name="adj1" fmla="val 6628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45" name="Immagine 44" descr="cyberintelligence.jpg"/>
          <p:cNvPicPr>
            <a:picLocks noChangeAspect="1"/>
          </p:cNvPicPr>
          <p:nvPr/>
        </p:nvPicPr>
        <p:blipFill>
          <a:blip r:embed="rId9" cstate="print"/>
          <a:stretch>
            <a:fillRect/>
          </a:stretch>
        </p:blipFill>
        <p:spPr>
          <a:xfrm>
            <a:off x="7921765" y="3709792"/>
            <a:ext cx="611319" cy="534904"/>
          </a:xfrm>
          <a:prstGeom prst="rect">
            <a:avLst/>
          </a:prstGeom>
          <a:effectLst>
            <a:softEdge rad="63500"/>
          </a:effectLst>
        </p:spPr>
      </p:pic>
      <p:sp>
        <p:nvSpPr>
          <p:cNvPr id="46" name="Rettangolo 45"/>
          <p:cNvSpPr/>
          <p:nvPr/>
        </p:nvSpPr>
        <p:spPr>
          <a:xfrm>
            <a:off x="325438" y="1524000"/>
            <a:ext cx="935037" cy="4537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47" name="Rettangolo 46"/>
          <p:cNvSpPr/>
          <p:nvPr/>
        </p:nvSpPr>
        <p:spPr>
          <a:xfrm>
            <a:off x="1333500" y="1524000"/>
            <a:ext cx="1079500" cy="4537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48" name="CasellaDiTesto 24"/>
          <p:cNvSpPr txBox="1">
            <a:spLocks noChangeArrowheads="1"/>
          </p:cNvSpPr>
          <p:nvPr/>
        </p:nvSpPr>
        <p:spPr bwMode="auto">
          <a:xfrm>
            <a:off x="323850" y="1524000"/>
            <a:ext cx="919163" cy="277813"/>
          </a:xfrm>
          <a:prstGeom prst="rect">
            <a:avLst/>
          </a:prstGeom>
          <a:noFill/>
          <a:ln w="9525">
            <a:noFill/>
            <a:miter lim="800000"/>
            <a:headEnd/>
            <a:tailEnd/>
          </a:ln>
        </p:spPr>
        <p:txBody>
          <a:bodyPr wrap="none">
            <a:spAutoFit/>
          </a:bodyPr>
          <a:lstStyle/>
          <a:p>
            <a:pPr algn="ctr"/>
            <a:r>
              <a:rPr lang="it-IT" sz="1200" b="1">
                <a:latin typeface="Calibri" pitchFamily="34" charset="0"/>
              </a:rPr>
              <a:t>ATM Nodes</a:t>
            </a:r>
          </a:p>
        </p:txBody>
      </p:sp>
      <p:pic>
        <p:nvPicPr>
          <p:cNvPr id="49" name="Immagine 48" descr="attack prediction.jpg"/>
          <p:cNvPicPr>
            <a:picLocks noChangeAspect="1"/>
          </p:cNvPicPr>
          <p:nvPr/>
        </p:nvPicPr>
        <p:blipFill>
          <a:blip r:embed="rId10" cstate="print"/>
          <a:stretch>
            <a:fillRect/>
          </a:stretch>
        </p:blipFill>
        <p:spPr>
          <a:xfrm>
            <a:off x="7885012" y="5053806"/>
            <a:ext cx="764116" cy="513129"/>
          </a:xfrm>
          <a:prstGeom prst="rect">
            <a:avLst/>
          </a:prstGeom>
          <a:effectLst>
            <a:softEdge rad="63500"/>
          </a:effectLst>
        </p:spPr>
      </p:pic>
      <p:sp>
        <p:nvSpPr>
          <p:cNvPr id="50" name="CasellaDiTesto 28"/>
          <p:cNvSpPr txBox="1">
            <a:spLocks noChangeArrowheads="1"/>
          </p:cNvSpPr>
          <p:nvPr/>
        </p:nvSpPr>
        <p:spPr bwMode="auto">
          <a:xfrm>
            <a:off x="7740650" y="4171950"/>
            <a:ext cx="990600" cy="415925"/>
          </a:xfrm>
          <a:prstGeom prst="rect">
            <a:avLst/>
          </a:prstGeom>
          <a:noFill/>
          <a:ln w="9525">
            <a:noFill/>
            <a:miter lim="800000"/>
            <a:headEnd/>
            <a:tailEnd/>
          </a:ln>
        </p:spPr>
        <p:txBody>
          <a:bodyPr wrap="none">
            <a:spAutoFit/>
          </a:bodyPr>
          <a:lstStyle/>
          <a:p>
            <a:pPr algn="ctr">
              <a:defRPr/>
            </a:pPr>
            <a:r>
              <a:rPr lang="it-IT" sz="1050" b="1" dirty="0">
                <a:latin typeface="Calibri" pitchFamily="34" charset="0"/>
              </a:rPr>
              <a:t>Cyber Security</a:t>
            </a:r>
          </a:p>
          <a:p>
            <a:pPr algn="ctr">
              <a:defRPr/>
            </a:pPr>
            <a:r>
              <a:rPr lang="it-IT" sz="1050" b="1" dirty="0">
                <a:latin typeface="Calibri" pitchFamily="34" charset="0"/>
              </a:rPr>
              <a:t>intelligence</a:t>
            </a:r>
          </a:p>
        </p:txBody>
      </p:sp>
      <p:sp>
        <p:nvSpPr>
          <p:cNvPr id="51" name="CasellaDiTesto 28"/>
          <p:cNvSpPr txBox="1">
            <a:spLocks noChangeArrowheads="1"/>
          </p:cNvSpPr>
          <p:nvPr/>
        </p:nvSpPr>
        <p:spPr bwMode="auto">
          <a:xfrm>
            <a:off x="7885113" y="5484813"/>
            <a:ext cx="758825" cy="415925"/>
          </a:xfrm>
          <a:prstGeom prst="rect">
            <a:avLst/>
          </a:prstGeom>
          <a:noFill/>
          <a:ln w="9525">
            <a:noFill/>
            <a:miter lim="800000"/>
            <a:headEnd/>
            <a:tailEnd/>
          </a:ln>
        </p:spPr>
        <p:txBody>
          <a:bodyPr wrap="none">
            <a:spAutoFit/>
          </a:bodyPr>
          <a:lstStyle/>
          <a:p>
            <a:pPr algn="ctr">
              <a:defRPr/>
            </a:pPr>
            <a:r>
              <a:rPr lang="it-IT" sz="1050" b="1" dirty="0" err="1">
                <a:latin typeface="Calibri" pitchFamily="34" charset="0"/>
              </a:rPr>
              <a:t>Attack</a:t>
            </a:r>
            <a:endParaRPr lang="it-IT" sz="1050" b="1" dirty="0">
              <a:latin typeface="Calibri" pitchFamily="34" charset="0"/>
            </a:endParaRPr>
          </a:p>
          <a:p>
            <a:pPr algn="ctr">
              <a:defRPr/>
            </a:pPr>
            <a:r>
              <a:rPr lang="it-IT" sz="1050" b="1" dirty="0" err="1">
                <a:latin typeface="Calibri" pitchFamily="34" charset="0"/>
              </a:rPr>
              <a:t>Prediction</a:t>
            </a:r>
            <a:endParaRPr lang="it-IT" sz="1050" b="1" dirty="0">
              <a:latin typeface="Calibri" pitchFamily="34" charset="0"/>
            </a:endParaRPr>
          </a:p>
        </p:txBody>
      </p:sp>
      <p:pic>
        <p:nvPicPr>
          <p:cNvPr id="52" name="Immagine 51" descr="C2ControlRoom.jpg"/>
          <p:cNvPicPr>
            <a:picLocks noChangeAspect="1"/>
          </p:cNvPicPr>
          <p:nvPr/>
        </p:nvPicPr>
        <p:blipFill>
          <a:blip r:embed="rId11" cstate="print"/>
          <a:stretch>
            <a:fillRect/>
          </a:stretch>
        </p:blipFill>
        <p:spPr bwMode="auto">
          <a:xfrm>
            <a:off x="7872095" y="2258530"/>
            <a:ext cx="851493" cy="491020"/>
          </a:xfrm>
          <a:prstGeom prst="rect">
            <a:avLst/>
          </a:prstGeom>
          <a:effectLst>
            <a:softEdge rad="63500"/>
          </a:effectLst>
        </p:spPr>
      </p:pic>
      <p:sp>
        <p:nvSpPr>
          <p:cNvPr id="53" name="CasellaDiTesto 28"/>
          <p:cNvSpPr txBox="1">
            <a:spLocks noChangeArrowheads="1"/>
          </p:cNvSpPr>
          <p:nvPr/>
        </p:nvSpPr>
        <p:spPr bwMode="auto">
          <a:xfrm>
            <a:off x="7696200" y="2693988"/>
            <a:ext cx="1039813" cy="415498"/>
          </a:xfrm>
          <a:prstGeom prst="rect">
            <a:avLst/>
          </a:prstGeom>
          <a:noFill/>
          <a:ln w="9525">
            <a:noFill/>
            <a:miter lim="800000"/>
            <a:headEnd/>
            <a:tailEnd/>
          </a:ln>
        </p:spPr>
        <p:txBody>
          <a:bodyPr wrap="square">
            <a:spAutoFit/>
          </a:bodyPr>
          <a:lstStyle/>
          <a:p>
            <a:pPr algn="ctr">
              <a:defRPr/>
            </a:pPr>
            <a:r>
              <a:rPr lang="it-IT" sz="1050" b="1" dirty="0" smtClean="0">
                <a:latin typeface="Calibri" pitchFamily="34" charset="0"/>
              </a:rPr>
              <a:t>Coordination </a:t>
            </a:r>
            <a:endParaRPr lang="it-IT" sz="1050" b="1" dirty="0">
              <a:latin typeface="Calibri" pitchFamily="34" charset="0"/>
            </a:endParaRPr>
          </a:p>
          <a:p>
            <a:pPr algn="ctr">
              <a:defRPr/>
            </a:pPr>
            <a:r>
              <a:rPr lang="it-IT" sz="1050" b="1" dirty="0">
                <a:latin typeface="Calibri" pitchFamily="34" charset="0"/>
              </a:rPr>
              <a:t>&amp; </a:t>
            </a:r>
            <a:r>
              <a:rPr lang="it-IT" sz="1050" b="1" dirty="0" err="1">
                <a:latin typeface="Calibri" pitchFamily="34" charset="0"/>
              </a:rPr>
              <a:t>Control</a:t>
            </a:r>
            <a:endParaRPr lang="it-IT" sz="1050" b="1" dirty="0">
              <a:latin typeface="Calibri" pitchFamily="34" charset="0"/>
            </a:endParaRPr>
          </a:p>
        </p:txBody>
      </p:sp>
      <p:sp>
        <p:nvSpPr>
          <p:cNvPr id="54" name="Freccia a destra con strisce 53"/>
          <p:cNvSpPr/>
          <p:nvPr/>
        </p:nvSpPr>
        <p:spPr>
          <a:xfrm>
            <a:off x="6284913" y="3973513"/>
            <a:ext cx="288925" cy="71437"/>
          </a:xfrm>
          <a:prstGeom prst="stripedRightArrow">
            <a:avLst>
              <a:gd name="adj1" fmla="val 6628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grpSp>
        <p:nvGrpSpPr>
          <p:cNvPr id="2" name="Gruppo 73"/>
          <p:cNvGrpSpPr>
            <a:grpSpLocks/>
          </p:cNvGrpSpPr>
          <p:nvPr/>
        </p:nvGrpSpPr>
        <p:grpSpPr bwMode="auto">
          <a:xfrm>
            <a:off x="3276600" y="3008313"/>
            <a:ext cx="1147763" cy="504825"/>
            <a:chOff x="3291443" y="2321113"/>
            <a:chExt cx="1147633" cy="504512"/>
          </a:xfrm>
        </p:grpSpPr>
        <p:sp>
          <p:nvSpPr>
            <p:cNvPr id="56" name="Freccia a destra con strisce 55"/>
            <p:cNvSpPr/>
            <p:nvPr/>
          </p:nvSpPr>
          <p:spPr bwMode="auto">
            <a:xfrm rot="12743249">
              <a:off x="3291443" y="2321113"/>
              <a:ext cx="393655" cy="71393"/>
            </a:xfrm>
            <a:prstGeom prst="stripedRightArrow">
              <a:avLst>
                <a:gd name="adj1" fmla="val 6628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57" name="Freccia a destra con strisce 56"/>
            <p:cNvSpPr/>
            <p:nvPr/>
          </p:nvSpPr>
          <p:spPr bwMode="auto">
            <a:xfrm rot="1926633">
              <a:off x="4045421" y="2754231"/>
              <a:ext cx="393655" cy="71394"/>
            </a:xfrm>
            <a:prstGeom prst="stripedRightArrow">
              <a:avLst>
                <a:gd name="adj1" fmla="val 6628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grpSp>
      <p:sp>
        <p:nvSpPr>
          <p:cNvPr id="58" name="Freccia a destra con strisce 57"/>
          <p:cNvSpPr/>
          <p:nvPr/>
        </p:nvSpPr>
        <p:spPr bwMode="auto">
          <a:xfrm rot="8805749">
            <a:off x="3311525" y="4938713"/>
            <a:ext cx="393700" cy="71437"/>
          </a:xfrm>
          <a:prstGeom prst="stripedRightArrow">
            <a:avLst>
              <a:gd name="adj1" fmla="val 6628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59" name="Freccia a destra con strisce 58"/>
          <p:cNvSpPr/>
          <p:nvPr/>
        </p:nvSpPr>
        <p:spPr bwMode="auto">
          <a:xfrm rot="19589133">
            <a:off x="4040188" y="4506913"/>
            <a:ext cx="393700" cy="71437"/>
          </a:xfrm>
          <a:prstGeom prst="stripedRightArrow">
            <a:avLst>
              <a:gd name="adj1" fmla="val 6628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60" name="Freccia a destra con strisce 59"/>
          <p:cNvSpPr/>
          <p:nvPr/>
        </p:nvSpPr>
        <p:spPr bwMode="auto">
          <a:xfrm rot="10800000">
            <a:off x="3333750" y="3971925"/>
            <a:ext cx="287338" cy="73025"/>
          </a:xfrm>
          <a:prstGeom prst="stripedRightArrow">
            <a:avLst>
              <a:gd name="adj1" fmla="val 6628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61" name="Freccia a destra con strisce 60"/>
          <p:cNvSpPr/>
          <p:nvPr/>
        </p:nvSpPr>
        <p:spPr bwMode="auto">
          <a:xfrm>
            <a:off x="4052888" y="3971925"/>
            <a:ext cx="288925" cy="73025"/>
          </a:xfrm>
          <a:prstGeom prst="stripedRightArrow">
            <a:avLst>
              <a:gd name="adj1" fmla="val 6628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62" name="Immagine 40" descr="security 1.bmp"/>
          <p:cNvPicPr>
            <a:picLocks noChangeAspect="1"/>
          </p:cNvPicPr>
          <p:nvPr/>
        </p:nvPicPr>
        <p:blipFill>
          <a:blip r:embed="rId7" cstate="print"/>
          <a:srcRect/>
          <a:stretch>
            <a:fillRect/>
          </a:stretch>
        </p:blipFill>
        <p:spPr bwMode="auto">
          <a:xfrm>
            <a:off x="1765300" y="3036888"/>
            <a:ext cx="423863" cy="423862"/>
          </a:xfrm>
          <a:prstGeom prst="rect">
            <a:avLst/>
          </a:prstGeom>
          <a:noFill/>
          <a:ln w="9525">
            <a:noFill/>
            <a:miter lim="800000"/>
            <a:headEnd/>
            <a:tailEnd/>
          </a:ln>
        </p:spPr>
      </p:pic>
      <p:pic>
        <p:nvPicPr>
          <p:cNvPr id="63" name="Immagine 40" descr="security 1.bmp"/>
          <p:cNvPicPr>
            <a:picLocks noChangeAspect="1"/>
          </p:cNvPicPr>
          <p:nvPr/>
        </p:nvPicPr>
        <p:blipFill>
          <a:blip r:embed="rId7" cstate="print"/>
          <a:srcRect/>
          <a:stretch>
            <a:fillRect/>
          </a:stretch>
        </p:blipFill>
        <p:spPr bwMode="auto">
          <a:xfrm>
            <a:off x="1765300" y="3971925"/>
            <a:ext cx="423863" cy="423863"/>
          </a:xfrm>
          <a:prstGeom prst="rect">
            <a:avLst/>
          </a:prstGeom>
          <a:noFill/>
          <a:ln w="9525">
            <a:noFill/>
            <a:miter lim="800000"/>
            <a:headEnd/>
            <a:tailEnd/>
          </a:ln>
        </p:spPr>
      </p:pic>
      <p:sp>
        <p:nvSpPr>
          <p:cNvPr id="64" name="Freccia bidirezionale orizzontale 63"/>
          <p:cNvSpPr/>
          <p:nvPr/>
        </p:nvSpPr>
        <p:spPr>
          <a:xfrm rot="20211679">
            <a:off x="2119313" y="3100388"/>
            <a:ext cx="639762" cy="1016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65" name="Immagine 40" descr="security 1.bmp"/>
          <p:cNvPicPr>
            <a:picLocks noChangeAspect="1"/>
          </p:cNvPicPr>
          <p:nvPr/>
        </p:nvPicPr>
        <p:blipFill>
          <a:blip r:embed="rId7" cstate="print"/>
          <a:srcRect/>
          <a:stretch>
            <a:fillRect/>
          </a:stretch>
        </p:blipFill>
        <p:spPr bwMode="auto">
          <a:xfrm>
            <a:off x="1765300" y="5124450"/>
            <a:ext cx="423863" cy="423863"/>
          </a:xfrm>
          <a:prstGeom prst="rect">
            <a:avLst/>
          </a:prstGeom>
          <a:noFill/>
          <a:ln w="9525">
            <a:noFill/>
            <a:miter lim="800000"/>
            <a:headEnd/>
            <a:tailEnd/>
          </a:ln>
        </p:spPr>
      </p:pic>
      <p:pic>
        <p:nvPicPr>
          <p:cNvPr id="66" name="Immagine 18" descr="operator2.jpg"/>
          <p:cNvPicPr>
            <a:picLocks noChangeAspect="1"/>
          </p:cNvPicPr>
          <p:nvPr/>
        </p:nvPicPr>
        <p:blipFill>
          <a:blip r:embed="rId4" cstate="print"/>
          <a:srcRect/>
          <a:stretch>
            <a:fillRect/>
          </a:stretch>
        </p:blipFill>
        <p:spPr bwMode="auto">
          <a:xfrm>
            <a:off x="2773363" y="3756025"/>
            <a:ext cx="488950" cy="490538"/>
          </a:xfrm>
          <a:prstGeom prst="rect">
            <a:avLst/>
          </a:prstGeom>
          <a:noFill/>
          <a:ln w="9525">
            <a:noFill/>
            <a:miter lim="800000"/>
            <a:headEnd/>
            <a:tailEnd/>
          </a:ln>
        </p:spPr>
      </p:pic>
      <p:sp>
        <p:nvSpPr>
          <p:cNvPr id="67" name="CasellaDiTesto 24"/>
          <p:cNvSpPr txBox="1">
            <a:spLocks noChangeArrowheads="1"/>
          </p:cNvSpPr>
          <p:nvPr/>
        </p:nvSpPr>
        <p:spPr bwMode="auto">
          <a:xfrm>
            <a:off x="2700338" y="4187825"/>
            <a:ext cx="596900" cy="277813"/>
          </a:xfrm>
          <a:prstGeom prst="rect">
            <a:avLst/>
          </a:prstGeom>
          <a:noFill/>
          <a:ln w="9525">
            <a:noFill/>
            <a:miter lim="800000"/>
            <a:headEnd/>
            <a:tailEnd/>
          </a:ln>
        </p:spPr>
        <p:txBody>
          <a:bodyPr wrap="none">
            <a:spAutoFit/>
          </a:bodyPr>
          <a:lstStyle/>
          <a:p>
            <a:r>
              <a:rPr lang="it-IT" sz="1200" b="1">
                <a:latin typeface="Calibri" pitchFamily="34" charset="0"/>
              </a:rPr>
              <a:t>LGSOC</a:t>
            </a:r>
          </a:p>
        </p:txBody>
      </p:sp>
      <p:pic>
        <p:nvPicPr>
          <p:cNvPr id="68" name="Immagine 18" descr="operator2.jpg"/>
          <p:cNvPicPr>
            <a:picLocks noChangeAspect="1"/>
          </p:cNvPicPr>
          <p:nvPr/>
        </p:nvPicPr>
        <p:blipFill>
          <a:blip r:embed="rId4" cstate="print"/>
          <a:srcRect/>
          <a:stretch>
            <a:fillRect/>
          </a:stretch>
        </p:blipFill>
        <p:spPr bwMode="auto">
          <a:xfrm>
            <a:off x="2773363" y="4837113"/>
            <a:ext cx="488950" cy="488950"/>
          </a:xfrm>
          <a:prstGeom prst="rect">
            <a:avLst/>
          </a:prstGeom>
          <a:noFill/>
          <a:ln w="9525">
            <a:noFill/>
            <a:miter lim="800000"/>
            <a:headEnd/>
            <a:tailEnd/>
          </a:ln>
        </p:spPr>
      </p:pic>
      <p:sp>
        <p:nvSpPr>
          <p:cNvPr id="69" name="CasellaDiTesto 24"/>
          <p:cNvSpPr txBox="1">
            <a:spLocks noChangeArrowheads="1"/>
          </p:cNvSpPr>
          <p:nvPr/>
        </p:nvSpPr>
        <p:spPr bwMode="auto">
          <a:xfrm>
            <a:off x="2700338" y="5268913"/>
            <a:ext cx="596900" cy="277812"/>
          </a:xfrm>
          <a:prstGeom prst="rect">
            <a:avLst/>
          </a:prstGeom>
          <a:noFill/>
          <a:ln w="9525">
            <a:noFill/>
            <a:miter lim="800000"/>
            <a:headEnd/>
            <a:tailEnd/>
          </a:ln>
        </p:spPr>
        <p:txBody>
          <a:bodyPr wrap="none">
            <a:spAutoFit/>
          </a:bodyPr>
          <a:lstStyle/>
          <a:p>
            <a:r>
              <a:rPr lang="it-IT" sz="1200" b="1">
                <a:latin typeface="Calibri" pitchFamily="34" charset="0"/>
              </a:rPr>
              <a:t>LGSOC</a:t>
            </a:r>
          </a:p>
        </p:txBody>
      </p:sp>
      <p:pic>
        <p:nvPicPr>
          <p:cNvPr id="70" name="Immagine 81" descr="systems.png"/>
          <p:cNvPicPr>
            <a:picLocks noChangeAspect="1"/>
          </p:cNvPicPr>
          <p:nvPr/>
        </p:nvPicPr>
        <p:blipFill>
          <a:blip r:embed="rId6" cstate="print"/>
          <a:srcRect/>
          <a:stretch>
            <a:fillRect/>
          </a:stretch>
        </p:blipFill>
        <p:spPr bwMode="auto">
          <a:xfrm>
            <a:off x="1347788" y="5678488"/>
            <a:ext cx="488950" cy="382587"/>
          </a:xfrm>
          <a:prstGeom prst="rect">
            <a:avLst/>
          </a:prstGeom>
          <a:noFill/>
          <a:ln w="9525">
            <a:noFill/>
            <a:miter lim="800000"/>
            <a:headEnd/>
            <a:tailEnd/>
          </a:ln>
        </p:spPr>
      </p:pic>
      <p:sp>
        <p:nvSpPr>
          <p:cNvPr id="71" name="Freccia bidirezionale orizzontale 70"/>
          <p:cNvSpPr/>
          <p:nvPr/>
        </p:nvSpPr>
        <p:spPr>
          <a:xfrm>
            <a:off x="1884363" y="5829300"/>
            <a:ext cx="1031875" cy="8731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72" name="Freccia bidirezionale orizzontale 71"/>
          <p:cNvSpPr/>
          <p:nvPr/>
        </p:nvSpPr>
        <p:spPr>
          <a:xfrm rot="5400000">
            <a:off x="2779713" y="5621338"/>
            <a:ext cx="360362" cy="8731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73" name="CasellaDiTesto 28"/>
          <p:cNvSpPr txBox="1">
            <a:spLocks noChangeArrowheads="1"/>
          </p:cNvSpPr>
          <p:nvPr/>
        </p:nvSpPr>
        <p:spPr bwMode="auto">
          <a:xfrm>
            <a:off x="7812088" y="1597025"/>
            <a:ext cx="928687" cy="276225"/>
          </a:xfrm>
          <a:prstGeom prst="rect">
            <a:avLst/>
          </a:prstGeom>
          <a:noFill/>
          <a:ln w="9525">
            <a:noFill/>
            <a:miter lim="800000"/>
            <a:headEnd/>
            <a:tailEnd/>
          </a:ln>
        </p:spPr>
        <p:txBody>
          <a:bodyPr wrap="none">
            <a:spAutoFit/>
          </a:bodyPr>
          <a:lstStyle/>
          <a:p>
            <a:r>
              <a:rPr lang="it-IT" sz="1200" b="1" dirty="0" err="1">
                <a:latin typeface="Calibri" pitchFamily="34" charset="0"/>
              </a:rPr>
              <a:t>Capabilities</a:t>
            </a:r>
            <a:endParaRPr lang="it-IT" sz="1200" b="1" dirty="0">
              <a:latin typeface="Calibri" pitchFamily="34" charset="0"/>
            </a:endParaRPr>
          </a:p>
        </p:txBody>
      </p:sp>
      <p:sp>
        <p:nvSpPr>
          <p:cNvPr id="76" name="Titolo 5"/>
          <p:cNvSpPr>
            <a:spLocks noGrp="1"/>
          </p:cNvSpPr>
          <p:nvPr>
            <p:ph type="title"/>
          </p:nvPr>
        </p:nvSpPr>
        <p:spPr>
          <a:xfrm>
            <a:off x="2514601" y="242888"/>
            <a:ext cx="6173788" cy="523220"/>
          </a:xfrm>
        </p:spPr>
        <p:txBody>
          <a:bodyPr/>
          <a:lstStyle/>
          <a:p>
            <a:r>
              <a:rPr lang="en-US" sz="2800" dirty="0" smtClean="0"/>
              <a:t>The GAMMA Concept</a:t>
            </a:r>
            <a:endParaRPr lang="it-IT" sz="2800" dirty="0"/>
          </a:p>
        </p:txBody>
      </p:sp>
    </p:spTree>
    <p:extLst>
      <p:ext uri="{BB962C8B-B14F-4D97-AF65-F5344CB8AC3E}">
        <p14:creationId xmlns:p14="http://schemas.microsoft.com/office/powerpoint/2010/main" xmlns="" val="171693360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arrotondato 3"/>
          <p:cNvSpPr/>
          <p:nvPr/>
        </p:nvSpPr>
        <p:spPr>
          <a:xfrm>
            <a:off x="4708746" y="3276600"/>
            <a:ext cx="3578004" cy="2952054"/>
          </a:xfrm>
          <a:prstGeom prst="roundRect">
            <a:avLst>
              <a:gd name="adj" fmla="val 768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800" b="1" dirty="0" err="1"/>
              <a:t>ecurity</a:t>
            </a:r>
            <a:endParaRPr lang="it-IT" sz="800" b="1" dirty="0"/>
          </a:p>
          <a:p>
            <a:pPr algn="ctr">
              <a:defRPr/>
            </a:pPr>
            <a:r>
              <a:rPr lang="it-IT" sz="800" b="1" dirty="0" err="1"/>
              <a:t>Systems</a:t>
            </a:r>
            <a:endParaRPr lang="it-IT" sz="800" b="1" dirty="0"/>
          </a:p>
        </p:txBody>
      </p:sp>
      <p:pic>
        <p:nvPicPr>
          <p:cNvPr id="7" name="Immagine 22" descr="operator centrale.jpg"/>
          <p:cNvPicPr>
            <a:picLocks noChangeAspect="1"/>
          </p:cNvPicPr>
          <p:nvPr/>
        </p:nvPicPr>
        <p:blipFill>
          <a:blip r:embed="rId2" cstate="print"/>
          <a:srcRect/>
          <a:stretch>
            <a:fillRect/>
          </a:stretch>
        </p:blipFill>
        <p:spPr bwMode="auto">
          <a:xfrm>
            <a:off x="6360342" y="4631536"/>
            <a:ext cx="1186319" cy="529172"/>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l="34598" r="-314"/>
          <a:stretch>
            <a:fillRect/>
          </a:stretch>
        </p:blipFill>
        <p:spPr bwMode="auto">
          <a:xfrm>
            <a:off x="1068161" y="3276600"/>
            <a:ext cx="801309" cy="3049140"/>
          </a:xfrm>
          <a:prstGeom prst="rect">
            <a:avLst/>
          </a:prstGeom>
          <a:noFill/>
          <a:ln w="9525">
            <a:noFill/>
            <a:miter lim="800000"/>
            <a:headEnd/>
            <a:tailEnd/>
          </a:ln>
        </p:spPr>
      </p:pic>
      <p:sp>
        <p:nvSpPr>
          <p:cNvPr id="9" name="Rettangolo 8"/>
          <p:cNvSpPr/>
          <p:nvPr/>
        </p:nvSpPr>
        <p:spPr>
          <a:xfrm rot="5400000">
            <a:off x="7006835" y="5432036"/>
            <a:ext cx="338200" cy="2221628"/>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it-IT" sz="800"/>
          </a:p>
        </p:txBody>
      </p:sp>
      <p:sp>
        <p:nvSpPr>
          <p:cNvPr id="10" name="Rettangolo 9"/>
          <p:cNvSpPr/>
          <p:nvPr/>
        </p:nvSpPr>
        <p:spPr>
          <a:xfrm rot="5400000">
            <a:off x="4877719" y="5524547"/>
            <a:ext cx="338200" cy="2036605"/>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it-IT" sz="800"/>
          </a:p>
        </p:txBody>
      </p:sp>
      <p:sp>
        <p:nvSpPr>
          <p:cNvPr id="11" name="Rettangolo 10"/>
          <p:cNvSpPr/>
          <p:nvPr/>
        </p:nvSpPr>
        <p:spPr>
          <a:xfrm rot="5400000">
            <a:off x="2378558" y="5061992"/>
            <a:ext cx="338200" cy="2961717"/>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it-IT" sz="800"/>
          </a:p>
        </p:txBody>
      </p:sp>
      <p:pic>
        <p:nvPicPr>
          <p:cNvPr id="12" name="Immagine 18" descr="operator2.jpg"/>
          <p:cNvPicPr>
            <a:picLocks noChangeAspect="1"/>
          </p:cNvPicPr>
          <p:nvPr/>
        </p:nvPicPr>
        <p:blipFill>
          <a:blip r:embed="rId4" cstate="print"/>
          <a:srcRect/>
          <a:stretch>
            <a:fillRect/>
          </a:stretch>
        </p:blipFill>
        <p:spPr bwMode="auto">
          <a:xfrm>
            <a:off x="3165987" y="4051154"/>
            <a:ext cx="419021" cy="329666"/>
          </a:xfrm>
          <a:prstGeom prst="rect">
            <a:avLst/>
          </a:prstGeom>
          <a:noFill/>
          <a:ln w="9525">
            <a:noFill/>
            <a:miter lim="800000"/>
            <a:headEnd/>
            <a:tailEnd/>
          </a:ln>
        </p:spPr>
      </p:pic>
      <p:pic>
        <p:nvPicPr>
          <p:cNvPr id="13" name="Immagine 21" descr="operator 3.jpg"/>
          <p:cNvPicPr>
            <a:picLocks noChangeAspect="1"/>
          </p:cNvPicPr>
          <p:nvPr/>
        </p:nvPicPr>
        <p:blipFill>
          <a:blip r:embed="rId5" cstate="print"/>
          <a:srcRect/>
          <a:stretch>
            <a:fillRect/>
          </a:stretch>
        </p:blipFill>
        <p:spPr bwMode="auto">
          <a:xfrm>
            <a:off x="4756362" y="4534451"/>
            <a:ext cx="938716" cy="737213"/>
          </a:xfrm>
          <a:prstGeom prst="rect">
            <a:avLst/>
          </a:prstGeom>
          <a:noFill/>
          <a:ln w="9525">
            <a:noFill/>
            <a:miter lim="800000"/>
            <a:headEnd/>
            <a:tailEnd/>
          </a:ln>
        </p:spPr>
      </p:pic>
      <p:sp>
        <p:nvSpPr>
          <p:cNvPr id="14" name="CasellaDiTesto 24"/>
          <p:cNvSpPr txBox="1">
            <a:spLocks noChangeArrowheads="1"/>
          </p:cNvSpPr>
          <p:nvPr/>
        </p:nvSpPr>
        <p:spPr bwMode="auto">
          <a:xfrm>
            <a:off x="3103406" y="4341345"/>
            <a:ext cx="465192" cy="215444"/>
          </a:xfrm>
          <a:prstGeom prst="rect">
            <a:avLst/>
          </a:prstGeom>
          <a:noFill/>
          <a:ln w="9525">
            <a:noFill/>
            <a:miter lim="800000"/>
            <a:headEnd/>
            <a:tailEnd/>
          </a:ln>
        </p:spPr>
        <p:txBody>
          <a:bodyPr wrap="none">
            <a:spAutoFit/>
          </a:bodyPr>
          <a:lstStyle/>
          <a:p>
            <a:r>
              <a:rPr lang="it-IT" sz="800" b="1">
                <a:latin typeface="Calibri" pitchFamily="34" charset="0"/>
              </a:rPr>
              <a:t>LGSOC</a:t>
            </a:r>
          </a:p>
        </p:txBody>
      </p:sp>
      <p:sp>
        <p:nvSpPr>
          <p:cNvPr id="15" name="CasellaDiTesto 27"/>
          <p:cNvSpPr txBox="1">
            <a:spLocks noChangeArrowheads="1"/>
          </p:cNvSpPr>
          <p:nvPr/>
        </p:nvSpPr>
        <p:spPr bwMode="auto">
          <a:xfrm>
            <a:off x="5003965" y="5358081"/>
            <a:ext cx="510076" cy="215444"/>
          </a:xfrm>
          <a:prstGeom prst="rect">
            <a:avLst/>
          </a:prstGeom>
          <a:noFill/>
          <a:ln w="9525">
            <a:noFill/>
            <a:miter lim="800000"/>
            <a:headEnd/>
            <a:tailEnd/>
          </a:ln>
        </p:spPr>
        <p:txBody>
          <a:bodyPr wrap="none">
            <a:spAutoFit/>
          </a:bodyPr>
          <a:lstStyle/>
          <a:p>
            <a:r>
              <a:rPr lang="it-IT" sz="800" b="1">
                <a:latin typeface="Calibri" pitchFamily="34" charset="0"/>
              </a:rPr>
              <a:t>NGSMP</a:t>
            </a:r>
          </a:p>
        </p:txBody>
      </p:sp>
      <p:sp>
        <p:nvSpPr>
          <p:cNvPr id="16" name="CasellaDiTesto 28"/>
          <p:cNvSpPr txBox="1">
            <a:spLocks noChangeArrowheads="1"/>
          </p:cNvSpPr>
          <p:nvPr/>
        </p:nvSpPr>
        <p:spPr bwMode="auto">
          <a:xfrm>
            <a:off x="6731746" y="5358081"/>
            <a:ext cx="409086" cy="215444"/>
          </a:xfrm>
          <a:prstGeom prst="rect">
            <a:avLst/>
          </a:prstGeom>
          <a:noFill/>
          <a:ln w="9525">
            <a:noFill/>
            <a:miter lim="800000"/>
            <a:headEnd/>
            <a:tailEnd/>
          </a:ln>
        </p:spPr>
        <p:txBody>
          <a:bodyPr wrap="none">
            <a:spAutoFit/>
          </a:bodyPr>
          <a:lstStyle/>
          <a:p>
            <a:r>
              <a:rPr lang="it-IT" sz="800" b="1">
                <a:latin typeface="Calibri" pitchFamily="34" charset="0"/>
              </a:rPr>
              <a:t>EGCC</a:t>
            </a:r>
          </a:p>
        </p:txBody>
      </p:sp>
      <p:pic>
        <p:nvPicPr>
          <p:cNvPr id="17" name="Immagine 24" descr="systems.png"/>
          <p:cNvPicPr>
            <a:picLocks noChangeAspect="1"/>
          </p:cNvPicPr>
          <p:nvPr/>
        </p:nvPicPr>
        <p:blipFill>
          <a:blip r:embed="rId6" cstate="print"/>
          <a:srcRect/>
          <a:stretch>
            <a:fillRect/>
          </a:stretch>
        </p:blipFill>
        <p:spPr bwMode="auto">
          <a:xfrm>
            <a:off x="1932051" y="3852715"/>
            <a:ext cx="419021" cy="257118"/>
          </a:xfrm>
          <a:prstGeom prst="rect">
            <a:avLst/>
          </a:prstGeom>
          <a:noFill/>
          <a:ln w="9525">
            <a:noFill/>
            <a:miter lim="800000"/>
            <a:headEnd/>
            <a:tailEnd/>
          </a:ln>
        </p:spPr>
      </p:pic>
      <p:pic>
        <p:nvPicPr>
          <p:cNvPr id="18" name="Immagine 40" descr="security 1.bmp"/>
          <p:cNvPicPr>
            <a:picLocks noChangeAspect="1"/>
          </p:cNvPicPr>
          <p:nvPr/>
        </p:nvPicPr>
        <p:blipFill>
          <a:blip r:embed="rId7" cstate="print"/>
          <a:srcRect/>
          <a:stretch>
            <a:fillRect/>
          </a:stretch>
        </p:blipFill>
        <p:spPr bwMode="auto">
          <a:xfrm>
            <a:off x="2295294" y="3810039"/>
            <a:ext cx="363242" cy="284857"/>
          </a:xfrm>
          <a:prstGeom prst="rect">
            <a:avLst/>
          </a:prstGeom>
          <a:noFill/>
          <a:ln w="9525">
            <a:noFill/>
            <a:miter lim="800000"/>
            <a:headEnd/>
            <a:tailEnd/>
          </a:ln>
        </p:spPr>
      </p:pic>
      <p:sp>
        <p:nvSpPr>
          <p:cNvPr id="19" name="Freccia bidirezionale orizzontale 18"/>
          <p:cNvSpPr/>
          <p:nvPr/>
        </p:nvSpPr>
        <p:spPr>
          <a:xfrm rot="1634683">
            <a:off x="2621804" y="4029816"/>
            <a:ext cx="548264" cy="6934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800"/>
          </a:p>
        </p:txBody>
      </p:sp>
      <p:pic>
        <p:nvPicPr>
          <p:cNvPr id="20" name="Immagine 48" descr="security 1.bmp"/>
          <p:cNvPicPr>
            <a:picLocks noChangeAspect="1"/>
          </p:cNvPicPr>
          <p:nvPr/>
        </p:nvPicPr>
        <p:blipFill>
          <a:blip r:embed="rId7" cstate="print"/>
          <a:srcRect/>
          <a:stretch>
            <a:fillRect/>
          </a:stretch>
        </p:blipFill>
        <p:spPr bwMode="auto">
          <a:xfrm>
            <a:off x="2300736" y="4541918"/>
            <a:ext cx="363242" cy="283790"/>
          </a:xfrm>
          <a:prstGeom prst="rect">
            <a:avLst/>
          </a:prstGeom>
          <a:noFill/>
          <a:ln w="9525">
            <a:noFill/>
            <a:miter lim="800000"/>
            <a:headEnd/>
            <a:tailEnd/>
          </a:ln>
        </p:spPr>
      </p:pic>
      <p:sp>
        <p:nvSpPr>
          <p:cNvPr id="21" name="Freccia bidirezionale orizzontale 20"/>
          <p:cNvSpPr/>
          <p:nvPr/>
        </p:nvSpPr>
        <p:spPr>
          <a:xfrm rot="1634683">
            <a:off x="2627246" y="4761695"/>
            <a:ext cx="548264" cy="6828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800"/>
          </a:p>
        </p:txBody>
      </p:sp>
      <p:sp>
        <p:nvSpPr>
          <p:cNvPr id="22" name="Freccia bidirezionale orizzontale 21"/>
          <p:cNvSpPr/>
          <p:nvPr/>
        </p:nvSpPr>
        <p:spPr>
          <a:xfrm rot="20211679">
            <a:off x="2621804" y="5052954"/>
            <a:ext cx="548264" cy="6828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800"/>
          </a:p>
        </p:txBody>
      </p:sp>
      <p:pic>
        <p:nvPicPr>
          <p:cNvPr id="23" name="Immagine 52" descr="security 1.bmp"/>
          <p:cNvPicPr>
            <a:picLocks noChangeAspect="1"/>
          </p:cNvPicPr>
          <p:nvPr/>
        </p:nvPicPr>
        <p:blipFill>
          <a:blip r:embed="rId7" cstate="print"/>
          <a:srcRect/>
          <a:stretch>
            <a:fillRect/>
          </a:stretch>
        </p:blipFill>
        <p:spPr bwMode="auto">
          <a:xfrm>
            <a:off x="2295294" y="5267396"/>
            <a:ext cx="363242" cy="284857"/>
          </a:xfrm>
          <a:prstGeom prst="rect">
            <a:avLst/>
          </a:prstGeom>
          <a:noFill/>
          <a:ln w="9525">
            <a:noFill/>
            <a:miter lim="800000"/>
            <a:headEnd/>
            <a:tailEnd/>
          </a:ln>
        </p:spPr>
      </p:pic>
      <p:sp>
        <p:nvSpPr>
          <p:cNvPr id="24" name="Freccia bidirezionale orizzontale 23"/>
          <p:cNvSpPr/>
          <p:nvPr/>
        </p:nvSpPr>
        <p:spPr>
          <a:xfrm rot="1634683">
            <a:off x="2621804" y="5488240"/>
            <a:ext cx="548264" cy="6828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800"/>
          </a:p>
        </p:txBody>
      </p:sp>
      <p:sp>
        <p:nvSpPr>
          <p:cNvPr id="25" name="Freccia bidirezionale orizzontale 24"/>
          <p:cNvSpPr/>
          <p:nvPr/>
        </p:nvSpPr>
        <p:spPr>
          <a:xfrm rot="20211679">
            <a:off x="2616362" y="5778431"/>
            <a:ext cx="548264" cy="6828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800"/>
          </a:p>
        </p:txBody>
      </p:sp>
      <p:pic>
        <p:nvPicPr>
          <p:cNvPr id="26" name="Immagine 34" descr="overall security.bmp"/>
          <p:cNvPicPr>
            <a:picLocks noChangeAspect="1"/>
          </p:cNvPicPr>
          <p:nvPr/>
        </p:nvPicPr>
        <p:blipFill>
          <a:blip r:embed="rId8" cstate="print"/>
          <a:srcRect/>
          <a:stretch>
            <a:fillRect/>
          </a:stretch>
        </p:blipFill>
        <p:spPr bwMode="auto">
          <a:xfrm rot="207498">
            <a:off x="3963215" y="4299737"/>
            <a:ext cx="308823" cy="242181"/>
          </a:xfrm>
          <a:prstGeom prst="rect">
            <a:avLst/>
          </a:prstGeom>
          <a:noFill/>
          <a:ln w="9525">
            <a:noFill/>
            <a:miter lim="800000"/>
            <a:headEnd/>
            <a:tailEnd/>
          </a:ln>
        </p:spPr>
      </p:pic>
      <p:pic>
        <p:nvPicPr>
          <p:cNvPr id="27" name="Immagine 34" descr="overall security.bmp"/>
          <p:cNvPicPr>
            <a:picLocks noChangeAspect="1"/>
          </p:cNvPicPr>
          <p:nvPr/>
        </p:nvPicPr>
        <p:blipFill>
          <a:blip r:embed="rId8" cstate="print"/>
          <a:srcRect/>
          <a:stretch>
            <a:fillRect/>
          </a:stretch>
        </p:blipFill>
        <p:spPr bwMode="auto">
          <a:xfrm>
            <a:off x="3953691" y="5309005"/>
            <a:ext cx="308824" cy="242181"/>
          </a:xfrm>
          <a:prstGeom prst="rect">
            <a:avLst/>
          </a:prstGeom>
          <a:noFill/>
          <a:ln w="9525">
            <a:noFill/>
            <a:miter lim="800000"/>
            <a:headEnd/>
            <a:tailEnd/>
          </a:ln>
        </p:spPr>
      </p:pic>
      <p:pic>
        <p:nvPicPr>
          <p:cNvPr id="28" name="Immagine 34" descr="overall security.bmp"/>
          <p:cNvPicPr>
            <a:picLocks noChangeAspect="1"/>
          </p:cNvPicPr>
          <p:nvPr/>
        </p:nvPicPr>
        <p:blipFill>
          <a:blip r:embed="rId8" cstate="print"/>
          <a:srcRect/>
          <a:stretch>
            <a:fillRect/>
          </a:stretch>
        </p:blipFill>
        <p:spPr bwMode="auto">
          <a:xfrm>
            <a:off x="3953691" y="4825708"/>
            <a:ext cx="308824" cy="242182"/>
          </a:xfrm>
          <a:prstGeom prst="rect">
            <a:avLst/>
          </a:prstGeom>
          <a:noFill/>
          <a:ln w="9525">
            <a:noFill/>
            <a:miter lim="800000"/>
            <a:headEnd/>
            <a:tailEnd/>
          </a:ln>
        </p:spPr>
      </p:pic>
      <p:sp>
        <p:nvSpPr>
          <p:cNvPr id="29" name="Freccia a destra con strisce 28"/>
          <p:cNvSpPr/>
          <p:nvPr/>
        </p:nvSpPr>
        <p:spPr>
          <a:xfrm rot="10800000">
            <a:off x="5559032" y="4922794"/>
            <a:ext cx="246243" cy="48009"/>
          </a:xfrm>
          <a:prstGeom prst="stripedRightArrow">
            <a:avLst>
              <a:gd name="adj1" fmla="val 6628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800"/>
          </a:p>
        </p:txBody>
      </p:sp>
      <p:pic>
        <p:nvPicPr>
          <p:cNvPr id="30" name="Immagine 34" descr="overall security.bmp"/>
          <p:cNvPicPr>
            <a:picLocks noChangeAspect="1"/>
          </p:cNvPicPr>
          <p:nvPr/>
        </p:nvPicPr>
        <p:blipFill>
          <a:blip r:embed="rId8" cstate="print"/>
          <a:srcRect/>
          <a:stretch>
            <a:fillRect/>
          </a:stretch>
        </p:blipFill>
        <p:spPr bwMode="auto">
          <a:xfrm>
            <a:off x="5867856" y="4825708"/>
            <a:ext cx="308823" cy="242182"/>
          </a:xfrm>
          <a:prstGeom prst="rect">
            <a:avLst/>
          </a:prstGeom>
          <a:noFill/>
          <a:ln w="9525">
            <a:noFill/>
            <a:miter lim="800000"/>
            <a:headEnd/>
            <a:tailEnd/>
          </a:ln>
        </p:spPr>
      </p:pic>
      <p:pic>
        <p:nvPicPr>
          <p:cNvPr id="31" name="Immagine 77" descr="systems.png"/>
          <p:cNvPicPr>
            <a:picLocks noChangeAspect="1"/>
          </p:cNvPicPr>
          <p:nvPr/>
        </p:nvPicPr>
        <p:blipFill>
          <a:blip r:embed="rId6" cstate="print"/>
          <a:srcRect/>
          <a:stretch>
            <a:fillRect/>
          </a:stretch>
        </p:blipFill>
        <p:spPr bwMode="auto">
          <a:xfrm>
            <a:off x="1925249" y="4326409"/>
            <a:ext cx="419021" cy="257118"/>
          </a:xfrm>
          <a:prstGeom prst="rect">
            <a:avLst/>
          </a:prstGeom>
          <a:noFill/>
          <a:ln w="9525">
            <a:noFill/>
            <a:miter lim="800000"/>
            <a:headEnd/>
            <a:tailEnd/>
          </a:ln>
        </p:spPr>
      </p:pic>
      <p:pic>
        <p:nvPicPr>
          <p:cNvPr id="32" name="Immagine 78" descr="systems.png"/>
          <p:cNvPicPr>
            <a:picLocks noChangeAspect="1"/>
          </p:cNvPicPr>
          <p:nvPr/>
        </p:nvPicPr>
        <p:blipFill>
          <a:blip r:embed="rId6" cstate="print"/>
          <a:srcRect/>
          <a:stretch>
            <a:fillRect/>
          </a:stretch>
        </p:blipFill>
        <p:spPr bwMode="auto">
          <a:xfrm>
            <a:off x="1925249" y="4583527"/>
            <a:ext cx="419021" cy="258185"/>
          </a:xfrm>
          <a:prstGeom prst="rect">
            <a:avLst/>
          </a:prstGeom>
          <a:noFill/>
          <a:ln w="9525">
            <a:noFill/>
            <a:miter lim="800000"/>
            <a:headEnd/>
            <a:tailEnd/>
          </a:ln>
        </p:spPr>
      </p:pic>
      <p:pic>
        <p:nvPicPr>
          <p:cNvPr id="33" name="Immagine 79" descr="systems.png"/>
          <p:cNvPicPr>
            <a:picLocks noChangeAspect="1"/>
          </p:cNvPicPr>
          <p:nvPr/>
        </p:nvPicPr>
        <p:blipFill>
          <a:blip r:embed="rId6" cstate="print"/>
          <a:srcRect/>
          <a:stretch>
            <a:fillRect/>
          </a:stretch>
        </p:blipFill>
        <p:spPr bwMode="auto">
          <a:xfrm>
            <a:off x="1925249" y="4970804"/>
            <a:ext cx="419021" cy="258185"/>
          </a:xfrm>
          <a:prstGeom prst="rect">
            <a:avLst/>
          </a:prstGeom>
          <a:noFill/>
          <a:ln w="9525">
            <a:noFill/>
            <a:miter lim="800000"/>
            <a:headEnd/>
            <a:tailEnd/>
          </a:ln>
        </p:spPr>
      </p:pic>
      <p:pic>
        <p:nvPicPr>
          <p:cNvPr id="34" name="Immagine 80" descr="systems.png"/>
          <p:cNvPicPr>
            <a:picLocks noChangeAspect="1"/>
          </p:cNvPicPr>
          <p:nvPr/>
        </p:nvPicPr>
        <p:blipFill>
          <a:blip r:embed="rId6" cstate="print"/>
          <a:srcRect/>
          <a:stretch>
            <a:fillRect/>
          </a:stretch>
        </p:blipFill>
        <p:spPr bwMode="auto">
          <a:xfrm>
            <a:off x="1925249" y="5260995"/>
            <a:ext cx="419021" cy="258185"/>
          </a:xfrm>
          <a:prstGeom prst="rect">
            <a:avLst/>
          </a:prstGeom>
          <a:noFill/>
          <a:ln w="9525">
            <a:noFill/>
            <a:miter lim="800000"/>
            <a:headEnd/>
            <a:tailEnd/>
          </a:ln>
        </p:spPr>
      </p:pic>
      <p:pic>
        <p:nvPicPr>
          <p:cNvPr id="35" name="Immagine 81" descr="systems.png"/>
          <p:cNvPicPr>
            <a:picLocks noChangeAspect="1"/>
          </p:cNvPicPr>
          <p:nvPr/>
        </p:nvPicPr>
        <p:blipFill>
          <a:blip r:embed="rId6" cstate="print"/>
          <a:srcRect/>
          <a:stretch>
            <a:fillRect/>
          </a:stretch>
        </p:blipFill>
        <p:spPr bwMode="auto">
          <a:xfrm>
            <a:off x="1925249" y="5697349"/>
            <a:ext cx="419021" cy="257117"/>
          </a:xfrm>
          <a:prstGeom prst="rect">
            <a:avLst/>
          </a:prstGeom>
          <a:noFill/>
          <a:ln w="9525">
            <a:noFill/>
            <a:miter lim="800000"/>
            <a:headEnd/>
            <a:tailEnd/>
          </a:ln>
        </p:spPr>
      </p:pic>
      <p:pic>
        <p:nvPicPr>
          <p:cNvPr id="36" name="Immagine 82" descr="security 1.bmp"/>
          <p:cNvPicPr>
            <a:picLocks noChangeAspect="1"/>
          </p:cNvPicPr>
          <p:nvPr/>
        </p:nvPicPr>
        <p:blipFill>
          <a:blip r:embed="rId7" cstate="print"/>
          <a:srcRect/>
          <a:stretch>
            <a:fillRect/>
          </a:stretch>
        </p:blipFill>
        <p:spPr bwMode="auto">
          <a:xfrm>
            <a:off x="2303457" y="3524116"/>
            <a:ext cx="361882" cy="284857"/>
          </a:xfrm>
          <a:prstGeom prst="rect">
            <a:avLst/>
          </a:prstGeom>
          <a:noFill/>
          <a:ln w="9525">
            <a:noFill/>
            <a:miter lim="800000"/>
            <a:headEnd/>
            <a:tailEnd/>
          </a:ln>
        </p:spPr>
      </p:pic>
      <p:pic>
        <p:nvPicPr>
          <p:cNvPr id="37" name="Immagine 83" descr="systems.png"/>
          <p:cNvPicPr>
            <a:picLocks noChangeAspect="1"/>
          </p:cNvPicPr>
          <p:nvPr/>
        </p:nvPicPr>
        <p:blipFill>
          <a:blip r:embed="rId6" cstate="print"/>
          <a:srcRect/>
          <a:stretch>
            <a:fillRect/>
          </a:stretch>
        </p:blipFill>
        <p:spPr bwMode="auto">
          <a:xfrm>
            <a:off x="1925249" y="3550788"/>
            <a:ext cx="419021" cy="258185"/>
          </a:xfrm>
          <a:prstGeom prst="rect">
            <a:avLst/>
          </a:prstGeom>
          <a:noFill/>
          <a:ln w="9525">
            <a:noFill/>
            <a:miter lim="800000"/>
            <a:headEnd/>
            <a:tailEnd/>
          </a:ln>
        </p:spPr>
      </p:pic>
      <p:pic>
        <p:nvPicPr>
          <p:cNvPr id="38" name="Immagine 34" descr="overall security.bmp"/>
          <p:cNvPicPr>
            <a:picLocks noChangeAspect="1"/>
          </p:cNvPicPr>
          <p:nvPr/>
        </p:nvPicPr>
        <p:blipFill>
          <a:blip r:embed="rId8" cstate="print"/>
          <a:srcRect/>
          <a:stretch>
            <a:fillRect/>
          </a:stretch>
        </p:blipFill>
        <p:spPr bwMode="auto">
          <a:xfrm>
            <a:off x="4941384" y="3567858"/>
            <a:ext cx="308824" cy="242181"/>
          </a:xfrm>
          <a:prstGeom prst="rect">
            <a:avLst/>
          </a:prstGeom>
          <a:noFill/>
          <a:ln w="9525">
            <a:noFill/>
            <a:miter lim="800000"/>
            <a:headEnd/>
            <a:tailEnd/>
          </a:ln>
        </p:spPr>
      </p:pic>
      <p:sp>
        <p:nvSpPr>
          <p:cNvPr id="39" name="Freccia a destra con strisce 38"/>
          <p:cNvSpPr/>
          <p:nvPr/>
        </p:nvSpPr>
        <p:spPr>
          <a:xfrm rot="5400000">
            <a:off x="4732771" y="4140421"/>
            <a:ext cx="629459" cy="62581"/>
          </a:xfrm>
          <a:prstGeom prst="stripedRightArrow">
            <a:avLst>
              <a:gd name="adj1" fmla="val 6628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800"/>
          </a:p>
        </p:txBody>
      </p:sp>
      <p:sp>
        <p:nvSpPr>
          <p:cNvPr id="40" name="CasellaDiTesto 57"/>
          <p:cNvSpPr txBox="1">
            <a:spLocks noChangeArrowheads="1"/>
          </p:cNvSpPr>
          <p:nvPr/>
        </p:nvSpPr>
        <p:spPr bwMode="auto">
          <a:xfrm>
            <a:off x="2300736" y="6421759"/>
            <a:ext cx="453970" cy="215444"/>
          </a:xfrm>
          <a:prstGeom prst="rect">
            <a:avLst/>
          </a:prstGeom>
          <a:noFill/>
          <a:ln w="9525">
            <a:noFill/>
            <a:miter lim="800000"/>
            <a:headEnd/>
            <a:tailEnd/>
          </a:ln>
        </p:spPr>
        <p:txBody>
          <a:bodyPr wrap="none">
            <a:spAutoFit/>
          </a:bodyPr>
          <a:lstStyle/>
          <a:p>
            <a:r>
              <a:rPr lang="it-IT" sz="800" b="1"/>
              <a:t>Local</a:t>
            </a:r>
          </a:p>
        </p:txBody>
      </p:sp>
      <p:sp>
        <p:nvSpPr>
          <p:cNvPr id="41" name="CasellaDiTesto 58"/>
          <p:cNvSpPr txBox="1">
            <a:spLocks noChangeArrowheads="1"/>
          </p:cNvSpPr>
          <p:nvPr/>
        </p:nvSpPr>
        <p:spPr bwMode="auto">
          <a:xfrm>
            <a:off x="4522363" y="6421759"/>
            <a:ext cx="590226" cy="215444"/>
          </a:xfrm>
          <a:prstGeom prst="rect">
            <a:avLst/>
          </a:prstGeom>
          <a:noFill/>
          <a:ln w="9525">
            <a:noFill/>
            <a:miter lim="800000"/>
            <a:headEnd/>
            <a:tailEnd/>
          </a:ln>
        </p:spPr>
        <p:txBody>
          <a:bodyPr wrap="none">
            <a:spAutoFit/>
          </a:bodyPr>
          <a:lstStyle/>
          <a:p>
            <a:r>
              <a:rPr lang="it-IT" sz="800" b="1"/>
              <a:t>National</a:t>
            </a:r>
          </a:p>
        </p:txBody>
      </p:sp>
      <p:sp>
        <p:nvSpPr>
          <p:cNvPr id="42" name="CasellaDiTesto 59"/>
          <p:cNvSpPr txBox="1">
            <a:spLocks noChangeArrowheads="1"/>
          </p:cNvSpPr>
          <p:nvPr/>
        </p:nvSpPr>
        <p:spPr bwMode="auto">
          <a:xfrm>
            <a:off x="6681410" y="6421759"/>
            <a:ext cx="659155" cy="215444"/>
          </a:xfrm>
          <a:prstGeom prst="rect">
            <a:avLst/>
          </a:prstGeom>
          <a:noFill/>
          <a:ln w="9525">
            <a:noFill/>
            <a:miter lim="800000"/>
            <a:headEnd/>
            <a:tailEnd/>
          </a:ln>
        </p:spPr>
        <p:txBody>
          <a:bodyPr wrap="none">
            <a:spAutoFit/>
          </a:bodyPr>
          <a:lstStyle/>
          <a:p>
            <a:r>
              <a:rPr lang="it-IT" sz="800" b="1"/>
              <a:t>European</a:t>
            </a:r>
          </a:p>
        </p:txBody>
      </p:sp>
      <p:sp>
        <p:nvSpPr>
          <p:cNvPr id="43" name="CasellaDiTesto 24"/>
          <p:cNvSpPr txBox="1">
            <a:spLocks noChangeArrowheads="1"/>
          </p:cNvSpPr>
          <p:nvPr/>
        </p:nvSpPr>
        <p:spPr bwMode="auto">
          <a:xfrm>
            <a:off x="2002364" y="3276600"/>
            <a:ext cx="768159" cy="338554"/>
          </a:xfrm>
          <a:prstGeom prst="rect">
            <a:avLst/>
          </a:prstGeom>
          <a:noFill/>
          <a:ln w="9525">
            <a:noFill/>
            <a:miter lim="800000"/>
            <a:headEnd/>
            <a:tailEnd/>
          </a:ln>
        </p:spPr>
        <p:txBody>
          <a:bodyPr wrap="none">
            <a:spAutoFit/>
          </a:bodyPr>
          <a:lstStyle/>
          <a:p>
            <a:pPr algn="ctr"/>
            <a:r>
              <a:rPr lang="it-IT" sz="800" b="1" dirty="0" err="1">
                <a:latin typeface="Calibri" pitchFamily="34" charset="0"/>
              </a:rPr>
              <a:t>Local</a:t>
            </a:r>
            <a:r>
              <a:rPr lang="it-IT" sz="800" b="1" dirty="0">
                <a:latin typeface="Calibri" pitchFamily="34" charset="0"/>
              </a:rPr>
              <a:t> Security</a:t>
            </a:r>
          </a:p>
          <a:p>
            <a:pPr algn="ctr"/>
            <a:r>
              <a:rPr lang="it-IT" sz="800" b="1" dirty="0" err="1">
                <a:latin typeface="Calibri" pitchFamily="34" charset="0"/>
              </a:rPr>
              <a:t>Systems</a:t>
            </a:r>
            <a:endParaRPr lang="it-IT" sz="800" b="1" dirty="0">
              <a:latin typeface="Calibri" pitchFamily="34" charset="0"/>
            </a:endParaRPr>
          </a:p>
        </p:txBody>
      </p:sp>
      <p:sp>
        <p:nvSpPr>
          <p:cNvPr id="44" name="Freccia a destra con strisce 43"/>
          <p:cNvSpPr/>
          <p:nvPr/>
        </p:nvSpPr>
        <p:spPr>
          <a:xfrm rot="10800000">
            <a:off x="2670780" y="3664944"/>
            <a:ext cx="2222988" cy="46943"/>
          </a:xfrm>
          <a:prstGeom prst="stripedRightArrow">
            <a:avLst>
              <a:gd name="adj1" fmla="val 6628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800"/>
          </a:p>
        </p:txBody>
      </p:sp>
      <p:pic>
        <p:nvPicPr>
          <p:cNvPr id="45" name="Immagine 44" descr="cyberintelligence.jpg"/>
          <p:cNvPicPr>
            <a:picLocks noChangeAspect="1"/>
          </p:cNvPicPr>
          <p:nvPr/>
        </p:nvPicPr>
        <p:blipFill>
          <a:blip r:embed="rId9" cstate="print"/>
          <a:stretch>
            <a:fillRect/>
          </a:stretch>
        </p:blipFill>
        <p:spPr>
          <a:xfrm>
            <a:off x="7578071" y="4745561"/>
            <a:ext cx="523889" cy="359482"/>
          </a:xfrm>
          <a:prstGeom prst="rect">
            <a:avLst/>
          </a:prstGeom>
          <a:effectLst>
            <a:softEdge rad="63500"/>
          </a:effectLst>
        </p:spPr>
      </p:pic>
      <p:sp>
        <p:nvSpPr>
          <p:cNvPr id="46" name="Rettangolo 45"/>
          <p:cNvSpPr/>
          <p:nvPr/>
        </p:nvSpPr>
        <p:spPr>
          <a:xfrm>
            <a:off x="1068161" y="3276600"/>
            <a:ext cx="801309" cy="30491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800"/>
          </a:p>
        </p:txBody>
      </p:sp>
      <p:sp>
        <p:nvSpPr>
          <p:cNvPr id="47" name="Rettangolo 46"/>
          <p:cNvSpPr/>
          <p:nvPr/>
        </p:nvSpPr>
        <p:spPr>
          <a:xfrm>
            <a:off x="1932051" y="3276600"/>
            <a:ext cx="925111" cy="30491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800"/>
          </a:p>
        </p:txBody>
      </p:sp>
      <p:sp>
        <p:nvSpPr>
          <p:cNvPr id="48" name="CasellaDiTesto 24"/>
          <p:cNvSpPr txBox="1">
            <a:spLocks noChangeArrowheads="1"/>
          </p:cNvSpPr>
          <p:nvPr/>
        </p:nvSpPr>
        <p:spPr bwMode="auto">
          <a:xfrm>
            <a:off x="1120656" y="3276600"/>
            <a:ext cx="679993" cy="215444"/>
          </a:xfrm>
          <a:prstGeom prst="rect">
            <a:avLst/>
          </a:prstGeom>
          <a:noFill/>
          <a:ln w="9525">
            <a:noFill/>
            <a:miter lim="800000"/>
            <a:headEnd/>
            <a:tailEnd/>
          </a:ln>
        </p:spPr>
        <p:txBody>
          <a:bodyPr wrap="none">
            <a:spAutoFit/>
          </a:bodyPr>
          <a:lstStyle/>
          <a:p>
            <a:pPr algn="ctr"/>
            <a:r>
              <a:rPr lang="it-IT" sz="800" b="1">
                <a:latin typeface="Calibri" pitchFamily="34" charset="0"/>
              </a:rPr>
              <a:t>ATM Nodes</a:t>
            </a:r>
          </a:p>
        </p:txBody>
      </p:sp>
      <p:pic>
        <p:nvPicPr>
          <p:cNvPr id="49" name="Immagine 48" descr="attack prediction.jpg"/>
          <p:cNvPicPr>
            <a:picLocks noChangeAspect="1"/>
          </p:cNvPicPr>
          <p:nvPr/>
        </p:nvPicPr>
        <p:blipFill>
          <a:blip r:embed="rId10" cstate="print"/>
          <a:stretch>
            <a:fillRect/>
          </a:stretch>
        </p:blipFill>
        <p:spPr>
          <a:xfrm>
            <a:off x="7546574" y="5648805"/>
            <a:ext cx="654833" cy="344848"/>
          </a:xfrm>
          <a:prstGeom prst="rect">
            <a:avLst/>
          </a:prstGeom>
          <a:effectLst>
            <a:softEdge rad="63500"/>
          </a:effectLst>
        </p:spPr>
      </p:pic>
      <p:sp>
        <p:nvSpPr>
          <p:cNvPr id="50" name="CasellaDiTesto 28"/>
          <p:cNvSpPr txBox="1">
            <a:spLocks noChangeArrowheads="1"/>
          </p:cNvSpPr>
          <p:nvPr/>
        </p:nvSpPr>
        <p:spPr bwMode="auto">
          <a:xfrm>
            <a:off x="7449617" y="5056154"/>
            <a:ext cx="795410" cy="338554"/>
          </a:xfrm>
          <a:prstGeom prst="rect">
            <a:avLst/>
          </a:prstGeom>
          <a:noFill/>
          <a:ln w="9525">
            <a:noFill/>
            <a:miter lim="800000"/>
            <a:headEnd/>
            <a:tailEnd/>
          </a:ln>
        </p:spPr>
        <p:txBody>
          <a:bodyPr wrap="none">
            <a:spAutoFit/>
          </a:bodyPr>
          <a:lstStyle/>
          <a:p>
            <a:pPr algn="ctr">
              <a:defRPr/>
            </a:pPr>
            <a:r>
              <a:rPr lang="it-IT" sz="800" b="1" dirty="0">
                <a:latin typeface="Calibri" pitchFamily="34" charset="0"/>
              </a:rPr>
              <a:t>Cyber Security</a:t>
            </a:r>
          </a:p>
          <a:p>
            <a:pPr algn="ctr">
              <a:defRPr/>
            </a:pPr>
            <a:r>
              <a:rPr lang="it-IT" sz="800" b="1" dirty="0">
                <a:latin typeface="Calibri" pitchFamily="34" charset="0"/>
              </a:rPr>
              <a:t>intelligence</a:t>
            </a:r>
          </a:p>
        </p:txBody>
      </p:sp>
      <p:sp>
        <p:nvSpPr>
          <p:cNvPr id="51" name="CasellaDiTesto 28"/>
          <p:cNvSpPr txBox="1">
            <a:spLocks noChangeArrowheads="1"/>
          </p:cNvSpPr>
          <p:nvPr/>
        </p:nvSpPr>
        <p:spPr bwMode="auto">
          <a:xfrm>
            <a:off x="7561469" y="5938463"/>
            <a:ext cx="620683" cy="338554"/>
          </a:xfrm>
          <a:prstGeom prst="rect">
            <a:avLst/>
          </a:prstGeom>
          <a:noFill/>
          <a:ln w="9525">
            <a:noFill/>
            <a:miter lim="800000"/>
            <a:headEnd/>
            <a:tailEnd/>
          </a:ln>
        </p:spPr>
        <p:txBody>
          <a:bodyPr wrap="none">
            <a:spAutoFit/>
          </a:bodyPr>
          <a:lstStyle/>
          <a:p>
            <a:pPr algn="ctr">
              <a:defRPr/>
            </a:pPr>
            <a:r>
              <a:rPr lang="it-IT" sz="800" b="1" dirty="0" err="1">
                <a:latin typeface="Calibri" pitchFamily="34" charset="0"/>
              </a:rPr>
              <a:t>Attack</a:t>
            </a:r>
            <a:endParaRPr lang="it-IT" sz="800" b="1" dirty="0">
              <a:latin typeface="Calibri" pitchFamily="34" charset="0"/>
            </a:endParaRPr>
          </a:p>
          <a:p>
            <a:pPr algn="ctr">
              <a:defRPr/>
            </a:pPr>
            <a:r>
              <a:rPr lang="it-IT" sz="800" b="1" dirty="0" err="1">
                <a:latin typeface="Calibri" pitchFamily="34" charset="0"/>
              </a:rPr>
              <a:t>Prediction</a:t>
            </a:r>
            <a:endParaRPr lang="it-IT" sz="800" b="1" dirty="0">
              <a:latin typeface="Calibri" pitchFamily="34" charset="0"/>
            </a:endParaRPr>
          </a:p>
        </p:txBody>
      </p:sp>
      <p:pic>
        <p:nvPicPr>
          <p:cNvPr id="52" name="Immagine 51" descr="C2ControlRoom.jpg"/>
          <p:cNvPicPr>
            <a:picLocks noChangeAspect="1"/>
          </p:cNvPicPr>
          <p:nvPr/>
        </p:nvPicPr>
        <p:blipFill>
          <a:blip r:embed="rId11" cstate="print"/>
          <a:stretch>
            <a:fillRect/>
          </a:stretch>
        </p:blipFill>
        <p:spPr bwMode="auto">
          <a:xfrm>
            <a:off x="7535505" y="3770241"/>
            <a:ext cx="729714" cy="329990"/>
          </a:xfrm>
          <a:prstGeom prst="rect">
            <a:avLst/>
          </a:prstGeom>
          <a:effectLst>
            <a:softEdge rad="63500"/>
          </a:effectLst>
        </p:spPr>
      </p:pic>
      <p:sp>
        <p:nvSpPr>
          <p:cNvPr id="53" name="CasellaDiTesto 28"/>
          <p:cNvSpPr txBox="1">
            <a:spLocks noChangeArrowheads="1"/>
          </p:cNvSpPr>
          <p:nvPr/>
        </p:nvSpPr>
        <p:spPr bwMode="auto">
          <a:xfrm>
            <a:off x="7535777" y="4062890"/>
            <a:ext cx="740089" cy="338554"/>
          </a:xfrm>
          <a:prstGeom prst="rect">
            <a:avLst/>
          </a:prstGeom>
          <a:noFill/>
          <a:ln w="9525">
            <a:noFill/>
            <a:miter lim="800000"/>
            <a:headEnd/>
            <a:tailEnd/>
          </a:ln>
        </p:spPr>
        <p:txBody>
          <a:bodyPr>
            <a:spAutoFit/>
          </a:bodyPr>
          <a:lstStyle/>
          <a:p>
            <a:pPr algn="ctr">
              <a:defRPr/>
            </a:pPr>
            <a:r>
              <a:rPr lang="it-IT" sz="800" b="1" dirty="0" smtClean="0">
                <a:latin typeface="Calibri" pitchFamily="34" charset="0"/>
              </a:rPr>
              <a:t>Coordination</a:t>
            </a:r>
            <a:endParaRPr lang="it-IT" sz="800" b="1" dirty="0">
              <a:latin typeface="Calibri" pitchFamily="34" charset="0"/>
            </a:endParaRPr>
          </a:p>
          <a:p>
            <a:pPr algn="ctr">
              <a:defRPr/>
            </a:pPr>
            <a:r>
              <a:rPr lang="it-IT" sz="800" b="1" dirty="0">
                <a:latin typeface="Calibri" pitchFamily="34" charset="0"/>
              </a:rPr>
              <a:t>&amp; </a:t>
            </a:r>
            <a:r>
              <a:rPr lang="it-IT" sz="800" b="1" dirty="0" err="1">
                <a:latin typeface="Calibri" pitchFamily="34" charset="0"/>
              </a:rPr>
              <a:t>Control</a:t>
            </a:r>
            <a:endParaRPr lang="it-IT" sz="800" b="1" dirty="0">
              <a:latin typeface="Calibri" pitchFamily="34" charset="0"/>
            </a:endParaRPr>
          </a:p>
        </p:txBody>
      </p:sp>
      <p:sp>
        <p:nvSpPr>
          <p:cNvPr id="54" name="Freccia a destra con strisce 53"/>
          <p:cNvSpPr/>
          <p:nvPr/>
        </p:nvSpPr>
        <p:spPr>
          <a:xfrm>
            <a:off x="6175319" y="4922794"/>
            <a:ext cx="247603" cy="48009"/>
          </a:xfrm>
          <a:prstGeom prst="stripedRightArrow">
            <a:avLst>
              <a:gd name="adj1" fmla="val 6628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800"/>
          </a:p>
        </p:txBody>
      </p:sp>
      <p:grpSp>
        <p:nvGrpSpPr>
          <p:cNvPr id="2" name="Gruppo 73"/>
          <p:cNvGrpSpPr>
            <a:grpSpLocks/>
          </p:cNvGrpSpPr>
          <p:nvPr/>
        </p:nvGrpSpPr>
        <p:grpSpPr bwMode="auto">
          <a:xfrm>
            <a:off x="3597252" y="4274132"/>
            <a:ext cx="983611" cy="339267"/>
            <a:chOff x="3291443" y="2321113"/>
            <a:chExt cx="1147633" cy="504512"/>
          </a:xfrm>
        </p:grpSpPr>
        <p:sp>
          <p:nvSpPr>
            <p:cNvPr id="56" name="Freccia a destra con strisce 55"/>
            <p:cNvSpPr/>
            <p:nvPr/>
          </p:nvSpPr>
          <p:spPr bwMode="auto">
            <a:xfrm rot="12743249">
              <a:off x="3291443" y="2321113"/>
              <a:ext cx="393655" cy="71393"/>
            </a:xfrm>
            <a:prstGeom prst="stripedRightArrow">
              <a:avLst>
                <a:gd name="adj1" fmla="val 6628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800"/>
            </a:p>
          </p:txBody>
        </p:sp>
        <p:sp>
          <p:nvSpPr>
            <p:cNvPr id="57" name="Freccia a destra con strisce 56"/>
            <p:cNvSpPr/>
            <p:nvPr/>
          </p:nvSpPr>
          <p:spPr bwMode="auto">
            <a:xfrm rot="1926633">
              <a:off x="4045421" y="2754231"/>
              <a:ext cx="393655" cy="71394"/>
            </a:xfrm>
            <a:prstGeom prst="stripedRightArrow">
              <a:avLst>
                <a:gd name="adj1" fmla="val 6628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800"/>
            </a:p>
          </p:txBody>
        </p:sp>
      </p:grpSp>
      <p:sp>
        <p:nvSpPr>
          <p:cNvPr id="58" name="Freccia a destra con strisce 57"/>
          <p:cNvSpPr/>
          <p:nvPr/>
        </p:nvSpPr>
        <p:spPr bwMode="auto">
          <a:xfrm rot="8805749">
            <a:off x="3627182" y="5571457"/>
            <a:ext cx="337394" cy="48009"/>
          </a:xfrm>
          <a:prstGeom prst="stripedRightArrow">
            <a:avLst>
              <a:gd name="adj1" fmla="val 6628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800"/>
          </a:p>
        </p:txBody>
      </p:sp>
      <p:sp>
        <p:nvSpPr>
          <p:cNvPr id="59" name="Freccia a destra con strisce 58"/>
          <p:cNvSpPr/>
          <p:nvPr/>
        </p:nvSpPr>
        <p:spPr bwMode="auto">
          <a:xfrm rot="19589133">
            <a:off x="4251632" y="5281266"/>
            <a:ext cx="337394" cy="48009"/>
          </a:xfrm>
          <a:prstGeom prst="stripedRightArrow">
            <a:avLst>
              <a:gd name="adj1" fmla="val 6628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800"/>
          </a:p>
        </p:txBody>
      </p:sp>
      <p:sp>
        <p:nvSpPr>
          <p:cNvPr id="60" name="Freccia a destra con strisce 59"/>
          <p:cNvSpPr/>
          <p:nvPr/>
        </p:nvSpPr>
        <p:spPr bwMode="auto">
          <a:xfrm rot="10800000">
            <a:off x="3646228" y="4921727"/>
            <a:ext cx="246243" cy="49076"/>
          </a:xfrm>
          <a:prstGeom prst="stripedRightArrow">
            <a:avLst>
              <a:gd name="adj1" fmla="val 6628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800"/>
          </a:p>
        </p:txBody>
      </p:sp>
      <p:sp>
        <p:nvSpPr>
          <p:cNvPr id="61" name="Freccia a destra con strisce 60"/>
          <p:cNvSpPr/>
          <p:nvPr/>
        </p:nvSpPr>
        <p:spPr bwMode="auto">
          <a:xfrm>
            <a:off x="4262516" y="4921727"/>
            <a:ext cx="247603" cy="49076"/>
          </a:xfrm>
          <a:prstGeom prst="stripedRightArrow">
            <a:avLst>
              <a:gd name="adj1" fmla="val 6628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800"/>
          </a:p>
        </p:txBody>
      </p:sp>
      <p:pic>
        <p:nvPicPr>
          <p:cNvPr id="62" name="Immagine 40" descr="security 1.bmp"/>
          <p:cNvPicPr>
            <a:picLocks noChangeAspect="1"/>
          </p:cNvPicPr>
          <p:nvPr/>
        </p:nvPicPr>
        <p:blipFill>
          <a:blip r:embed="rId7" cstate="print"/>
          <a:srcRect/>
          <a:stretch>
            <a:fillRect/>
          </a:stretch>
        </p:blipFill>
        <p:spPr bwMode="auto">
          <a:xfrm>
            <a:off x="2302096" y="4293336"/>
            <a:ext cx="363243" cy="284856"/>
          </a:xfrm>
          <a:prstGeom prst="rect">
            <a:avLst/>
          </a:prstGeom>
          <a:noFill/>
          <a:ln w="9525">
            <a:noFill/>
            <a:miter lim="800000"/>
            <a:headEnd/>
            <a:tailEnd/>
          </a:ln>
        </p:spPr>
      </p:pic>
      <p:pic>
        <p:nvPicPr>
          <p:cNvPr id="63" name="Immagine 40" descr="security 1.bmp"/>
          <p:cNvPicPr>
            <a:picLocks noChangeAspect="1"/>
          </p:cNvPicPr>
          <p:nvPr/>
        </p:nvPicPr>
        <p:blipFill>
          <a:blip r:embed="rId7" cstate="print"/>
          <a:srcRect/>
          <a:stretch>
            <a:fillRect/>
          </a:stretch>
        </p:blipFill>
        <p:spPr bwMode="auto">
          <a:xfrm>
            <a:off x="2302096" y="4921727"/>
            <a:ext cx="363243" cy="284857"/>
          </a:xfrm>
          <a:prstGeom prst="rect">
            <a:avLst/>
          </a:prstGeom>
          <a:noFill/>
          <a:ln w="9525">
            <a:noFill/>
            <a:miter lim="800000"/>
            <a:headEnd/>
            <a:tailEnd/>
          </a:ln>
        </p:spPr>
      </p:pic>
      <p:sp>
        <p:nvSpPr>
          <p:cNvPr id="64" name="Freccia bidirezionale orizzontale 63"/>
          <p:cNvSpPr/>
          <p:nvPr/>
        </p:nvSpPr>
        <p:spPr>
          <a:xfrm rot="20211679">
            <a:off x="2605478" y="4336011"/>
            <a:ext cx="548264" cy="6828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800"/>
          </a:p>
        </p:txBody>
      </p:sp>
      <p:pic>
        <p:nvPicPr>
          <p:cNvPr id="65" name="Immagine 40" descr="security 1.bmp"/>
          <p:cNvPicPr>
            <a:picLocks noChangeAspect="1"/>
          </p:cNvPicPr>
          <p:nvPr/>
        </p:nvPicPr>
        <p:blipFill>
          <a:blip r:embed="rId7" cstate="print"/>
          <a:srcRect/>
          <a:stretch>
            <a:fillRect/>
          </a:stretch>
        </p:blipFill>
        <p:spPr bwMode="auto">
          <a:xfrm>
            <a:off x="2302096" y="5696281"/>
            <a:ext cx="363243" cy="284857"/>
          </a:xfrm>
          <a:prstGeom prst="rect">
            <a:avLst/>
          </a:prstGeom>
          <a:noFill/>
          <a:ln w="9525">
            <a:noFill/>
            <a:miter lim="800000"/>
            <a:headEnd/>
            <a:tailEnd/>
          </a:ln>
        </p:spPr>
      </p:pic>
      <p:pic>
        <p:nvPicPr>
          <p:cNvPr id="66" name="Immagine 18" descr="operator2.jpg"/>
          <p:cNvPicPr>
            <a:picLocks noChangeAspect="1"/>
          </p:cNvPicPr>
          <p:nvPr/>
        </p:nvPicPr>
        <p:blipFill>
          <a:blip r:embed="rId4" cstate="print"/>
          <a:srcRect/>
          <a:stretch>
            <a:fillRect/>
          </a:stretch>
        </p:blipFill>
        <p:spPr bwMode="auto">
          <a:xfrm>
            <a:off x="3165987" y="4776632"/>
            <a:ext cx="419021" cy="329666"/>
          </a:xfrm>
          <a:prstGeom prst="rect">
            <a:avLst/>
          </a:prstGeom>
          <a:noFill/>
          <a:ln w="9525">
            <a:noFill/>
            <a:miter lim="800000"/>
            <a:headEnd/>
            <a:tailEnd/>
          </a:ln>
        </p:spPr>
      </p:pic>
      <p:sp>
        <p:nvSpPr>
          <p:cNvPr id="67" name="CasellaDiTesto 24"/>
          <p:cNvSpPr txBox="1">
            <a:spLocks noChangeArrowheads="1"/>
          </p:cNvSpPr>
          <p:nvPr/>
        </p:nvSpPr>
        <p:spPr bwMode="auto">
          <a:xfrm>
            <a:off x="3103406" y="5066823"/>
            <a:ext cx="465192" cy="215444"/>
          </a:xfrm>
          <a:prstGeom prst="rect">
            <a:avLst/>
          </a:prstGeom>
          <a:noFill/>
          <a:ln w="9525">
            <a:noFill/>
            <a:miter lim="800000"/>
            <a:headEnd/>
            <a:tailEnd/>
          </a:ln>
        </p:spPr>
        <p:txBody>
          <a:bodyPr wrap="none">
            <a:spAutoFit/>
          </a:bodyPr>
          <a:lstStyle/>
          <a:p>
            <a:r>
              <a:rPr lang="it-IT" sz="800" b="1">
                <a:latin typeface="Calibri" pitchFamily="34" charset="0"/>
              </a:rPr>
              <a:t>LGSOC</a:t>
            </a:r>
          </a:p>
        </p:txBody>
      </p:sp>
      <p:pic>
        <p:nvPicPr>
          <p:cNvPr id="68" name="Immagine 18" descr="operator2.jpg"/>
          <p:cNvPicPr>
            <a:picLocks noChangeAspect="1"/>
          </p:cNvPicPr>
          <p:nvPr/>
        </p:nvPicPr>
        <p:blipFill>
          <a:blip r:embed="rId4" cstate="print"/>
          <a:srcRect/>
          <a:stretch>
            <a:fillRect/>
          </a:stretch>
        </p:blipFill>
        <p:spPr bwMode="auto">
          <a:xfrm>
            <a:off x="3165987" y="5503177"/>
            <a:ext cx="419021" cy="328599"/>
          </a:xfrm>
          <a:prstGeom prst="rect">
            <a:avLst/>
          </a:prstGeom>
          <a:noFill/>
          <a:ln w="9525">
            <a:noFill/>
            <a:miter lim="800000"/>
            <a:headEnd/>
            <a:tailEnd/>
          </a:ln>
        </p:spPr>
      </p:pic>
      <p:sp>
        <p:nvSpPr>
          <p:cNvPr id="69" name="CasellaDiTesto 24"/>
          <p:cNvSpPr txBox="1">
            <a:spLocks noChangeArrowheads="1"/>
          </p:cNvSpPr>
          <p:nvPr/>
        </p:nvSpPr>
        <p:spPr bwMode="auto">
          <a:xfrm>
            <a:off x="3103406" y="5793368"/>
            <a:ext cx="465192" cy="215444"/>
          </a:xfrm>
          <a:prstGeom prst="rect">
            <a:avLst/>
          </a:prstGeom>
          <a:noFill/>
          <a:ln w="9525">
            <a:noFill/>
            <a:miter lim="800000"/>
            <a:headEnd/>
            <a:tailEnd/>
          </a:ln>
        </p:spPr>
        <p:txBody>
          <a:bodyPr wrap="none">
            <a:spAutoFit/>
          </a:bodyPr>
          <a:lstStyle/>
          <a:p>
            <a:r>
              <a:rPr lang="it-IT" sz="800" b="1">
                <a:latin typeface="Calibri" pitchFamily="34" charset="0"/>
              </a:rPr>
              <a:t>LGSOC</a:t>
            </a:r>
          </a:p>
        </p:txBody>
      </p:sp>
      <p:pic>
        <p:nvPicPr>
          <p:cNvPr id="70" name="Immagine 81" descr="systems.png"/>
          <p:cNvPicPr>
            <a:picLocks noChangeAspect="1"/>
          </p:cNvPicPr>
          <p:nvPr/>
        </p:nvPicPr>
        <p:blipFill>
          <a:blip r:embed="rId6" cstate="print"/>
          <a:srcRect/>
          <a:stretch>
            <a:fillRect/>
          </a:stretch>
        </p:blipFill>
        <p:spPr bwMode="auto">
          <a:xfrm>
            <a:off x="1944296" y="6068622"/>
            <a:ext cx="419021" cy="257117"/>
          </a:xfrm>
          <a:prstGeom prst="rect">
            <a:avLst/>
          </a:prstGeom>
          <a:noFill/>
          <a:ln w="9525">
            <a:noFill/>
            <a:miter lim="800000"/>
            <a:headEnd/>
            <a:tailEnd/>
          </a:ln>
        </p:spPr>
      </p:pic>
      <p:sp>
        <p:nvSpPr>
          <p:cNvPr id="71" name="Freccia bidirezionale orizzontale 70"/>
          <p:cNvSpPr/>
          <p:nvPr/>
        </p:nvSpPr>
        <p:spPr>
          <a:xfrm>
            <a:off x="2404130" y="6169976"/>
            <a:ext cx="884298" cy="5867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800"/>
          </a:p>
        </p:txBody>
      </p:sp>
      <p:sp>
        <p:nvSpPr>
          <p:cNvPr id="72" name="Freccia bidirezionale orizzontale 71"/>
          <p:cNvSpPr/>
          <p:nvPr/>
        </p:nvSpPr>
        <p:spPr>
          <a:xfrm rot="5400000">
            <a:off x="3204750" y="6022141"/>
            <a:ext cx="242181" cy="7482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800"/>
          </a:p>
        </p:txBody>
      </p:sp>
      <p:sp>
        <p:nvSpPr>
          <p:cNvPr id="73" name="CasellaDiTesto 28"/>
          <p:cNvSpPr txBox="1">
            <a:spLocks noChangeArrowheads="1"/>
          </p:cNvSpPr>
          <p:nvPr/>
        </p:nvSpPr>
        <p:spPr bwMode="auto">
          <a:xfrm>
            <a:off x="7484080" y="3325676"/>
            <a:ext cx="681597" cy="215444"/>
          </a:xfrm>
          <a:prstGeom prst="rect">
            <a:avLst/>
          </a:prstGeom>
          <a:noFill/>
          <a:ln w="9525">
            <a:noFill/>
            <a:miter lim="800000"/>
            <a:headEnd/>
            <a:tailEnd/>
          </a:ln>
        </p:spPr>
        <p:txBody>
          <a:bodyPr wrap="none">
            <a:spAutoFit/>
          </a:bodyPr>
          <a:lstStyle/>
          <a:p>
            <a:r>
              <a:rPr lang="it-IT" sz="800" b="1" dirty="0" err="1">
                <a:latin typeface="Calibri" pitchFamily="34" charset="0"/>
              </a:rPr>
              <a:t>Capabilities</a:t>
            </a:r>
            <a:endParaRPr lang="it-IT" sz="800" b="1" dirty="0">
              <a:latin typeface="Calibri" pitchFamily="34" charset="0"/>
            </a:endParaRPr>
          </a:p>
        </p:txBody>
      </p:sp>
      <p:sp>
        <p:nvSpPr>
          <p:cNvPr id="76" name="Titolo 5"/>
          <p:cNvSpPr>
            <a:spLocks noGrp="1"/>
          </p:cNvSpPr>
          <p:nvPr>
            <p:ph type="title"/>
          </p:nvPr>
        </p:nvSpPr>
        <p:spPr>
          <a:xfrm>
            <a:off x="2514601" y="242888"/>
            <a:ext cx="6173788" cy="646331"/>
          </a:xfrm>
        </p:spPr>
        <p:txBody>
          <a:bodyPr/>
          <a:lstStyle/>
          <a:p>
            <a:r>
              <a:rPr lang="en-US" sz="3600" dirty="0" smtClean="0"/>
              <a:t>The GAMMA Concept</a:t>
            </a:r>
            <a:endParaRPr lang="it-IT" sz="3600" dirty="0"/>
          </a:p>
        </p:txBody>
      </p:sp>
      <p:grpSp>
        <p:nvGrpSpPr>
          <p:cNvPr id="3" name="Gruppo 96"/>
          <p:cNvGrpSpPr/>
          <p:nvPr/>
        </p:nvGrpSpPr>
        <p:grpSpPr>
          <a:xfrm>
            <a:off x="2961089" y="2438400"/>
            <a:ext cx="925111" cy="3887340"/>
            <a:chOff x="2961089" y="2438400"/>
            <a:chExt cx="925111" cy="3887340"/>
          </a:xfrm>
        </p:grpSpPr>
        <p:grpSp>
          <p:nvGrpSpPr>
            <p:cNvPr id="5" name="Gruppo 88"/>
            <p:cNvGrpSpPr/>
            <p:nvPr/>
          </p:nvGrpSpPr>
          <p:grpSpPr>
            <a:xfrm>
              <a:off x="3060219" y="2438400"/>
              <a:ext cx="673581" cy="857310"/>
              <a:chOff x="3274563" y="2590800"/>
              <a:chExt cx="673581" cy="857310"/>
            </a:xfrm>
          </p:grpSpPr>
          <p:pic>
            <p:nvPicPr>
              <p:cNvPr id="81" name="Immagine 80" descr="operator.jpg"/>
              <p:cNvPicPr>
                <a:picLocks noChangeAspect="1"/>
              </p:cNvPicPr>
              <p:nvPr/>
            </p:nvPicPr>
            <p:blipFill>
              <a:blip r:embed="rId12" cstate="print"/>
              <a:stretch>
                <a:fillRect/>
              </a:stretch>
            </p:blipFill>
            <p:spPr>
              <a:xfrm>
                <a:off x="3352800" y="2590800"/>
                <a:ext cx="457200" cy="480164"/>
              </a:xfrm>
              <a:prstGeom prst="rect">
                <a:avLst/>
              </a:prstGeom>
            </p:spPr>
          </p:pic>
          <p:sp>
            <p:nvSpPr>
              <p:cNvPr id="82" name="CasellaDiTesto 24"/>
              <p:cNvSpPr txBox="1">
                <a:spLocks noChangeArrowheads="1"/>
              </p:cNvSpPr>
              <p:nvPr/>
            </p:nvSpPr>
            <p:spPr bwMode="auto">
              <a:xfrm>
                <a:off x="3274563" y="3048000"/>
                <a:ext cx="673581" cy="400110"/>
              </a:xfrm>
              <a:prstGeom prst="rect">
                <a:avLst/>
              </a:prstGeom>
              <a:noFill/>
              <a:ln w="9525">
                <a:noFill/>
                <a:miter lim="800000"/>
                <a:headEnd/>
                <a:tailEnd/>
              </a:ln>
            </p:spPr>
            <p:txBody>
              <a:bodyPr wrap="none">
                <a:spAutoFit/>
              </a:bodyPr>
              <a:lstStyle/>
              <a:p>
                <a:pPr algn="ctr"/>
                <a:r>
                  <a:rPr lang="it-IT" sz="1000" b="1" dirty="0" smtClean="0">
                    <a:solidFill>
                      <a:srgbClr val="FF0000"/>
                    </a:solidFill>
                    <a:latin typeface="Calibri" pitchFamily="34" charset="0"/>
                  </a:rPr>
                  <a:t>GAMMA </a:t>
                </a:r>
              </a:p>
              <a:p>
                <a:pPr algn="ctr"/>
                <a:r>
                  <a:rPr lang="it-IT" sz="1000" b="1" dirty="0" err="1" smtClean="0">
                    <a:solidFill>
                      <a:srgbClr val="FF0000"/>
                    </a:solidFill>
                    <a:latin typeface="Calibri" pitchFamily="34" charset="0"/>
                  </a:rPr>
                  <a:t>Operator</a:t>
                </a:r>
                <a:endParaRPr lang="it-IT" sz="1000" b="1" dirty="0">
                  <a:solidFill>
                    <a:srgbClr val="FF0000"/>
                  </a:solidFill>
                  <a:latin typeface="Calibri" pitchFamily="34" charset="0"/>
                </a:endParaRPr>
              </a:p>
            </p:txBody>
          </p:sp>
        </p:grpSp>
        <p:sp>
          <p:nvSpPr>
            <p:cNvPr id="83" name="Rettangolo 82"/>
            <p:cNvSpPr/>
            <p:nvPr/>
          </p:nvSpPr>
          <p:spPr>
            <a:xfrm>
              <a:off x="2961089" y="2438400"/>
              <a:ext cx="925111" cy="38873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800"/>
            </a:p>
          </p:txBody>
        </p:sp>
      </p:grpSp>
      <p:grpSp>
        <p:nvGrpSpPr>
          <p:cNvPr id="6" name="Gruppo 95"/>
          <p:cNvGrpSpPr/>
          <p:nvPr/>
        </p:nvGrpSpPr>
        <p:grpSpPr>
          <a:xfrm>
            <a:off x="1932051" y="2438400"/>
            <a:ext cx="926870" cy="3887340"/>
            <a:chOff x="1932051" y="2438400"/>
            <a:chExt cx="926870" cy="3887340"/>
          </a:xfrm>
        </p:grpSpPr>
        <p:grpSp>
          <p:nvGrpSpPr>
            <p:cNvPr id="55" name="Gruppo 87"/>
            <p:cNvGrpSpPr/>
            <p:nvPr/>
          </p:nvGrpSpPr>
          <p:grpSpPr>
            <a:xfrm>
              <a:off x="1941682" y="2496980"/>
              <a:ext cx="917239" cy="653894"/>
              <a:chOff x="2131656" y="2590800"/>
              <a:chExt cx="1003731" cy="733334"/>
            </a:xfrm>
          </p:grpSpPr>
          <p:pic>
            <p:nvPicPr>
              <p:cNvPr id="78" name="Immagine 77" descr="operator 4.png"/>
              <p:cNvPicPr>
                <a:picLocks noChangeAspect="1"/>
              </p:cNvPicPr>
              <p:nvPr/>
            </p:nvPicPr>
            <p:blipFill>
              <a:blip r:embed="rId13" cstate="print"/>
              <a:stretch>
                <a:fillRect/>
              </a:stretch>
            </p:blipFill>
            <p:spPr>
              <a:xfrm>
                <a:off x="2209800" y="2590800"/>
                <a:ext cx="866775" cy="487017"/>
              </a:xfrm>
              <a:prstGeom prst="rect">
                <a:avLst/>
              </a:prstGeom>
            </p:spPr>
          </p:pic>
          <p:sp>
            <p:nvSpPr>
              <p:cNvPr id="79" name="CasellaDiTesto 24"/>
              <p:cNvSpPr txBox="1">
                <a:spLocks noChangeArrowheads="1"/>
              </p:cNvSpPr>
              <p:nvPr/>
            </p:nvSpPr>
            <p:spPr bwMode="auto">
              <a:xfrm>
                <a:off x="2131656" y="3048000"/>
                <a:ext cx="1003731" cy="276134"/>
              </a:xfrm>
              <a:prstGeom prst="rect">
                <a:avLst/>
              </a:prstGeom>
              <a:noFill/>
              <a:ln w="9525">
                <a:noFill/>
                <a:miter lim="800000"/>
                <a:headEnd/>
                <a:tailEnd/>
              </a:ln>
            </p:spPr>
            <p:txBody>
              <a:bodyPr wrap="none">
                <a:spAutoFit/>
              </a:bodyPr>
              <a:lstStyle/>
              <a:p>
                <a:pPr algn="ctr"/>
                <a:r>
                  <a:rPr lang="it-IT" sz="1000" b="1" dirty="0" smtClean="0">
                    <a:solidFill>
                      <a:srgbClr val="FF0000"/>
                    </a:solidFill>
                    <a:latin typeface="Calibri" pitchFamily="34" charset="0"/>
                  </a:rPr>
                  <a:t>GAMMA </a:t>
                </a:r>
                <a:r>
                  <a:rPr lang="it-IT" sz="1000" b="1" dirty="0" err="1" smtClean="0">
                    <a:solidFill>
                      <a:srgbClr val="FF0000"/>
                    </a:solidFill>
                    <a:latin typeface="Calibri" pitchFamily="34" charset="0"/>
                  </a:rPr>
                  <a:t>User</a:t>
                </a:r>
                <a:endParaRPr lang="it-IT" sz="1000" b="1" dirty="0">
                  <a:solidFill>
                    <a:srgbClr val="FF0000"/>
                  </a:solidFill>
                  <a:latin typeface="Calibri" pitchFamily="34" charset="0"/>
                </a:endParaRPr>
              </a:p>
            </p:txBody>
          </p:sp>
        </p:grpSp>
        <p:sp>
          <p:nvSpPr>
            <p:cNvPr id="86" name="Rettangolo 85"/>
            <p:cNvSpPr/>
            <p:nvPr/>
          </p:nvSpPr>
          <p:spPr>
            <a:xfrm>
              <a:off x="1932051" y="2438400"/>
              <a:ext cx="925111" cy="38873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800"/>
            </a:p>
          </p:txBody>
        </p:sp>
      </p:grpSp>
      <p:grpSp>
        <p:nvGrpSpPr>
          <p:cNvPr id="74" name="Gruppo 97"/>
          <p:cNvGrpSpPr/>
          <p:nvPr/>
        </p:nvGrpSpPr>
        <p:grpSpPr>
          <a:xfrm>
            <a:off x="4866089" y="2438400"/>
            <a:ext cx="925111" cy="3887340"/>
            <a:chOff x="4866089" y="2438400"/>
            <a:chExt cx="925111" cy="3887340"/>
          </a:xfrm>
        </p:grpSpPr>
        <p:grpSp>
          <p:nvGrpSpPr>
            <p:cNvPr id="75" name="Gruppo 88"/>
            <p:cNvGrpSpPr/>
            <p:nvPr/>
          </p:nvGrpSpPr>
          <p:grpSpPr>
            <a:xfrm>
              <a:off x="4965219" y="2438400"/>
              <a:ext cx="673581" cy="857310"/>
              <a:chOff x="3274563" y="2590800"/>
              <a:chExt cx="673581" cy="857310"/>
            </a:xfrm>
          </p:grpSpPr>
          <p:pic>
            <p:nvPicPr>
              <p:cNvPr id="88" name="Immagine 87" descr="operator.jpg"/>
              <p:cNvPicPr>
                <a:picLocks noChangeAspect="1"/>
              </p:cNvPicPr>
              <p:nvPr/>
            </p:nvPicPr>
            <p:blipFill>
              <a:blip r:embed="rId12" cstate="print"/>
              <a:stretch>
                <a:fillRect/>
              </a:stretch>
            </p:blipFill>
            <p:spPr>
              <a:xfrm>
                <a:off x="3352800" y="2590800"/>
                <a:ext cx="457200" cy="480164"/>
              </a:xfrm>
              <a:prstGeom prst="rect">
                <a:avLst/>
              </a:prstGeom>
            </p:spPr>
          </p:pic>
          <p:sp>
            <p:nvSpPr>
              <p:cNvPr id="89" name="CasellaDiTesto 24"/>
              <p:cNvSpPr txBox="1">
                <a:spLocks noChangeArrowheads="1"/>
              </p:cNvSpPr>
              <p:nvPr/>
            </p:nvSpPr>
            <p:spPr bwMode="auto">
              <a:xfrm>
                <a:off x="3274563" y="3048000"/>
                <a:ext cx="673581" cy="400110"/>
              </a:xfrm>
              <a:prstGeom prst="rect">
                <a:avLst/>
              </a:prstGeom>
              <a:noFill/>
              <a:ln w="9525">
                <a:noFill/>
                <a:miter lim="800000"/>
                <a:headEnd/>
                <a:tailEnd/>
              </a:ln>
            </p:spPr>
            <p:txBody>
              <a:bodyPr wrap="none">
                <a:spAutoFit/>
              </a:bodyPr>
              <a:lstStyle/>
              <a:p>
                <a:pPr algn="ctr"/>
                <a:r>
                  <a:rPr lang="it-IT" sz="1000" b="1" dirty="0" smtClean="0">
                    <a:solidFill>
                      <a:srgbClr val="FF0000"/>
                    </a:solidFill>
                    <a:latin typeface="Calibri" pitchFamily="34" charset="0"/>
                  </a:rPr>
                  <a:t>GAMMA </a:t>
                </a:r>
              </a:p>
              <a:p>
                <a:pPr algn="ctr"/>
                <a:r>
                  <a:rPr lang="it-IT" sz="1000" b="1" dirty="0" err="1" smtClean="0">
                    <a:solidFill>
                      <a:srgbClr val="FF0000"/>
                    </a:solidFill>
                    <a:latin typeface="Calibri" pitchFamily="34" charset="0"/>
                  </a:rPr>
                  <a:t>Operator</a:t>
                </a:r>
                <a:endParaRPr lang="it-IT" sz="1000" b="1" dirty="0">
                  <a:solidFill>
                    <a:srgbClr val="FF0000"/>
                  </a:solidFill>
                  <a:latin typeface="Calibri" pitchFamily="34" charset="0"/>
                </a:endParaRPr>
              </a:p>
            </p:txBody>
          </p:sp>
        </p:grpSp>
        <p:sp>
          <p:nvSpPr>
            <p:cNvPr id="90" name="Rettangolo 89"/>
            <p:cNvSpPr/>
            <p:nvPr/>
          </p:nvSpPr>
          <p:spPr>
            <a:xfrm>
              <a:off x="4866089" y="2438400"/>
              <a:ext cx="925111" cy="38873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800"/>
            </a:p>
          </p:txBody>
        </p:sp>
      </p:grpSp>
      <p:grpSp>
        <p:nvGrpSpPr>
          <p:cNvPr id="77" name="Gruppo 98"/>
          <p:cNvGrpSpPr/>
          <p:nvPr/>
        </p:nvGrpSpPr>
        <p:grpSpPr>
          <a:xfrm>
            <a:off x="6477000" y="2438400"/>
            <a:ext cx="925111" cy="3887340"/>
            <a:chOff x="6477000" y="2438400"/>
            <a:chExt cx="925111" cy="3887340"/>
          </a:xfrm>
        </p:grpSpPr>
        <p:grpSp>
          <p:nvGrpSpPr>
            <p:cNvPr id="80" name="Gruppo 88"/>
            <p:cNvGrpSpPr/>
            <p:nvPr/>
          </p:nvGrpSpPr>
          <p:grpSpPr>
            <a:xfrm>
              <a:off x="6576130" y="2438400"/>
              <a:ext cx="673581" cy="857310"/>
              <a:chOff x="3274563" y="2590800"/>
              <a:chExt cx="673581" cy="857310"/>
            </a:xfrm>
          </p:grpSpPr>
          <p:pic>
            <p:nvPicPr>
              <p:cNvPr id="92" name="Immagine 91" descr="operator.jpg"/>
              <p:cNvPicPr>
                <a:picLocks noChangeAspect="1"/>
              </p:cNvPicPr>
              <p:nvPr/>
            </p:nvPicPr>
            <p:blipFill>
              <a:blip r:embed="rId12" cstate="print"/>
              <a:stretch>
                <a:fillRect/>
              </a:stretch>
            </p:blipFill>
            <p:spPr>
              <a:xfrm>
                <a:off x="3352800" y="2590800"/>
                <a:ext cx="457200" cy="480164"/>
              </a:xfrm>
              <a:prstGeom prst="rect">
                <a:avLst/>
              </a:prstGeom>
            </p:spPr>
          </p:pic>
          <p:sp>
            <p:nvSpPr>
              <p:cNvPr id="93" name="CasellaDiTesto 24"/>
              <p:cNvSpPr txBox="1">
                <a:spLocks noChangeArrowheads="1"/>
              </p:cNvSpPr>
              <p:nvPr/>
            </p:nvSpPr>
            <p:spPr bwMode="auto">
              <a:xfrm>
                <a:off x="3274563" y="3048000"/>
                <a:ext cx="673581" cy="400110"/>
              </a:xfrm>
              <a:prstGeom prst="rect">
                <a:avLst/>
              </a:prstGeom>
              <a:noFill/>
              <a:ln w="9525">
                <a:noFill/>
                <a:miter lim="800000"/>
                <a:headEnd/>
                <a:tailEnd/>
              </a:ln>
            </p:spPr>
            <p:txBody>
              <a:bodyPr wrap="none">
                <a:spAutoFit/>
              </a:bodyPr>
              <a:lstStyle/>
              <a:p>
                <a:pPr algn="ctr"/>
                <a:r>
                  <a:rPr lang="it-IT" sz="1000" b="1" dirty="0" smtClean="0">
                    <a:solidFill>
                      <a:srgbClr val="FF0000"/>
                    </a:solidFill>
                    <a:latin typeface="Calibri" pitchFamily="34" charset="0"/>
                  </a:rPr>
                  <a:t>GAMMA </a:t>
                </a:r>
              </a:p>
              <a:p>
                <a:pPr algn="ctr"/>
                <a:r>
                  <a:rPr lang="it-IT" sz="1000" b="1" dirty="0" err="1" smtClean="0">
                    <a:solidFill>
                      <a:srgbClr val="FF0000"/>
                    </a:solidFill>
                    <a:latin typeface="Calibri" pitchFamily="34" charset="0"/>
                  </a:rPr>
                  <a:t>Operator</a:t>
                </a:r>
                <a:endParaRPr lang="it-IT" sz="1000" b="1" dirty="0">
                  <a:solidFill>
                    <a:srgbClr val="FF0000"/>
                  </a:solidFill>
                  <a:latin typeface="Calibri" pitchFamily="34" charset="0"/>
                </a:endParaRPr>
              </a:p>
            </p:txBody>
          </p:sp>
        </p:grpSp>
        <p:sp>
          <p:nvSpPr>
            <p:cNvPr id="94" name="Rettangolo 93"/>
            <p:cNvSpPr/>
            <p:nvPr/>
          </p:nvSpPr>
          <p:spPr>
            <a:xfrm>
              <a:off x="6477000" y="2438400"/>
              <a:ext cx="925111" cy="38873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800"/>
            </a:p>
          </p:txBody>
        </p:sp>
      </p:grpSp>
      <p:sp>
        <p:nvSpPr>
          <p:cNvPr id="95" name="Segnaposto contenuto 2"/>
          <p:cNvSpPr>
            <a:spLocks noGrp="1"/>
          </p:cNvSpPr>
          <p:nvPr>
            <p:ph idx="1"/>
          </p:nvPr>
        </p:nvSpPr>
        <p:spPr>
          <a:xfrm>
            <a:off x="762000" y="1066800"/>
            <a:ext cx="7850188" cy="1169551"/>
          </a:xfrm>
        </p:spPr>
        <p:txBody>
          <a:bodyPr/>
          <a:lstStyle/>
          <a:p>
            <a:pPr lvl="0">
              <a:spcBef>
                <a:spcPts val="0"/>
              </a:spcBef>
              <a:spcAft>
                <a:spcPts val="600"/>
              </a:spcAft>
              <a:defRPr/>
            </a:pPr>
            <a:r>
              <a:rPr lang="en-GB" sz="1800" dirty="0"/>
              <a:t>Two different human roles are considered within the GAMMA concept</a:t>
            </a:r>
            <a:r>
              <a:rPr lang="en-GB" sz="1800" dirty="0" smtClean="0"/>
              <a:t>:</a:t>
            </a:r>
          </a:p>
          <a:p>
            <a:pPr lvl="1">
              <a:spcBef>
                <a:spcPts val="0"/>
              </a:spcBef>
              <a:spcAft>
                <a:spcPts val="600"/>
              </a:spcAft>
              <a:defRPr/>
            </a:pPr>
            <a:r>
              <a:rPr lang="en-GB" sz="1600" dirty="0" smtClean="0"/>
              <a:t>GAMMA Operators, represented by actors performing functions within the LGSOC, NGSMP and EGCC</a:t>
            </a:r>
          </a:p>
          <a:p>
            <a:pPr lvl="1">
              <a:spcBef>
                <a:spcPts val="0"/>
              </a:spcBef>
              <a:spcAft>
                <a:spcPts val="600"/>
              </a:spcAft>
              <a:defRPr/>
            </a:pPr>
            <a:r>
              <a:rPr lang="en-GB" sz="1600" dirty="0" smtClean="0"/>
              <a:t>GAMMA Users, represented by Users of the local security systems.</a:t>
            </a:r>
            <a:endParaRPr lang="it-IT" sz="1600" dirty="0" smtClean="0"/>
          </a:p>
        </p:txBody>
      </p:sp>
    </p:spTree>
    <p:extLst>
      <p:ext uri="{BB962C8B-B14F-4D97-AF65-F5344CB8AC3E}">
        <p14:creationId xmlns:p14="http://schemas.microsoft.com/office/powerpoint/2010/main" xmlns="" val="1152508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par>
                                <p:cTn id="11" presetID="22" presetClass="entr" presetSubtype="1" fill="hold" nodeType="withEffect">
                                  <p:stCondLst>
                                    <p:cond delay="0"/>
                                  </p:stCondLst>
                                  <p:childTnLst>
                                    <p:set>
                                      <p:cBhvr>
                                        <p:cTn id="12" dur="1" fill="hold">
                                          <p:stCondLst>
                                            <p:cond delay="0"/>
                                          </p:stCondLst>
                                        </p:cTn>
                                        <p:tgtEl>
                                          <p:spTgt spid="74"/>
                                        </p:tgtEl>
                                        <p:attrNameLst>
                                          <p:attrName>style.visibility</p:attrName>
                                        </p:attrNameLst>
                                      </p:cBhvr>
                                      <p:to>
                                        <p:strVal val="visible"/>
                                      </p:to>
                                    </p:set>
                                    <p:animEffect transition="in" filter="wipe(up)">
                                      <p:cBhvr>
                                        <p:cTn id="13" dur="500"/>
                                        <p:tgtEl>
                                          <p:spTgt spid="74"/>
                                        </p:tgtEl>
                                      </p:cBhvr>
                                    </p:animEffect>
                                  </p:childTnLst>
                                </p:cTn>
                              </p:par>
                              <p:par>
                                <p:cTn id="14" presetID="22" presetClass="entr" presetSubtype="1" fill="hold" nodeType="withEffect">
                                  <p:stCondLst>
                                    <p:cond delay="0"/>
                                  </p:stCondLst>
                                  <p:childTnLst>
                                    <p:set>
                                      <p:cBhvr>
                                        <p:cTn id="15" dur="1" fill="hold">
                                          <p:stCondLst>
                                            <p:cond delay="0"/>
                                          </p:stCondLst>
                                        </p:cTn>
                                        <p:tgtEl>
                                          <p:spTgt spid="77"/>
                                        </p:tgtEl>
                                        <p:attrNameLst>
                                          <p:attrName>style.visibility</p:attrName>
                                        </p:attrNameLst>
                                      </p:cBhvr>
                                      <p:to>
                                        <p:strVal val="visible"/>
                                      </p:to>
                                    </p:set>
                                    <p:animEffect transition="in" filter="wipe(up)">
                                      <p:cBhvr>
                                        <p:cTn id="16"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Diagramma 21"/>
          <p:cNvGraphicFramePr/>
          <p:nvPr/>
        </p:nvGraphicFramePr>
        <p:xfrm>
          <a:off x="914400" y="990600"/>
          <a:ext cx="78486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531" name="Segnaposto piè di pagina 3"/>
          <p:cNvSpPr>
            <a:spLocks noGrp="1"/>
          </p:cNvSpPr>
          <p:nvPr>
            <p:ph type="ftr"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it-IT" smtClean="0"/>
              <a:t>© GAMMA.All rights reserved</a:t>
            </a:r>
          </a:p>
        </p:txBody>
      </p:sp>
      <p:sp>
        <p:nvSpPr>
          <p:cNvPr id="22532" name="Segnaposto numero diapositiva 1"/>
          <p:cNvSpPr>
            <a:spLocks noGrp="1"/>
          </p:cNvSpPr>
          <p:nvPr>
            <p:ph type="sldNum" sz="quarter" idx="11"/>
          </p:nvPr>
        </p:nvSpPr>
        <p:spPr bwMode="auto">
          <a:xfrm>
            <a:off x="8534400" y="6477000"/>
            <a:ext cx="512763" cy="2667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06DEB18-7BDB-4275-B8F3-859A7F485ACD}" type="slidenum">
              <a:rPr lang="en-US" altLang="it-IT" b="1" smtClean="0"/>
              <a:pPr/>
              <a:t>19</a:t>
            </a:fld>
            <a:endParaRPr lang="en-US" altLang="it-IT" b="1" smtClean="0"/>
          </a:p>
        </p:txBody>
      </p:sp>
      <p:sp>
        <p:nvSpPr>
          <p:cNvPr id="22533" name="Titolo 1"/>
          <p:cNvSpPr>
            <a:spLocks noGrp="1"/>
          </p:cNvSpPr>
          <p:nvPr>
            <p:ph type="title"/>
          </p:nvPr>
        </p:nvSpPr>
        <p:spPr>
          <a:xfrm>
            <a:off x="1787525" y="228600"/>
            <a:ext cx="7280275" cy="646113"/>
          </a:xfrm>
        </p:spPr>
        <p:txBody>
          <a:bodyPr/>
          <a:lstStyle/>
          <a:p>
            <a:r>
              <a:rPr lang="it-IT" altLang="it-IT" sz="1800" dirty="0" smtClean="0"/>
              <a:t>ATM Security  </a:t>
            </a:r>
            <a:r>
              <a:rPr lang="it-IT" altLang="it-IT" sz="1800" dirty="0" err="1" smtClean="0"/>
              <a:t>Regulatory</a:t>
            </a:r>
            <a:r>
              <a:rPr lang="it-IT" altLang="it-IT" sz="1800" dirty="0" smtClean="0"/>
              <a:t> Framework: </a:t>
            </a:r>
            <a:br>
              <a:rPr lang="it-IT" altLang="it-IT" sz="1800" dirty="0" smtClean="0"/>
            </a:br>
            <a:r>
              <a:rPr lang="it-IT" altLang="it-IT" sz="1800" dirty="0" err="1" smtClean="0"/>
              <a:t>Roles</a:t>
            </a:r>
            <a:r>
              <a:rPr lang="it-IT" altLang="it-IT" sz="1800" dirty="0" smtClean="0"/>
              <a:t> and </a:t>
            </a:r>
            <a:r>
              <a:rPr lang="it-IT" altLang="it-IT" sz="1800" dirty="0" err="1" smtClean="0"/>
              <a:t>responsibilities</a:t>
            </a:r>
            <a:endParaRPr lang="it-IT" altLang="it-IT" sz="1800" dirty="0" smtClean="0"/>
          </a:p>
        </p:txBody>
      </p:sp>
      <p:grpSp>
        <p:nvGrpSpPr>
          <p:cNvPr id="2" name="Gruppo 11"/>
          <p:cNvGrpSpPr>
            <a:grpSpLocks/>
          </p:cNvGrpSpPr>
          <p:nvPr/>
        </p:nvGrpSpPr>
        <p:grpSpPr bwMode="auto">
          <a:xfrm>
            <a:off x="3546475" y="4876800"/>
            <a:ext cx="762000" cy="400050"/>
            <a:chOff x="762000" y="4876800"/>
            <a:chExt cx="762000" cy="400156"/>
          </a:xfrm>
        </p:grpSpPr>
        <p:sp>
          <p:nvSpPr>
            <p:cNvPr id="22545" name="Rettangolo arrotondato 12"/>
            <p:cNvSpPr>
              <a:spLocks noChangeArrowheads="1"/>
            </p:cNvSpPr>
            <p:nvPr/>
          </p:nvSpPr>
          <p:spPr bwMode="auto">
            <a:xfrm>
              <a:off x="762000" y="4876800"/>
              <a:ext cx="762000" cy="384810"/>
            </a:xfrm>
            <a:prstGeom prst="roundRect">
              <a:avLst>
                <a:gd name="adj" fmla="val 16667"/>
              </a:avLst>
            </a:prstGeom>
            <a:solidFill>
              <a:srgbClr val="92D050"/>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it-IT" altLang="it-IT"/>
            </a:p>
          </p:txBody>
        </p:sp>
        <p:sp>
          <p:nvSpPr>
            <p:cNvPr id="22546" name="CasellaDiTesto 24"/>
            <p:cNvSpPr txBox="1">
              <a:spLocks noChangeArrowheads="1"/>
            </p:cNvSpPr>
            <p:nvPr/>
          </p:nvSpPr>
          <p:spPr bwMode="auto">
            <a:xfrm>
              <a:off x="838200" y="4876800"/>
              <a:ext cx="673873" cy="400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it-IT" altLang="it-IT" sz="1000" b="1">
                  <a:solidFill>
                    <a:srgbClr val="FF0000"/>
                  </a:solidFill>
                  <a:latin typeface="Calibri" pitchFamily="34" charset="0"/>
                </a:rPr>
                <a:t>GAMMA </a:t>
              </a:r>
            </a:p>
            <a:p>
              <a:pPr algn="ctr"/>
              <a:r>
                <a:rPr lang="it-IT" altLang="it-IT" sz="1000" b="1">
                  <a:solidFill>
                    <a:srgbClr val="FF0000"/>
                  </a:solidFill>
                  <a:latin typeface="Calibri" pitchFamily="34" charset="0"/>
                </a:rPr>
                <a:t>Operator</a:t>
              </a:r>
            </a:p>
          </p:txBody>
        </p:sp>
      </p:grpSp>
      <p:grpSp>
        <p:nvGrpSpPr>
          <p:cNvPr id="3" name="Gruppo 14"/>
          <p:cNvGrpSpPr>
            <a:grpSpLocks/>
          </p:cNvGrpSpPr>
          <p:nvPr/>
        </p:nvGrpSpPr>
        <p:grpSpPr bwMode="auto">
          <a:xfrm>
            <a:off x="4527550" y="2541588"/>
            <a:ext cx="762000" cy="400050"/>
            <a:chOff x="762000" y="4876800"/>
            <a:chExt cx="762000" cy="400156"/>
          </a:xfrm>
        </p:grpSpPr>
        <p:sp>
          <p:nvSpPr>
            <p:cNvPr id="22543" name="Rettangolo arrotondato 15"/>
            <p:cNvSpPr>
              <a:spLocks noChangeArrowheads="1"/>
            </p:cNvSpPr>
            <p:nvPr/>
          </p:nvSpPr>
          <p:spPr bwMode="auto">
            <a:xfrm>
              <a:off x="762000" y="4876800"/>
              <a:ext cx="762000" cy="384810"/>
            </a:xfrm>
            <a:prstGeom prst="roundRect">
              <a:avLst>
                <a:gd name="adj" fmla="val 16667"/>
              </a:avLst>
            </a:prstGeom>
            <a:solidFill>
              <a:srgbClr val="92D050"/>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it-IT" altLang="it-IT"/>
            </a:p>
          </p:txBody>
        </p:sp>
        <p:sp>
          <p:nvSpPr>
            <p:cNvPr id="22544" name="CasellaDiTesto 24"/>
            <p:cNvSpPr txBox="1">
              <a:spLocks noChangeArrowheads="1"/>
            </p:cNvSpPr>
            <p:nvPr/>
          </p:nvSpPr>
          <p:spPr bwMode="auto">
            <a:xfrm>
              <a:off x="838200" y="4876800"/>
              <a:ext cx="673873" cy="400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it-IT" altLang="it-IT" sz="1000" b="1">
                  <a:solidFill>
                    <a:srgbClr val="FF0000"/>
                  </a:solidFill>
                  <a:latin typeface="Calibri" pitchFamily="34" charset="0"/>
                </a:rPr>
                <a:t>GAMMA </a:t>
              </a:r>
            </a:p>
            <a:p>
              <a:pPr algn="ctr"/>
              <a:r>
                <a:rPr lang="it-IT" altLang="it-IT" sz="1000" b="1">
                  <a:solidFill>
                    <a:srgbClr val="FF0000"/>
                  </a:solidFill>
                  <a:latin typeface="Calibri" pitchFamily="34" charset="0"/>
                </a:rPr>
                <a:t>Operator</a:t>
              </a:r>
            </a:p>
          </p:txBody>
        </p:sp>
      </p:grpSp>
      <p:grpSp>
        <p:nvGrpSpPr>
          <p:cNvPr id="4" name="Gruppo 17"/>
          <p:cNvGrpSpPr>
            <a:grpSpLocks/>
          </p:cNvGrpSpPr>
          <p:nvPr/>
        </p:nvGrpSpPr>
        <p:grpSpPr bwMode="auto">
          <a:xfrm>
            <a:off x="5638800" y="4876800"/>
            <a:ext cx="762000" cy="400050"/>
            <a:chOff x="762000" y="4876800"/>
            <a:chExt cx="762000" cy="400156"/>
          </a:xfrm>
        </p:grpSpPr>
        <p:sp>
          <p:nvSpPr>
            <p:cNvPr id="22541" name="Rettangolo arrotondato 18"/>
            <p:cNvSpPr>
              <a:spLocks noChangeArrowheads="1"/>
            </p:cNvSpPr>
            <p:nvPr/>
          </p:nvSpPr>
          <p:spPr bwMode="auto">
            <a:xfrm>
              <a:off x="762000" y="4876800"/>
              <a:ext cx="762000" cy="384810"/>
            </a:xfrm>
            <a:prstGeom prst="roundRect">
              <a:avLst>
                <a:gd name="adj" fmla="val 16667"/>
              </a:avLst>
            </a:prstGeom>
            <a:solidFill>
              <a:srgbClr val="92D050"/>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it-IT" altLang="it-IT"/>
            </a:p>
          </p:txBody>
        </p:sp>
        <p:sp>
          <p:nvSpPr>
            <p:cNvPr id="22542" name="CasellaDiTesto 24"/>
            <p:cNvSpPr txBox="1">
              <a:spLocks noChangeArrowheads="1"/>
            </p:cNvSpPr>
            <p:nvPr/>
          </p:nvSpPr>
          <p:spPr bwMode="auto">
            <a:xfrm>
              <a:off x="838200" y="4876800"/>
              <a:ext cx="673873" cy="400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it-IT" altLang="it-IT" sz="1000" b="1">
                  <a:solidFill>
                    <a:srgbClr val="FF0000"/>
                  </a:solidFill>
                  <a:latin typeface="Calibri" pitchFamily="34" charset="0"/>
                </a:rPr>
                <a:t>GAMMA </a:t>
              </a:r>
            </a:p>
            <a:p>
              <a:pPr algn="ctr"/>
              <a:r>
                <a:rPr lang="it-IT" altLang="it-IT" sz="1000" b="1">
                  <a:solidFill>
                    <a:srgbClr val="FF0000"/>
                  </a:solidFill>
                  <a:latin typeface="Calibri" pitchFamily="34" charset="0"/>
                </a:rPr>
                <a:t>Operator</a:t>
              </a:r>
            </a:p>
          </p:txBody>
        </p:sp>
      </p:grpSp>
      <p:grpSp>
        <p:nvGrpSpPr>
          <p:cNvPr id="5" name="Gruppo 1"/>
          <p:cNvGrpSpPr>
            <a:grpSpLocks/>
          </p:cNvGrpSpPr>
          <p:nvPr/>
        </p:nvGrpSpPr>
        <p:grpSpPr bwMode="auto">
          <a:xfrm>
            <a:off x="1827213" y="4657725"/>
            <a:ext cx="762000" cy="447675"/>
            <a:chOff x="457200" y="5486399"/>
            <a:chExt cx="762000" cy="384708"/>
          </a:xfrm>
        </p:grpSpPr>
        <p:sp>
          <p:nvSpPr>
            <p:cNvPr id="22539" name="Rettangolo arrotondato 12"/>
            <p:cNvSpPr>
              <a:spLocks noChangeArrowheads="1"/>
            </p:cNvSpPr>
            <p:nvPr/>
          </p:nvSpPr>
          <p:spPr bwMode="auto">
            <a:xfrm>
              <a:off x="457200" y="5486399"/>
              <a:ext cx="762000" cy="384708"/>
            </a:xfrm>
            <a:prstGeom prst="roundRect">
              <a:avLst>
                <a:gd name="adj" fmla="val 16667"/>
              </a:avLst>
            </a:prstGeom>
            <a:solidFill>
              <a:srgbClr val="92D050"/>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it-IT" altLang="it-IT"/>
            </a:p>
          </p:txBody>
        </p:sp>
        <p:sp>
          <p:nvSpPr>
            <p:cNvPr id="22540" name="CasellaDiTesto 24"/>
            <p:cNvSpPr txBox="1">
              <a:spLocks noChangeArrowheads="1"/>
            </p:cNvSpPr>
            <p:nvPr/>
          </p:nvSpPr>
          <p:spPr bwMode="auto">
            <a:xfrm>
              <a:off x="609600" y="5544979"/>
              <a:ext cx="476412"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it-IT" altLang="it-IT" sz="1000" b="1">
                  <a:solidFill>
                    <a:srgbClr val="FF0000"/>
                  </a:solidFill>
                  <a:latin typeface="Calibri" pitchFamily="34" charset="0"/>
                </a:rPr>
                <a:t>ANSP</a:t>
              </a:r>
            </a:p>
          </p:txBody>
        </p:sp>
      </p:grpSp>
      <p:pic>
        <p:nvPicPr>
          <p:cNvPr id="22538" name="Picture 19"/>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667000" y="2971800"/>
            <a:ext cx="3929063" cy="1785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467097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xfrm>
            <a:off x="1835150" y="336550"/>
            <a:ext cx="6851650" cy="425450"/>
          </a:xfrm>
        </p:spPr>
        <p:txBody>
          <a:bodyPr/>
          <a:lstStyle/>
          <a:p>
            <a:r>
              <a:rPr lang="en-US" dirty="0"/>
              <a:t>Consortium Composition</a:t>
            </a:r>
            <a:endParaRPr lang="en-GB" dirty="0"/>
          </a:p>
        </p:txBody>
      </p:sp>
      <p:grpSp>
        <p:nvGrpSpPr>
          <p:cNvPr id="150" name="Gruppo 149"/>
          <p:cNvGrpSpPr/>
          <p:nvPr/>
        </p:nvGrpSpPr>
        <p:grpSpPr>
          <a:xfrm>
            <a:off x="5410200" y="2286000"/>
            <a:ext cx="3590925" cy="4267200"/>
            <a:chOff x="4953000" y="1570038"/>
            <a:chExt cx="4124325" cy="4754562"/>
          </a:xfrm>
        </p:grpSpPr>
        <p:sp>
          <p:nvSpPr>
            <p:cNvPr id="219275" name="Freeform 139"/>
            <p:cNvSpPr>
              <a:spLocks/>
            </p:cNvSpPr>
            <p:nvPr/>
          </p:nvSpPr>
          <p:spPr bwMode="auto">
            <a:xfrm>
              <a:off x="4953000" y="5181600"/>
              <a:ext cx="434975" cy="671512"/>
            </a:xfrm>
            <a:custGeom>
              <a:avLst/>
              <a:gdLst/>
              <a:ahLst/>
              <a:cxnLst>
                <a:cxn ang="0">
                  <a:pos x="171" y="0"/>
                </a:cxn>
                <a:cxn ang="0">
                  <a:pos x="197" y="42"/>
                </a:cxn>
                <a:cxn ang="0">
                  <a:pos x="217" y="41"/>
                </a:cxn>
                <a:cxn ang="0">
                  <a:pos x="271" y="44"/>
                </a:cxn>
                <a:cxn ang="0">
                  <a:pos x="300" y="52"/>
                </a:cxn>
                <a:cxn ang="0">
                  <a:pos x="325" y="88"/>
                </a:cxn>
                <a:cxn ang="0">
                  <a:pos x="334" y="103"/>
                </a:cxn>
                <a:cxn ang="0">
                  <a:pos x="269" y="135"/>
                </a:cxn>
                <a:cxn ang="0">
                  <a:pos x="255" y="182"/>
                </a:cxn>
                <a:cxn ang="0">
                  <a:pos x="239" y="226"/>
                </a:cxn>
                <a:cxn ang="0">
                  <a:pos x="230" y="259"/>
                </a:cxn>
                <a:cxn ang="0">
                  <a:pos x="199" y="254"/>
                </a:cxn>
                <a:cxn ang="0">
                  <a:pos x="195" y="287"/>
                </a:cxn>
                <a:cxn ang="0">
                  <a:pos x="203" y="321"/>
                </a:cxn>
                <a:cxn ang="0">
                  <a:pos x="179" y="353"/>
                </a:cxn>
                <a:cxn ang="0">
                  <a:pos x="179" y="398"/>
                </a:cxn>
                <a:cxn ang="0">
                  <a:pos x="186" y="425"/>
                </a:cxn>
                <a:cxn ang="0">
                  <a:pos x="138" y="450"/>
                </a:cxn>
                <a:cxn ang="0">
                  <a:pos x="142" y="488"/>
                </a:cxn>
                <a:cxn ang="0">
                  <a:pos x="77" y="499"/>
                </a:cxn>
                <a:cxn ang="0">
                  <a:pos x="26" y="470"/>
                </a:cxn>
                <a:cxn ang="0">
                  <a:pos x="0" y="459"/>
                </a:cxn>
                <a:cxn ang="0">
                  <a:pos x="23" y="421"/>
                </a:cxn>
                <a:cxn ang="0">
                  <a:pos x="50" y="364"/>
                </a:cxn>
                <a:cxn ang="0">
                  <a:pos x="43" y="335"/>
                </a:cxn>
                <a:cxn ang="0">
                  <a:pos x="24" y="316"/>
                </a:cxn>
                <a:cxn ang="0">
                  <a:pos x="48" y="292"/>
                </a:cxn>
                <a:cxn ang="0">
                  <a:pos x="13" y="301"/>
                </a:cxn>
                <a:cxn ang="0">
                  <a:pos x="21" y="268"/>
                </a:cxn>
                <a:cxn ang="0">
                  <a:pos x="29" y="237"/>
                </a:cxn>
                <a:cxn ang="0">
                  <a:pos x="40" y="221"/>
                </a:cxn>
                <a:cxn ang="0">
                  <a:pos x="75" y="197"/>
                </a:cxn>
                <a:cxn ang="0">
                  <a:pos x="118" y="135"/>
                </a:cxn>
                <a:cxn ang="0">
                  <a:pos x="133" y="93"/>
                </a:cxn>
                <a:cxn ang="0">
                  <a:pos x="141" y="47"/>
                </a:cxn>
              </a:cxnLst>
              <a:rect l="0" t="0" r="r" b="b"/>
              <a:pathLst>
                <a:path w="337" h="500">
                  <a:moveTo>
                    <a:pt x="146" y="8"/>
                  </a:moveTo>
                  <a:lnTo>
                    <a:pt x="171" y="0"/>
                  </a:lnTo>
                  <a:lnTo>
                    <a:pt x="192" y="20"/>
                  </a:lnTo>
                  <a:lnTo>
                    <a:pt x="197" y="42"/>
                  </a:lnTo>
                  <a:lnTo>
                    <a:pt x="204" y="45"/>
                  </a:lnTo>
                  <a:lnTo>
                    <a:pt x="217" y="41"/>
                  </a:lnTo>
                  <a:lnTo>
                    <a:pt x="259" y="52"/>
                  </a:lnTo>
                  <a:lnTo>
                    <a:pt x="271" y="44"/>
                  </a:lnTo>
                  <a:lnTo>
                    <a:pt x="289" y="41"/>
                  </a:lnTo>
                  <a:lnTo>
                    <a:pt x="300" y="52"/>
                  </a:lnTo>
                  <a:lnTo>
                    <a:pt x="310" y="76"/>
                  </a:lnTo>
                  <a:lnTo>
                    <a:pt x="325" y="88"/>
                  </a:lnTo>
                  <a:lnTo>
                    <a:pt x="336" y="95"/>
                  </a:lnTo>
                  <a:lnTo>
                    <a:pt x="334" y="103"/>
                  </a:lnTo>
                  <a:lnTo>
                    <a:pt x="303" y="114"/>
                  </a:lnTo>
                  <a:lnTo>
                    <a:pt x="269" y="135"/>
                  </a:lnTo>
                  <a:lnTo>
                    <a:pt x="274" y="165"/>
                  </a:lnTo>
                  <a:lnTo>
                    <a:pt x="255" y="182"/>
                  </a:lnTo>
                  <a:lnTo>
                    <a:pt x="240" y="197"/>
                  </a:lnTo>
                  <a:lnTo>
                    <a:pt x="239" y="226"/>
                  </a:lnTo>
                  <a:lnTo>
                    <a:pt x="241" y="245"/>
                  </a:lnTo>
                  <a:lnTo>
                    <a:pt x="230" y="259"/>
                  </a:lnTo>
                  <a:lnTo>
                    <a:pt x="217" y="247"/>
                  </a:lnTo>
                  <a:lnTo>
                    <a:pt x="199" y="254"/>
                  </a:lnTo>
                  <a:lnTo>
                    <a:pt x="197" y="263"/>
                  </a:lnTo>
                  <a:lnTo>
                    <a:pt x="195" y="287"/>
                  </a:lnTo>
                  <a:lnTo>
                    <a:pt x="204" y="294"/>
                  </a:lnTo>
                  <a:lnTo>
                    <a:pt x="203" y="321"/>
                  </a:lnTo>
                  <a:lnTo>
                    <a:pt x="192" y="333"/>
                  </a:lnTo>
                  <a:lnTo>
                    <a:pt x="179" y="353"/>
                  </a:lnTo>
                  <a:lnTo>
                    <a:pt x="172" y="370"/>
                  </a:lnTo>
                  <a:lnTo>
                    <a:pt x="179" y="398"/>
                  </a:lnTo>
                  <a:lnTo>
                    <a:pt x="194" y="414"/>
                  </a:lnTo>
                  <a:lnTo>
                    <a:pt x="186" y="425"/>
                  </a:lnTo>
                  <a:lnTo>
                    <a:pt x="152" y="437"/>
                  </a:lnTo>
                  <a:lnTo>
                    <a:pt x="138" y="450"/>
                  </a:lnTo>
                  <a:lnTo>
                    <a:pt x="139" y="464"/>
                  </a:lnTo>
                  <a:lnTo>
                    <a:pt x="142" y="488"/>
                  </a:lnTo>
                  <a:lnTo>
                    <a:pt x="103" y="491"/>
                  </a:lnTo>
                  <a:lnTo>
                    <a:pt x="77" y="499"/>
                  </a:lnTo>
                  <a:lnTo>
                    <a:pt x="41" y="468"/>
                  </a:lnTo>
                  <a:lnTo>
                    <a:pt x="26" y="470"/>
                  </a:lnTo>
                  <a:lnTo>
                    <a:pt x="11" y="471"/>
                  </a:lnTo>
                  <a:lnTo>
                    <a:pt x="0" y="459"/>
                  </a:lnTo>
                  <a:lnTo>
                    <a:pt x="7" y="446"/>
                  </a:lnTo>
                  <a:lnTo>
                    <a:pt x="23" y="421"/>
                  </a:lnTo>
                  <a:lnTo>
                    <a:pt x="31" y="394"/>
                  </a:lnTo>
                  <a:lnTo>
                    <a:pt x="50" y="364"/>
                  </a:lnTo>
                  <a:lnTo>
                    <a:pt x="52" y="348"/>
                  </a:lnTo>
                  <a:lnTo>
                    <a:pt x="43" y="335"/>
                  </a:lnTo>
                  <a:lnTo>
                    <a:pt x="30" y="323"/>
                  </a:lnTo>
                  <a:lnTo>
                    <a:pt x="24" y="316"/>
                  </a:lnTo>
                  <a:lnTo>
                    <a:pt x="40" y="311"/>
                  </a:lnTo>
                  <a:lnTo>
                    <a:pt x="48" y="292"/>
                  </a:lnTo>
                  <a:lnTo>
                    <a:pt x="30" y="290"/>
                  </a:lnTo>
                  <a:lnTo>
                    <a:pt x="13" y="301"/>
                  </a:lnTo>
                  <a:lnTo>
                    <a:pt x="10" y="280"/>
                  </a:lnTo>
                  <a:lnTo>
                    <a:pt x="21" y="268"/>
                  </a:lnTo>
                  <a:lnTo>
                    <a:pt x="28" y="254"/>
                  </a:lnTo>
                  <a:lnTo>
                    <a:pt x="29" y="237"/>
                  </a:lnTo>
                  <a:lnTo>
                    <a:pt x="32" y="224"/>
                  </a:lnTo>
                  <a:lnTo>
                    <a:pt x="40" y="221"/>
                  </a:lnTo>
                  <a:lnTo>
                    <a:pt x="54" y="228"/>
                  </a:lnTo>
                  <a:lnTo>
                    <a:pt x="75" y="197"/>
                  </a:lnTo>
                  <a:lnTo>
                    <a:pt x="86" y="174"/>
                  </a:lnTo>
                  <a:lnTo>
                    <a:pt x="118" y="135"/>
                  </a:lnTo>
                  <a:lnTo>
                    <a:pt x="115" y="119"/>
                  </a:lnTo>
                  <a:lnTo>
                    <a:pt x="133" y="93"/>
                  </a:lnTo>
                  <a:lnTo>
                    <a:pt x="134" y="63"/>
                  </a:lnTo>
                  <a:lnTo>
                    <a:pt x="141" y="47"/>
                  </a:lnTo>
                  <a:lnTo>
                    <a:pt x="146" y="8"/>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grpSp>
          <p:nvGrpSpPr>
            <p:cNvPr id="2" name="Group 140"/>
            <p:cNvGrpSpPr>
              <a:grpSpLocks/>
            </p:cNvGrpSpPr>
            <p:nvPr/>
          </p:nvGrpSpPr>
          <p:grpSpPr bwMode="auto">
            <a:xfrm>
              <a:off x="5113338" y="4946650"/>
              <a:ext cx="1314450" cy="1084263"/>
              <a:chOff x="1289" y="2967"/>
              <a:chExt cx="1016" cy="807"/>
            </a:xfrm>
            <a:solidFill>
              <a:srgbClr val="99FF33"/>
            </a:solidFill>
          </p:grpSpPr>
          <p:sp>
            <p:nvSpPr>
              <p:cNvPr id="219277" name="Freeform 141"/>
              <p:cNvSpPr>
                <a:spLocks/>
              </p:cNvSpPr>
              <p:nvPr/>
            </p:nvSpPr>
            <p:spPr bwMode="auto">
              <a:xfrm>
                <a:off x="1289" y="2967"/>
                <a:ext cx="958" cy="807"/>
              </a:xfrm>
              <a:custGeom>
                <a:avLst/>
                <a:gdLst/>
                <a:ahLst/>
                <a:cxnLst>
                  <a:cxn ang="0">
                    <a:pos x="3" y="153"/>
                  </a:cxn>
                  <a:cxn ang="0">
                    <a:pos x="29" y="92"/>
                  </a:cxn>
                  <a:cxn ang="0">
                    <a:pos x="18" y="73"/>
                  </a:cxn>
                  <a:cxn ang="0">
                    <a:pos x="2" y="54"/>
                  </a:cxn>
                  <a:cxn ang="0">
                    <a:pos x="53" y="26"/>
                  </a:cxn>
                  <a:cxn ang="0">
                    <a:pos x="92" y="15"/>
                  </a:cxn>
                  <a:cxn ang="0">
                    <a:pos x="133" y="4"/>
                  </a:cxn>
                  <a:cxn ang="0">
                    <a:pos x="216" y="53"/>
                  </a:cxn>
                  <a:cxn ang="0">
                    <a:pos x="275" y="52"/>
                  </a:cxn>
                  <a:cxn ang="0">
                    <a:pos x="436" y="106"/>
                  </a:cxn>
                  <a:cxn ang="0">
                    <a:pos x="505" y="117"/>
                  </a:cxn>
                  <a:cxn ang="0">
                    <a:pos x="554" y="146"/>
                  </a:cxn>
                  <a:cxn ang="0">
                    <a:pos x="600" y="147"/>
                  </a:cxn>
                  <a:cxn ang="0">
                    <a:pos x="601" y="167"/>
                  </a:cxn>
                  <a:cxn ang="0">
                    <a:pos x="678" y="224"/>
                  </a:cxn>
                  <a:cxn ang="0">
                    <a:pos x="737" y="244"/>
                  </a:cxn>
                  <a:cxn ang="0">
                    <a:pos x="829" y="260"/>
                  </a:cxn>
                  <a:cxn ang="0">
                    <a:pos x="848" y="289"/>
                  </a:cxn>
                  <a:cxn ang="0">
                    <a:pos x="885" y="297"/>
                  </a:cxn>
                  <a:cxn ang="0">
                    <a:pos x="921" y="294"/>
                  </a:cxn>
                  <a:cxn ang="0">
                    <a:pos x="943" y="292"/>
                  </a:cxn>
                  <a:cxn ang="0">
                    <a:pos x="957" y="330"/>
                  </a:cxn>
                  <a:cxn ang="0">
                    <a:pos x="877" y="397"/>
                  </a:cxn>
                  <a:cxn ang="0">
                    <a:pos x="759" y="429"/>
                  </a:cxn>
                  <a:cxn ang="0">
                    <a:pos x="730" y="459"/>
                  </a:cxn>
                  <a:cxn ang="0">
                    <a:pos x="696" y="474"/>
                  </a:cxn>
                  <a:cxn ang="0">
                    <a:pos x="662" y="516"/>
                  </a:cxn>
                  <a:cxn ang="0">
                    <a:pos x="627" y="544"/>
                  </a:cxn>
                  <a:cxn ang="0">
                    <a:pos x="645" y="587"/>
                  </a:cxn>
                  <a:cxn ang="0">
                    <a:pos x="652" y="621"/>
                  </a:cxn>
                  <a:cxn ang="0">
                    <a:pos x="631" y="636"/>
                  </a:cxn>
                  <a:cxn ang="0">
                    <a:pos x="572" y="689"/>
                  </a:cxn>
                  <a:cxn ang="0">
                    <a:pos x="553" y="711"/>
                  </a:cxn>
                  <a:cxn ang="0">
                    <a:pos x="514" y="728"/>
                  </a:cxn>
                  <a:cxn ang="0">
                    <a:pos x="473" y="740"/>
                  </a:cxn>
                  <a:cxn ang="0">
                    <a:pos x="456" y="765"/>
                  </a:cxn>
                  <a:cxn ang="0">
                    <a:pos x="419" y="777"/>
                  </a:cxn>
                  <a:cxn ang="0">
                    <a:pos x="348" y="774"/>
                  </a:cxn>
                  <a:cxn ang="0">
                    <a:pos x="233" y="751"/>
                  </a:cxn>
                  <a:cxn ang="0">
                    <a:pos x="183" y="776"/>
                  </a:cxn>
                  <a:cxn ang="0">
                    <a:pos x="134" y="796"/>
                  </a:cxn>
                  <a:cxn ang="0">
                    <a:pos x="68" y="760"/>
                  </a:cxn>
                  <a:cxn ang="0">
                    <a:pos x="37" y="665"/>
                  </a:cxn>
                  <a:cxn ang="0">
                    <a:pos x="3" y="636"/>
                  </a:cxn>
                  <a:cxn ang="0">
                    <a:pos x="15" y="596"/>
                  </a:cxn>
                  <a:cxn ang="0">
                    <a:pos x="56" y="574"/>
                  </a:cxn>
                  <a:cxn ang="0">
                    <a:pos x="33" y="529"/>
                  </a:cxn>
                  <a:cxn ang="0">
                    <a:pos x="71" y="477"/>
                  </a:cxn>
                  <a:cxn ang="0">
                    <a:pos x="57" y="440"/>
                  </a:cxn>
                  <a:cxn ang="0">
                    <a:pos x="67" y="407"/>
                  </a:cxn>
                  <a:cxn ang="0">
                    <a:pos x="90" y="418"/>
                  </a:cxn>
                  <a:cxn ang="0">
                    <a:pos x="104" y="353"/>
                  </a:cxn>
                  <a:cxn ang="0">
                    <a:pos x="133" y="305"/>
                  </a:cxn>
                  <a:cxn ang="0">
                    <a:pos x="167" y="270"/>
                  </a:cxn>
                  <a:cxn ang="0">
                    <a:pos x="201" y="253"/>
                  </a:cxn>
                  <a:cxn ang="0">
                    <a:pos x="156" y="203"/>
                  </a:cxn>
                  <a:cxn ang="0">
                    <a:pos x="122" y="210"/>
                  </a:cxn>
                  <a:cxn ang="0">
                    <a:pos x="75" y="197"/>
                  </a:cxn>
                  <a:cxn ang="0">
                    <a:pos x="57" y="195"/>
                  </a:cxn>
                  <a:cxn ang="0">
                    <a:pos x="40" y="162"/>
                  </a:cxn>
                  <a:cxn ang="0">
                    <a:pos x="9" y="165"/>
                  </a:cxn>
                </a:cxnLst>
                <a:rect l="0" t="0" r="r" b="b"/>
                <a:pathLst>
                  <a:path w="958" h="807">
                    <a:moveTo>
                      <a:pt x="9" y="165"/>
                    </a:moveTo>
                    <a:lnTo>
                      <a:pt x="3" y="153"/>
                    </a:lnTo>
                    <a:lnTo>
                      <a:pt x="6" y="136"/>
                    </a:lnTo>
                    <a:lnTo>
                      <a:pt x="29" y="92"/>
                    </a:lnTo>
                    <a:lnTo>
                      <a:pt x="15" y="86"/>
                    </a:lnTo>
                    <a:lnTo>
                      <a:pt x="18" y="73"/>
                    </a:lnTo>
                    <a:lnTo>
                      <a:pt x="4" y="71"/>
                    </a:lnTo>
                    <a:lnTo>
                      <a:pt x="2" y="54"/>
                    </a:lnTo>
                    <a:lnTo>
                      <a:pt x="11" y="42"/>
                    </a:lnTo>
                    <a:lnTo>
                      <a:pt x="53" y="26"/>
                    </a:lnTo>
                    <a:lnTo>
                      <a:pt x="90" y="25"/>
                    </a:lnTo>
                    <a:lnTo>
                      <a:pt x="92" y="15"/>
                    </a:lnTo>
                    <a:lnTo>
                      <a:pt x="118" y="0"/>
                    </a:lnTo>
                    <a:lnTo>
                      <a:pt x="133" y="4"/>
                    </a:lnTo>
                    <a:lnTo>
                      <a:pt x="167" y="37"/>
                    </a:lnTo>
                    <a:lnTo>
                      <a:pt x="216" y="53"/>
                    </a:lnTo>
                    <a:lnTo>
                      <a:pt x="261" y="50"/>
                    </a:lnTo>
                    <a:lnTo>
                      <a:pt x="275" y="52"/>
                    </a:lnTo>
                    <a:lnTo>
                      <a:pt x="401" y="104"/>
                    </a:lnTo>
                    <a:lnTo>
                      <a:pt x="436" y="106"/>
                    </a:lnTo>
                    <a:lnTo>
                      <a:pt x="466" y="129"/>
                    </a:lnTo>
                    <a:lnTo>
                      <a:pt x="505" y="117"/>
                    </a:lnTo>
                    <a:lnTo>
                      <a:pt x="529" y="128"/>
                    </a:lnTo>
                    <a:lnTo>
                      <a:pt x="554" y="146"/>
                    </a:lnTo>
                    <a:lnTo>
                      <a:pt x="581" y="143"/>
                    </a:lnTo>
                    <a:lnTo>
                      <a:pt x="600" y="147"/>
                    </a:lnTo>
                    <a:lnTo>
                      <a:pt x="608" y="153"/>
                    </a:lnTo>
                    <a:lnTo>
                      <a:pt x="601" y="167"/>
                    </a:lnTo>
                    <a:lnTo>
                      <a:pt x="602" y="184"/>
                    </a:lnTo>
                    <a:lnTo>
                      <a:pt x="678" y="224"/>
                    </a:lnTo>
                    <a:lnTo>
                      <a:pt x="721" y="250"/>
                    </a:lnTo>
                    <a:lnTo>
                      <a:pt x="737" y="244"/>
                    </a:lnTo>
                    <a:lnTo>
                      <a:pt x="758" y="237"/>
                    </a:lnTo>
                    <a:lnTo>
                      <a:pt x="829" y="260"/>
                    </a:lnTo>
                    <a:lnTo>
                      <a:pt x="838" y="283"/>
                    </a:lnTo>
                    <a:lnTo>
                      <a:pt x="848" y="289"/>
                    </a:lnTo>
                    <a:lnTo>
                      <a:pt x="871" y="291"/>
                    </a:lnTo>
                    <a:lnTo>
                      <a:pt x="885" y="297"/>
                    </a:lnTo>
                    <a:lnTo>
                      <a:pt x="904" y="296"/>
                    </a:lnTo>
                    <a:lnTo>
                      <a:pt x="921" y="294"/>
                    </a:lnTo>
                    <a:lnTo>
                      <a:pt x="940" y="297"/>
                    </a:lnTo>
                    <a:lnTo>
                      <a:pt x="943" y="292"/>
                    </a:lnTo>
                    <a:lnTo>
                      <a:pt x="954" y="309"/>
                    </a:lnTo>
                    <a:lnTo>
                      <a:pt x="957" y="330"/>
                    </a:lnTo>
                    <a:lnTo>
                      <a:pt x="943" y="343"/>
                    </a:lnTo>
                    <a:lnTo>
                      <a:pt x="877" y="397"/>
                    </a:lnTo>
                    <a:lnTo>
                      <a:pt x="846" y="400"/>
                    </a:lnTo>
                    <a:lnTo>
                      <a:pt x="759" y="429"/>
                    </a:lnTo>
                    <a:lnTo>
                      <a:pt x="728" y="436"/>
                    </a:lnTo>
                    <a:lnTo>
                      <a:pt x="730" y="459"/>
                    </a:lnTo>
                    <a:lnTo>
                      <a:pt x="712" y="461"/>
                    </a:lnTo>
                    <a:lnTo>
                      <a:pt x="696" y="474"/>
                    </a:lnTo>
                    <a:lnTo>
                      <a:pt x="680" y="498"/>
                    </a:lnTo>
                    <a:lnTo>
                      <a:pt x="662" y="516"/>
                    </a:lnTo>
                    <a:lnTo>
                      <a:pt x="643" y="521"/>
                    </a:lnTo>
                    <a:lnTo>
                      <a:pt x="627" y="544"/>
                    </a:lnTo>
                    <a:lnTo>
                      <a:pt x="629" y="572"/>
                    </a:lnTo>
                    <a:lnTo>
                      <a:pt x="645" y="587"/>
                    </a:lnTo>
                    <a:lnTo>
                      <a:pt x="650" y="599"/>
                    </a:lnTo>
                    <a:lnTo>
                      <a:pt x="652" y="621"/>
                    </a:lnTo>
                    <a:lnTo>
                      <a:pt x="647" y="629"/>
                    </a:lnTo>
                    <a:lnTo>
                      <a:pt x="631" y="636"/>
                    </a:lnTo>
                    <a:lnTo>
                      <a:pt x="606" y="659"/>
                    </a:lnTo>
                    <a:lnTo>
                      <a:pt x="572" y="689"/>
                    </a:lnTo>
                    <a:lnTo>
                      <a:pt x="560" y="703"/>
                    </a:lnTo>
                    <a:lnTo>
                      <a:pt x="553" y="711"/>
                    </a:lnTo>
                    <a:lnTo>
                      <a:pt x="555" y="724"/>
                    </a:lnTo>
                    <a:lnTo>
                      <a:pt x="514" y="728"/>
                    </a:lnTo>
                    <a:lnTo>
                      <a:pt x="492" y="734"/>
                    </a:lnTo>
                    <a:lnTo>
                      <a:pt x="473" y="740"/>
                    </a:lnTo>
                    <a:lnTo>
                      <a:pt x="466" y="748"/>
                    </a:lnTo>
                    <a:lnTo>
                      <a:pt x="456" y="765"/>
                    </a:lnTo>
                    <a:lnTo>
                      <a:pt x="433" y="775"/>
                    </a:lnTo>
                    <a:lnTo>
                      <a:pt x="419" y="777"/>
                    </a:lnTo>
                    <a:lnTo>
                      <a:pt x="392" y="775"/>
                    </a:lnTo>
                    <a:lnTo>
                      <a:pt x="348" y="774"/>
                    </a:lnTo>
                    <a:lnTo>
                      <a:pt x="264" y="752"/>
                    </a:lnTo>
                    <a:lnTo>
                      <a:pt x="233" y="751"/>
                    </a:lnTo>
                    <a:lnTo>
                      <a:pt x="204" y="761"/>
                    </a:lnTo>
                    <a:lnTo>
                      <a:pt x="183" y="776"/>
                    </a:lnTo>
                    <a:lnTo>
                      <a:pt x="155" y="782"/>
                    </a:lnTo>
                    <a:lnTo>
                      <a:pt x="134" y="796"/>
                    </a:lnTo>
                    <a:lnTo>
                      <a:pt x="122" y="806"/>
                    </a:lnTo>
                    <a:lnTo>
                      <a:pt x="68" y="760"/>
                    </a:lnTo>
                    <a:lnTo>
                      <a:pt x="62" y="690"/>
                    </a:lnTo>
                    <a:lnTo>
                      <a:pt x="37" y="665"/>
                    </a:lnTo>
                    <a:lnTo>
                      <a:pt x="11" y="648"/>
                    </a:lnTo>
                    <a:lnTo>
                      <a:pt x="3" y="636"/>
                    </a:lnTo>
                    <a:lnTo>
                      <a:pt x="0" y="611"/>
                    </a:lnTo>
                    <a:lnTo>
                      <a:pt x="15" y="596"/>
                    </a:lnTo>
                    <a:lnTo>
                      <a:pt x="48" y="581"/>
                    </a:lnTo>
                    <a:lnTo>
                      <a:pt x="56" y="574"/>
                    </a:lnTo>
                    <a:lnTo>
                      <a:pt x="41" y="557"/>
                    </a:lnTo>
                    <a:lnTo>
                      <a:pt x="33" y="529"/>
                    </a:lnTo>
                    <a:lnTo>
                      <a:pt x="44" y="504"/>
                    </a:lnTo>
                    <a:lnTo>
                      <a:pt x="71" y="477"/>
                    </a:lnTo>
                    <a:lnTo>
                      <a:pt x="68" y="455"/>
                    </a:lnTo>
                    <a:lnTo>
                      <a:pt x="57" y="440"/>
                    </a:lnTo>
                    <a:lnTo>
                      <a:pt x="64" y="411"/>
                    </a:lnTo>
                    <a:lnTo>
                      <a:pt x="67" y="407"/>
                    </a:lnTo>
                    <a:lnTo>
                      <a:pt x="79" y="406"/>
                    </a:lnTo>
                    <a:lnTo>
                      <a:pt x="90" y="418"/>
                    </a:lnTo>
                    <a:lnTo>
                      <a:pt x="103" y="399"/>
                    </a:lnTo>
                    <a:lnTo>
                      <a:pt x="104" y="353"/>
                    </a:lnTo>
                    <a:lnTo>
                      <a:pt x="136" y="322"/>
                    </a:lnTo>
                    <a:lnTo>
                      <a:pt x="133" y="305"/>
                    </a:lnTo>
                    <a:lnTo>
                      <a:pt x="132" y="293"/>
                    </a:lnTo>
                    <a:lnTo>
                      <a:pt x="167" y="270"/>
                    </a:lnTo>
                    <a:lnTo>
                      <a:pt x="192" y="263"/>
                    </a:lnTo>
                    <a:lnTo>
                      <a:pt x="201" y="253"/>
                    </a:lnTo>
                    <a:lnTo>
                      <a:pt x="176" y="235"/>
                    </a:lnTo>
                    <a:lnTo>
                      <a:pt x="156" y="203"/>
                    </a:lnTo>
                    <a:lnTo>
                      <a:pt x="146" y="196"/>
                    </a:lnTo>
                    <a:lnTo>
                      <a:pt x="122" y="210"/>
                    </a:lnTo>
                    <a:lnTo>
                      <a:pt x="103" y="203"/>
                    </a:lnTo>
                    <a:lnTo>
                      <a:pt x="75" y="197"/>
                    </a:lnTo>
                    <a:lnTo>
                      <a:pt x="67" y="203"/>
                    </a:lnTo>
                    <a:lnTo>
                      <a:pt x="57" y="195"/>
                    </a:lnTo>
                    <a:lnTo>
                      <a:pt x="56" y="178"/>
                    </a:lnTo>
                    <a:lnTo>
                      <a:pt x="40" y="162"/>
                    </a:lnTo>
                    <a:lnTo>
                      <a:pt x="29" y="159"/>
                    </a:lnTo>
                    <a:lnTo>
                      <a:pt x="9" y="165"/>
                    </a:lnTo>
                  </a:path>
                </a:pathLst>
              </a:custGeom>
              <a:grpFill/>
              <a:ln w="12700" cap="rnd" cmpd="sng">
                <a:solidFill>
                  <a:schemeClr val="tx1"/>
                </a:solidFill>
                <a:prstDash val="solid"/>
                <a:round/>
                <a:headEnd type="none" w="med" len="med"/>
                <a:tailEnd type="none" w="med" len="med"/>
              </a:ln>
              <a:effectLst/>
            </p:spPr>
            <p:txBody>
              <a:bodyPr/>
              <a:lstStyle/>
              <a:p>
                <a:endParaRPr lang="it-IT"/>
              </a:p>
            </p:txBody>
          </p:sp>
          <p:sp>
            <p:nvSpPr>
              <p:cNvPr id="219278" name="Freeform 142"/>
              <p:cNvSpPr>
                <a:spLocks/>
              </p:cNvSpPr>
              <p:nvPr/>
            </p:nvSpPr>
            <p:spPr bwMode="auto">
              <a:xfrm>
                <a:off x="2038" y="3582"/>
                <a:ext cx="38" cy="26"/>
              </a:xfrm>
              <a:custGeom>
                <a:avLst/>
                <a:gdLst/>
                <a:ahLst/>
                <a:cxnLst>
                  <a:cxn ang="0">
                    <a:pos x="37" y="0"/>
                  </a:cxn>
                  <a:cxn ang="0">
                    <a:pos x="20" y="0"/>
                  </a:cxn>
                  <a:cxn ang="0">
                    <a:pos x="0" y="19"/>
                  </a:cxn>
                  <a:cxn ang="0">
                    <a:pos x="11" y="25"/>
                  </a:cxn>
                  <a:cxn ang="0">
                    <a:pos x="29" y="25"/>
                  </a:cxn>
                  <a:cxn ang="0">
                    <a:pos x="37" y="0"/>
                  </a:cxn>
                </a:cxnLst>
                <a:rect l="0" t="0" r="r" b="b"/>
                <a:pathLst>
                  <a:path w="38" h="26">
                    <a:moveTo>
                      <a:pt x="37" y="0"/>
                    </a:moveTo>
                    <a:lnTo>
                      <a:pt x="20" y="0"/>
                    </a:lnTo>
                    <a:lnTo>
                      <a:pt x="0" y="19"/>
                    </a:lnTo>
                    <a:lnTo>
                      <a:pt x="11" y="25"/>
                    </a:lnTo>
                    <a:lnTo>
                      <a:pt x="29" y="25"/>
                    </a:lnTo>
                    <a:lnTo>
                      <a:pt x="37" y="0"/>
                    </a:lnTo>
                  </a:path>
                </a:pathLst>
              </a:custGeom>
              <a:grpFill/>
              <a:ln w="12700" cap="rnd" cmpd="sng">
                <a:solidFill>
                  <a:schemeClr val="tx1"/>
                </a:solidFill>
                <a:prstDash val="solid"/>
                <a:round/>
                <a:headEnd type="none" w="med" len="med"/>
                <a:tailEnd type="none" w="med" len="med"/>
              </a:ln>
              <a:effectLst/>
            </p:spPr>
            <p:txBody>
              <a:bodyPr/>
              <a:lstStyle/>
              <a:p>
                <a:endParaRPr lang="it-IT"/>
              </a:p>
            </p:txBody>
          </p:sp>
          <p:sp>
            <p:nvSpPr>
              <p:cNvPr id="219279" name="Freeform 143"/>
              <p:cNvSpPr>
                <a:spLocks/>
              </p:cNvSpPr>
              <p:nvPr/>
            </p:nvSpPr>
            <p:spPr bwMode="auto">
              <a:xfrm>
                <a:off x="2144" y="3507"/>
                <a:ext cx="86" cy="67"/>
              </a:xfrm>
              <a:custGeom>
                <a:avLst/>
                <a:gdLst/>
                <a:ahLst/>
                <a:cxnLst>
                  <a:cxn ang="0">
                    <a:pos x="58" y="0"/>
                  </a:cxn>
                  <a:cxn ang="0">
                    <a:pos x="51" y="10"/>
                  </a:cxn>
                  <a:cxn ang="0">
                    <a:pos x="17" y="17"/>
                  </a:cxn>
                  <a:cxn ang="0">
                    <a:pos x="0" y="39"/>
                  </a:cxn>
                  <a:cxn ang="0">
                    <a:pos x="27" y="53"/>
                  </a:cxn>
                  <a:cxn ang="0">
                    <a:pos x="44" y="66"/>
                  </a:cxn>
                  <a:cxn ang="0">
                    <a:pos x="68" y="58"/>
                  </a:cxn>
                  <a:cxn ang="0">
                    <a:pos x="85" y="48"/>
                  </a:cxn>
                  <a:cxn ang="0">
                    <a:pos x="78" y="33"/>
                  </a:cxn>
                  <a:cxn ang="0">
                    <a:pos x="65" y="22"/>
                  </a:cxn>
                  <a:cxn ang="0">
                    <a:pos x="58" y="0"/>
                  </a:cxn>
                </a:cxnLst>
                <a:rect l="0" t="0" r="r" b="b"/>
                <a:pathLst>
                  <a:path w="86" h="67">
                    <a:moveTo>
                      <a:pt x="58" y="0"/>
                    </a:moveTo>
                    <a:lnTo>
                      <a:pt x="51" y="10"/>
                    </a:lnTo>
                    <a:lnTo>
                      <a:pt x="17" y="17"/>
                    </a:lnTo>
                    <a:lnTo>
                      <a:pt x="0" y="39"/>
                    </a:lnTo>
                    <a:lnTo>
                      <a:pt x="27" y="53"/>
                    </a:lnTo>
                    <a:lnTo>
                      <a:pt x="44" y="66"/>
                    </a:lnTo>
                    <a:lnTo>
                      <a:pt x="68" y="58"/>
                    </a:lnTo>
                    <a:lnTo>
                      <a:pt x="85" y="48"/>
                    </a:lnTo>
                    <a:lnTo>
                      <a:pt x="78" y="33"/>
                    </a:lnTo>
                    <a:lnTo>
                      <a:pt x="65" y="22"/>
                    </a:lnTo>
                    <a:lnTo>
                      <a:pt x="58" y="0"/>
                    </a:lnTo>
                  </a:path>
                </a:pathLst>
              </a:custGeom>
              <a:grpFill/>
              <a:ln w="12700" cap="rnd" cmpd="sng">
                <a:solidFill>
                  <a:schemeClr val="tx1"/>
                </a:solidFill>
                <a:prstDash val="solid"/>
                <a:round/>
                <a:headEnd type="none" w="med" len="med"/>
                <a:tailEnd type="none" w="med" len="med"/>
              </a:ln>
              <a:effectLst/>
            </p:spPr>
            <p:txBody>
              <a:bodyPr/>
              <a:lstStyle/>
              <a:p>
                <a:endParaRPr lang="it-IT"/>
              </a:p>
            </p:txBody>
          </p:sp>
          <p:sp>
            <p:nvSpPr>
              <p:cNvPr id="219280" name="Freeform 144"/>
              <p:cNvSpPr>
                <a:spLocks/>
              </p:cNvSpPr>
              <p:nvPr/>
            </p:nvSpPr>
            <p:spPr bwMode="auto">
              <a:xfrm>
                <a:off x="2276" y="3504"/>
                <a:ext cx="29" cy="34"/>
              </a:xfrm>
              <a:custGeom>
                <a:avLst/>
                <a:gdLst/>
                <a:ahLst/>
                <a:cxnLst>
                  <a:cxn ang="0">
                    <a:pos x="16" y="0"/>
                  </a:cxn>
                  <a:cxn ang="0">
                    <a:pos x="0" y="11"/>
                  </a:cxn>
                  <a:cxn ang="0">
                    <a:pos x="15" y="21"/>
                  </a:cxn>
                  <a:cxn ang="0">
                    <a:pos x="28" y="33"/>
                  </a:cxn>
                  <a:cxn ang="0">
                    <a:pos x="16" y="0"/>
                  </a:cxn>
                </a:cxnLst>
                <a:rect l="0" t="0" r="r" b="b"/>
                <a:pathLst>
                  <a:path w="29" h="34">
                    <a:moveTo>
                      <a:pt x="16" y="0"/>
                    </a:moveTo>
                    <a:lnTo>
                      <a:pt x="0" y="11"/>
                    </a:lnTo>
                    <a:lnTo>
                      <a:pt x="15" y="21"/>
                    </a:lnTo>
                    <a:lnTo>
                      <a:pt x="28" y="33"/>
                    </a:lnTo>
                    <a:lnTo>
                      <a:pt x="16" y="0"/>
                    </a:lnTo>
                  </a:path>
                </a:pathLst>
              </a:custGeom>
              <a:grpFill/>
              <a:ln w="12700" cap="rnd" cmpd="sng">
                <a:solidFill>
                  <a:schemeClr val="tx1"/>
                </a:solidFill>
                <a:prstDash val="solid"/>
                <a:round/>
                <a:headEnd type="none" w="med" len="med"/>
                <a:tailEnd type="none" w="med" len="med"/>
              </a:ln>
              <a:effectLst/>
            </p:spPr>
            <p:txBody>
              <a:bodyPr/>
              <a:lstStyle/>
              <a:p>
                <a:endParaRPr lang="it-IT"/>
              </a:p>
            </p:txBody>
          </p:sp>
        </p:grpSp>
        <p:grpSp>
          <p:nvGrpSpPr>
            <p:cNvPr id="3" name="Group 145"/>
            <p:cNvGrpSpPr>
              <a:grpSpLocks/>
            </p:cNvGrpSpPr>
            <p:nvPr/>
          </p:nvGrpSpPr>
          <p:grpSpPr bwMode="auto">
            <a:xfrm>
              <a:off x="6746875" y="4813300"/>
              <a:ext cx="1214438" cy="1370013"/>
              <a:chOff x="2552" y="2868"/>
              <a:chExt cx="939" cy="1021"/>
            </a:xfrm>
            <a:solidFill>
              <a:srgbClr val="99FF33"/>
            </a:solidFill>
          </p:grpSpPr>
          <p:sp>
            <p:nvSpPr>
              <p:cNvPr id="219282" name="Freeform 146"/>
              <p:cNvSpPr>
                <a:spLocks/>
              </p:cNvSpPr>
              <p:nvPr/>
            </p:nvSpPr>
            <p:spPr bwMode="auto">
              <a:xfrm>
                <a:off x="2623" y="3439"/>
                <a:ext cx="146" cy="219"/>
              </a:xfrm>
              <a:custGeom>
                <a:avLst/>
                <a:gdLst/>
                <a:ahLst/>
                <a:cxnLst>
                  <a:cxn ang="0">
                    <a:pos x="82" y="0"/>
                  </a:cxn>
                  <a:cxn ang="0">
                    <a:pos x="63" y="15"/>
                  </a:cxn>
                  <a:cxn ang="0">
                    <a:pos x="45" y="27"/>
                  </a:cxn>
                  <a:cxn ang="0">
                    <a:pos x="27" y="33"/>
                  </a:cxn>
                  <a:cxn ang="0">
                    <a:pos x="0" y="31"/>
                  </a:cxn>
                  <a:cxn ang="0">
                    <a:pos x="7" y="57"/>
                  </a:cxn>
                  <a:cxn ang="0">
                    <a:pos x="22" y="71"/>
                  </a:cxn>
                  <a:cxn ang="0">
                    <a:pos x="22" y="113"/>
                  </a:cxn>
                  <a:cxn ang="0">
                    <a:pos x="23" y="132"/>
                  </a:cxn>
                  <a:cxn ang="0">
                    <a:pos x="29" y="150"/>
                  </a:cxn>
                  <a:cxn ang="0">
                    <a:pos x="21" y="184"/>
                  </a:cxn>
                  <a:cxn ang="0">
                    <a:pos x="26" y="207"/>
                  </a:cxn>
                  <a:cxn ang="0">
                    <a:pos x="44" y="218"/>
                  </a:cxn>
                  <a:cxn ang="0">
                    <a:pos x="70" y="200"/>
                  </a:cxn>
                  <a:cxn ang="0">
                    <a:pos x="79" y="195"/>
                  </a:cxn>
                  <a:cxn ang="0">
                    <a:pos x="106" y="197"/>
                  </a:cxn>
                  <a:cxn ang="0">
                    <a:pos x="123" y="179"/>
                  </a:cxn>
                  <a:cxn ang="0">
                    <a:pos x="120" y="162"/>
                  </a:cxn>
                  <a:cxn ang="0">
                    <a:pos x="139" y="129"/>
                  </a:cxn>
                  <a:cxn ang="0">
                    <a:pos x="145" y="107"/>
                  </a:cxn>
                  <a:cxn ang="0">
                    <a:pos x="134" y="88"/>
                  </a:cxn>
                  <a:cxn ang="0">
                    <a:pos x="145" y="61"/>
                  </a:cxn>
                  <a:cxn ang="0">
                    <a:pos x="134" y="25"/>
                  </a:cxn>
                  <a:cxn ang="0">
                    <a:pos x="126" y="5"/>
                  </a:cxn>
                  <a:cxn ang="0">
                    <a:pos x="82" y="0"/>
                  </a:cxn>
                </a:cxnLst>
                <a:rect l="0" t="0" r="r" b="b"/>
                <a:pathLst>
                  <a:path w="146" h="219">
                    <a:moveTo>
                      <a:pt x="82" y="0"/>
                    </a:moveTo>
                    <a:lnTo>
                      <a:pt x="63" y="15"/>
                    </a:lnTo>
                    <a:lnTo>
                      <a:pt x="45" y="27"/>
                    </a:lnTo>
                    <a:lnTo>
                      <a:pt x="27" y="33"/>
                    </a:lnTo>
                    <a:lnTo>
                      <a:pt x="0" y="31"/>
                    </a:lnTo>
                    <a:lnTo>
                      <a:pt x="7" y="57"/>
                    </a:lnTo>
                    <a:lnTo>
                      <a:pt x="22" y="71"/>
                    </a:lnTo>
                    <a:lnTo>
                      <a:pt x="22" y="113"/>
                    </a:lnTo>
                    <a:lnTo>
                      <a:pt x="23" y="132"/>
                    </a:lnTo>
                    <a:lnTo>
                      <a:pt x="29" y="150"/>
                    </a:lnTo>
                    <a:lnTo>
                      <a:pt x="21" y="184"/>
                    </a:lnTo>
                    <a:lnTo>
                      <a:pt x="26" y="207"/>
                    </a:lnTo>
                    <a:lnTo>
                      <a:pt x="44" y="218"/>
                    </a:lnTo>
                    <a:lnTo>
                      <a:pt x="70" y="200"/>
                    </a:lnTo>
                    <a:lnTo>
                      <a:pt x="79" y="195"/>
                    </a:lnTo>
                    <a:lnTo>
                      <a:pt x="106" y="197"/>
                    </a:lnTo>
                    <a:lnTo>
                      <a:pt x="123" y="179"/>
                    </a:lnTo>
                    <a:lnTo>
                      <a:pt x="120" y="162"/>
                    </a:lnTo>
                    <a:lnTo>
                      <a:pt x="139" y="129"/>
                    </a:lnTo>
                    <a:lnTo>
                      <a:pt x="145" y="107"/>
                    </a:lnTo>
                    <a:lnTo>
                      <a:pt x="134" y="88"/>
                    </a:lnTo>
                    <a:lnTo>
                      <a:pt x="145" y="61"/>
                    </a:lnTo>
                    <a:lnTo>
                      <a:pt x="134" y="25"/>
                    </a:lnTo>
                    <a:lnTo>
                      <a:pt x="126" y="5"/>
                    </a:lnTo>
                    <a:lnTo>
                      <a:pt x="82" y="0"/>
                    </a:lnTo>
                  </a:path>
                </a:pathLst>
              </a:custGeom>
              <a:grpFill/>
              <a:ln w="12700" cap="rnd" cmpd="sng">
                <a:solidFill>
                  <a:schemeClr val="tx1"/>
                </a:solidFill>
                <a:prstDash val="solid"/>
                <a:round/>
                <a:headEnd type="none" w="med" len="med"/>
                <a:tailEnd type="none" w="med" len="med"/>
              </a:ln>
              <a:effectLst/>
            </p:spPr>
            <p:txBody>
              <a:bodyPr/>
              <a:lstStyle/>
              <a:p>
                <a:endParaRPr lang="it-IT"/>
              </a:p>
            </p:txBody>
          </p:sp>
          <p:sp>
            <p:nvSpPr>
              <p:cNvPr id="219283" name="Freeform 147"/>
              <p:cNvSpPr>
                <a:spLocks/>
              </p:cNvSpPr>
              <p:nvPr/>
            </p:nvSpPr>
            <p:spPr bwMode="auto">
              <a:xfrm>
                <a:off x="2983" y="3734"/>
                <a:ext cx="261" cy="155"/>
              </a:xfrm>
              <a:custGeom>
                <a:avLst/>
                <a:gdLst/>
                <a:ahLst/>
                <a:cxnLst>
                  <a:cxn ang="0">
                    <a:pos x="245" y="0"/>
                  </a:cxn>
                  <a:cxn ang="0">
                    <a:pos x="260" y="12"/>
                  </a:cxn>
                  <a:cxn ang="0">
                    <a:pos x="254" y="24"/>
                  </a:cxn>
                  <a:cxn ang="0">
                    <a:pos x="245" y="44"/>
                  </a:cxn>
                  <a:cxn ang="0">
                    <a:pos x="233" y="58"/>
                  </a:cxn>
                  <a:cxn ang="0">
                    <a:pos x="242" y="96"/>
                  </a:cxn>
                  <a:cxn ang="0">
                    <a:pos x="253" y="122"/>
                  </a:cxn>
                  <a:cxn ang="0">
                    <a:pos x="232" y="136"/>
                  </a:cxn>
                  <a:cxn ang="0">
                    <a:pos x="228" y="148"/>
                  </a:cxn>
                  <a:cxn ang="0">
                    <a:pos x="211" y="154"/>
                  </a:cxn>
                  <a:cxn ang="0">
                    <a:pos x="182" y="132"/>
                  </a:cxn>
                  <a:cxn ang="0">
                    <a:pos x="164" y="133"/>
                  </a:cxn>
                  <a:cxn ang="0">
                    <a:pos x="148" y="116"/>
                  </a:cxn>
                  <a:cxn ang="0">
                    <a:pos x="120" y="106"/>
                  </a:cxn>
                  <a:cxn ang="0">
                    <a:pos x="101" y="102"/>
                  </a:cxn>
                  <a:cxn ang="0">
                    <a:pos x="81" y="96"/>
                  </a:cxn>
                  <a:cxn ang="0">
                    <a:pos x="63" y="83"/>
                  </a:cxn>
                  <a:cxn ang="0">
                    <a:pos x="28" y="65"/>
                  </a:cxn>
                  <a:cxn ang="0">
                    <a:pos x="16" y="63"/>
                  </a:cxn>
                  <a:cxn ang="0">
                    <a:pos x="1" y="51"/>
                  </a:cxn>
                  <a:cxn ang="0">
                    <a:pos x="0" y="36"/>
                  </a:cxn>
                  <a:cxn ang="0">
                    <a:pos x="4" y="24"/>
                  </a:cxn>
                  <a:cxn ang="0">
                    <a:pos x="30" y="24"/>
                  </a:cxn>
                  <a:cxn ang="0">
                    <a:pos x="72" y="22"/>
                  </a:cxn>
                  <a:cxn ang="0">
                    <a:pos x="80" y="34"/>
                  </a:cxn>
                  <a:cxn ang="0">
                    <a:pos x="126" y="30"/>
                  </a:cxn>
                  <a:cxn ang="0">
                    <a:pos x="157" y="27"/>
                  </a:cxn>
                  <a:cxn ang="0">
                    <a:pos x="198" y="17"/>
                  </a:cxn>
                  <a:cxn ang="0">
                    <a:pos x="245" y="0"/>
                  </a:cxn>
                </a:cxnLst>
                <a:rect l="0" t="0" r="r" b="b"/>
                <a:pathLst>
                  <a:path w="261" h="155">
                    <a:moveTo>
                      <a:pt x="245" y="0"/>
                    </a:moveTo>
                    <a:lnTo>
                      <a:pt x="260" y="12"/>
                    </a:lnTo>
                    <a:lnTo>
                      <a:pt x="254" y="24"/>
                    </a:lnTo>
                    <a:lnTo>
                      <a:pt x="245" y="44"/>
                    </a:lnTo>
                    <a:lnTo>
                      <a:pt x="233" y="58"/>
                    </a:lnTo>
                    <a:lnTo>
                      <a:pt x="242" y="96"/>
                    </a:lnTo>
                    <a:lnTo>
                      <a:pt x="253" y="122"/>
                    </a:lnTo>
                    <a:lnTo>
                      <a:pt x="232" y="136"/>
                    </a:lnTo>
                    <a:lnTo>
                      <a:pt x="228" y="148"/>
                    </a:lnTo>
                    <a:lnTo>
                      <a:pt x="211" y="154"/>
                    </a:lnTo>
                    <a:lnTo>
                      <a:pt x="182" y="132"/>
                    </a:lnTo>
                    <a:lnTo>
                      <a:pt x="164" y="133"/>
                    </a:lnTo>
                    <a:lnTo>
                      <a:pt x="148" y="116"/>
                    </a:lnTo>
                    <a:lnTo>
                      <a:pt x="120" y="106"/>
                    </a:lnTo>
                    <a:lnTo>
                      <a:pt x="101" y="102"/>
                    </a:lnTo>
                    <a:lnTo>
                      <a:pt x="81" y="96"/>
                    </a:lnTo>
                    <a:lnTo>
                      <a:pt x="63" y="83"/>
                    </a:lnTo>
                    <a:lnTo>
                      <a:pt x="28" y="65"/>
                    </a:lnTo>
                    <a:lnTo>
                      <a:pt x="16" y="63"/>
                    </a:lnTo>
                    <a:lnTo>
                      <a:pt x="1" y="51"/>
                    </a:lnTo>
                    <a:lnTo>
                      <a:pt x="0" y="36"/>
                    </a:lnTo>
                    <a:lnTo>
                      <a:pt x="4" y="24"/>
                    </a:lnTo>
                    <a:lnTo>
                      <a:pt x="30" y="24"/>
                    </a:lnTo>
                    <a:lnTo>
                      <a:pt x="72" y="22"/>
                    </a:lnTo>
                    <a:lnTo>
                      <a:pt x="80" y="34"/>
                    </a:lnTo>
                    <a:lnTo>
                      <a:pt x="126" y="30"/>
                    </a:lnTo>
                    <a:lnTo>
                      <a:pt x="157" y="27"/>
                    </a:lnTo>
                    <a:lnTo>
                      <a:pt x="198" y="17"/>
                    </a:lnTo>
                    <a:lnTo>
                      <a:pt x="245" y="0"/>
                    </a:lnTo>
                  </a:path>
                </a:pathLst>
              </a:custGeom>
              <a:grpFill/>
              <a:ln w="12700" cap="rnd" cmpd="sng">
                <a:solidFill>
                  <a:schemeClr val="tx1"/>
                </a:solidFill>
                <a:prstDash val="solid"/>
                <a:round/>
                <a:headEnd type="none" w="med" len="med"/>
                <a:tailEnd type="none" w="med" len="med"/>
              </a:ln>
              <a:effectLst/>
            </p:spPr>
            <p:txBody>
              <a:bodyPr/>
              <a:lstStyle/>
              <a:p>
                <a:endParaRPr lang="it-IT"/>
              </a:p>
            </p:txBody>
          </p:sp>
          <p:sp>
            <p:nvSpPr>
              <p:cNvPr id="219284" name="Freeform 148"/>
              <p:cNvSpPr>
                <a:spLocks/>
              </p:cNvSpPr>
              <p:nvPr/>
            </p:nvSpPr>
            <p:spPr bwMode="auto">
              <a:xfrm>
                <a:off x="2552" y="2868"/>
                <a:ext cx="939" cy="903"/>
              </a:xfrm>
              <a:custGeom>
                <a:avLst/>
                <a:gdLst/>
                <a:ahLst/>
                <a:cxnLst>
                  <a:cxn ang="0">
                    <a:pos x="749" y="887"/>
                  </a:cxn>
                  <a:cxn ang="0">
                    <a:pos x="793" y="797"/>
                  </a:cxn>
                  <a:cxn ang="0">
                    <a:pos x="813" y="766"/>
                  </a:cxn>
                  <a:cxn ang="0">
                    <a:pos x="792" y="726"/>
                  </a:cxn>
                  <a:cxn ang="0">
                    <a:pos x="768" y="725"/>
                  </a:cxn>
                  <a:cxn ang="0">
                    <a:pos x="782" y="691"/>
                  </a:cxn>
                  <a:cxn ang="0">
                    <a:pos x="807" y="644"/>
                  </a:cxn>
                  <a:cxn ang="0">
                    <a:pos x="894" y="689"/>
                  </a:cxn>
                  <a:cxn ang="0">
                    <a:pos x="931" y="687"/>
                  </a:cxn>
                  <a:cxn ang="0">
                    <a:pos x="897" y="627"/>
                  </a:cxn>
                  <a:cxn ang="0">
                    <a:pos x="871" y="626"/>
                  </a:cxn>
                  <a:cxn ang="0">
                    <a:pos x="770" y="562"/>
                  </a:cxn>
                  <a:cxn ang="0">
                    <a:pos x="709" y="529"/>
                  </a:cxn>
                  <a:cxn ang="0">
                    <a:pos x="712" y="504"/>
                  </a:cxn>
                  <a:cxn ang="0">
                    <a:pos x="621" y="474"/>
                  </a:cxn>
                  <a:cxn ang="0">
                    <a:pos x="578" y="445"/>
                  </a:cxn>
                  <a:cxn ang="0">
                    <a:pos x="472" y="321"/>
                  </a:cxn>
                  <a:cxn ang="0">
                    <a:pos x="445" y="219"/>
                  </a:cxn>
                  <a:cxn ang="0">
                    <a:pos x="412" y="179"/>
                  </a:cxn>
                  <a:cxn ang="0">
                    <a:pos x="487" y="142"/>
                  </a:cxn>
                  <a:cxn ang="0">
                    <a:pos x="513" y="68"/>
                  </a:cxn>
                  <a:cxn ang="0">
                    <a:pos x="431" y="42"/>
                  </a:cxn>
                  <a:cxn ang="0">
                    <a:pos x="415" y="14"/>
                  </a:cxn>
                  <a:cxn ang="0">
                    <a:pos x="303" y="11"/>
                  </a:cxn>
                  <a:cxn ang="0">
                    <a:pos x="254" y="68"/>
                  </a:cxn>
                  <a:cxn ang="0">
                    <a:pos x="208" y="68"/>
                  </a:cxn>
                  <a:cxn ang="0">
                    <a:pos x="154" y="89"/>
                  </a:cxn>
                  <a:cxn ang="0">
                    <a:pos x="128" y="53"/>
                  </a:cxn>
                  <a:cxn ang="0">
                    <a:pos x="100" y="89"/>
                  </a:cxn>
                  <a:cxn ang="0">
                    <a:pos x="22" y="126"/>
                  </a:cxn>
                  <a:cxn ang="0">
                    <a:pos x="11" y="183"/>
                  </a:cxn>
                  <a:cxn ang="0">
                    <a:pos x="7" y="242"/>
                  </a:cxn>
                  <a:cxn ang="0">
                    <a:pos x="46" y="259"/>
                  </a:cxn>
                  <a:cxn ang="0">
                    <a:pos x="76" y="303"/>
                  </a:cxn>
                  <a:cxn ang="0">
                    <a:pos x="156" y="254"/>
                  </a:cxn>
                  <a:cxn ang="0">
                    <a:pos x="241" y="313"/>
                  </a:cxn>
                  <a:cxn ang="0">
                    <a:pos x="285" y="401"/>
                  </a:cxn>
                  <a:cxn ang="0">
                    <a:pos x="353" y="447"/>
                  </a:cxn>
                  <a:cxn ang="0">
                    <a:pos x="442" y="531"/>
                  </a:cxn>
                  <a:cxn ang="0">
                    <a:pos x="575" y="606"/>
                  </a:cxn>
                  <a:cxn ang="0">
                    <a:pos x="616" y="629"/>
                  </a:cxn>
                  <a:cxn ang="0">
                    <a:pos x="652" y="684"/>
                  </a:cxn>
                  <a:cxn ang="0">
                    <a:pos x="702" y="696"/>
                  </a:cxn>
                  <a:cxn ang="0">
                    <a:pos x="729" y="767"/>
                  </a:cxn>
                  <a:cxn ang="0">
                    <a:pos x="719" y="825"/>
                  </a:cxn>
                  <a:cxn ang="0">
                    <a:pos x="712" y="890"/>
                  </a:cxn>
                </a:cxnLst>
                <a:rect l="0" t="0" r="r" b="b"/>
                <a:pathLst>
                  <a:path w="939" h="903">
                    <a:moveTo>
                      <a:pt x="712" y="890"/>
                    </a:moveTo>
                    <a:lnTo>
                      <a:pt x="727" y="902"/>
                    </a:lnTo>
                    <a:lnTo>
                      <a:pt x="749" y="887"/>
                    </a:lnTo>
                    <a:lnTo>
                      <a:pt x="770" y="852"/>
                    </a:lnTo>
                    <a:lnTo>
                      <a:pt x="780" y="801"/>
                    </a:lnTo>
                    <a:lnTo>
                      <a:pt x="793" y="797"/>
                    </a:lnTo>
                    <a:lnTo>
                      <a:pt x="804" y="804"/>
                    </a:lnTo>
                    <a:lnTo>
                      <a:pt x="820" y="786"/>
                    </a:lnTo>
                    <a:lnTo>
                      <a:pt x="813" y="766"/>
                    </a:lnTo>
                    <a:lnTo>
                      <a:pt x="818" y="750"/>
                    </a:lnTo>
                    <a:lnTo>
                      <a:pt x="815" y="743"/>
                    </a:lnTo>
                    <a:lnTo>
                      <a:pt x="792" y="726"/>
                    </a:lnTo>
                    <a:lnTo>
                      <a:pt x="783" y="728"/>
                    </a:lnTo>
                    <a:lnTo>
                      <a:pt x="785" y="719"/>
                    </a:lnTo>
                    <a:lnTo>
                      <a:pt x="768" y="725"/>
                    </a:lnTo>
                    <a:lnTo>
                      <a:pt x="759" y="717"/>
                    </a:lnTo>
                    <a:lnTo>
                      <a:pt x="757" y="707"/>
                    </a:lnTo>
                    <a:lnTo>
                      <a:pt x="782" y="691"/>
                    </a:lnTo>
                    <a:lnTo>
                      <a:pt x="795" y="673"/>
                    </a:lnTo>
                    <a:lnTo>
                      <a:pt x="792" y="647"/>
                    </a:lnTo>
                    <a:lnTo>
                      <a:pt x="807" y="644"/>
                    </a:lnTo>
                    <a:lnTo>
                      <a:pt x="853" y="658"/>
                    </a:lnTo>
                    <a:lnTo>
                      <a:pt x="870" y="663"/>
                    </a:lnTo>
                    <a:lnTo>
                      <a:pt x="894" y="689"/>
                    </a:lnTo>
                    <a:lnTo>
                      <a:pt x="905" y="706"/>
                    </a:lnTo>
                    <a:lnTo>
                      <a:pt x="918" y="705"/>
                    </a:lnTo>
                    <a:lnTo>
                      <a:pt x="931" y="687"/>
                    </a:lnTo>
                    <a:lnTo>
                      <a:pt x="938" y="668"/>
                    </a:lnTo>
                    <a:lnTo>
                      <a:pt x="917" y="641"/>
                    </a:lnTo>
                    <a:lnTo>
                      <a:pt x="897" y="627"/>
                    </a:lnTo>
                    <a:lnTo>
                      <a:pt x="880" y="628"/>
                    </a:lnTo>
                    <a:lnTo>
                      <a:pt x="880" y="625"/>
                    </a:lnTo>
                    <a:lnTo>
                      <a:pt x="871" y="626"/>
                    </a:lnTo>
                    <a:lnTo>
                      <a:pt x="823" y="586"/>
                    </a:lnTo>
                    <a:lnTo>
                      <a:pt x="801" y="594"/>
                    </a:lnTo>
                    <a:lnTo>
                      <a:pt x="770" y="562"/>
                    </a:lnTo>
                    <a:lnTo>
                      <a:pt x="753" y="559"/>
                    </a:lnTo>
                    <a:lnTo>
                      <a:pt x="724" y="537"/>
                    </a:lnTo>
                    <a:lnTo>
                      <a:pt x="709" y="529"/>
                    </a:lnTo>
                    <a:lnTo>
                      <a:pt x="717" y="521"/>
                    </a:lnTo>
                    <a:lnTo>
                      <a:pt x="730" y="515"/>
                    </a:lnTo>
                    <a:lnTo>
                      <a:pt x="712" y="504"/>
                    </a:lnTo>
                    <a:lnTo>
                      <a:pt x="689" y="515"/>
                    </a:lnTo>
                    <a:lnTo>
                      <a:pt x="672" y="507"/>
                    </a:lnTo>
                    <a:lnTo>
                      <a:pt x="621" y="474"/>
                    </a:lnTo>
                    <a:lnTo>
                      <a:pt x="613" y="457"/>
                    </a:lnTo>
                    <a:lnTo>
                      <a:pt x="595" y="455"/>
                    </a:lnTo>
                    <a:lnTo>
                      <a:pt x="578" y="445"/>
                    </a:lnTo>
                    <a:lnTo>
                      <a:pt x="524" y="357"/>
                    </a:lnTo>
                    <a:lnTo>
                      <a:pt x="508" y="348"/>
                    </a:lnTo>
                    <a:lnTo>
                      <a:pt x="472" y="321"/>
                    </a:lnTo>
                    <a:lnTo>
                      <a:pt x="425" y="265"/>
                    </a:lnTo>
                    <a:lnTo>
                      <a:pt x="422" y="232"/>
                    </a:lnTo>
                    <a:lnTo>
                      <a:pt x="445" y="219"/>
                    </a:lnTo>
                    <a:lnTo>
                      <a:pt x="443" y="203"/>
                    </a:lnTo>
                    <a:lnTo>
                      <a:pt x="423" y="187"/>
                    </a:lnTo>
                    <a:lnTo>
                      <a:pt x="412" y="179"/>
                    </a:lnTo>
                    <a:lnTo>
                      <a:pt x="415" y="166"/>
                    </a:lnTo>
                    <a:lnTo>
                      <a:pt x="433" y="158"/>
                    </a:lnTo>
                    <a:lnTo>
                      <a:pt x="487" y="142"/>
                    </a:lnTo>
                    <a:lnTo>
                      <a:pt x="506" y="126"/>
                    </a:lnTo>
                    <a:lnTo>
                      <a:pt x="523" y="110"/>
                    </a:lnTo>
                    <a:lnTo>
                      <a:pt x="513" y="68"/>
                    </a:lnTo>
                    <a:lnTo>
                      <a:pt x="519" y="51"/>
                    </a:lnTo>
                    <a:lnTo>
                      <a:pt x="492" y="50"/>
                    </a:lnTo>
                    <a:lnTo>
                      <a:pt x="431" y="42"/>
                    </a:lnTo>
                    <a:lnTo>
                      <a:pt x="422" y="29"/>
                    </a:lnTo>
                    <a:lnTo>
                      <a:pt x="417" y="26"/>
                    </a:lnTo>
                    <a:lnTo>
                      <a:pt x="415" y="14"/>
                    </a:lnTo>
                    <a:lnTo>
                      <a:pt x="410" y="3"/>
                    </a:lnTo>
                    <a:lnTo>
                      <a:pt x="378" y="0"/>
                    </a:lnTo>
                    <a:lnTo>
                      <a:pt x="303" y="11"/>
                    </a:lnTo>
                    <a:lnTo>
                      <a:pt x="297" y="28"/>
                    </a:lnTo>
                    <a:lnTo>
                      <a:pt x="269" y="34"/>
                    </a:lnTo>
                    <a:lnTo>
                      <a:pt x="254" y="68"/>
                    </a:lnTo>
                    <a:lnTo>
                      <a:pt x="256" y="81"/>
                    </a:lnTo>
                    <a:lnTo>
                      <a:pt x="237" y="69"/>
                    </a:lnTo>
                    <a:lnTo>
                      <a:pt x="208" y="68"/>
                    </a:lnTo>
                    <a:lnTo>
                      <a:pt x="193" y="77"/>
                    </a:lnTo>
                    <a:lnTo>
                      <a:pt x="181" y="104"/>
                    </a:lnTo>
                    <a:lnTo>
                      <a:pt x="154" y="89"/>
                    </a:lnTo>
                    <a:lnTo>
                      <a:pt x="156" y="64"/>
                    </a:lnTo>
                    <a:lnTo>
                      <a:pt x="145" y="49"/>
                    </a:lnTo>
                    <a:lnTo>
                      <a:pt x="128" y="53"/>
                    </a:lnTo>
                    <a:lnTo>
                      <a:pt x="126" y="73"/>
                    </a:lnTo>
                    <a:lnTo>
                      <a:pt x="114" y="87"/>
                    </a:lnTo>
                    <a:lnTo>
                      <a:pt x="100" y="89"/>
                    </a:lnTo>
                    <a:lnTo>
                      <a:pt x="37" y="86"/>
                    </a:lnTo>
                    <a:lnTo>
                      <a:pt x="18" y="106"/>
                    </a:lnTo>
                    <a:lnTo>
                      <a:pt x="22" y="126"/>
                    </a:lnTo>
                    <a:lnTo>
                      <a:pt x="29" y="141"/>
                    </a:lnTo>
                    <a:lnTo>
                      <a:pt x="0" y="166"/>
                    </a:lnTo>
                    <a:lnTo>
                      <a:pt x="11" y="183"/>
                    </a:lnTo>
                    <a:lnTo>
                      <a:pt x="21" y="192"/>
                    </a:lnTo>
                    <a:lnTo>
                      <a:pt x="5" y="211"/>
                    </a:lnTo>
                    <a:lnTo>
                      <a:pt x="7" y="242"/>
                    </a:lnTo>
                    <a:lnTo>
                      <a:pt x="18" y="254"/>
                    </a:lnTo>
                    <a:lnTo>
                      <a:pt x="34" y="252"/>
                    </a:lnTo>
                    <a:lnTo>
                      <a:pt x="46" y="259"/>
                    </a:lnTo>
                    <a:lnTo>
                      <a:pt x="55" y="279"/>
                    </a:lnTo>
                    <a:lnTo>
                      <a:pt x="58" y="300"/>
                    </a:lnTo>
                    <a:lnTo>
                      <a:pt x="76" y="303"/>
                    </a:lnTo>
                    <a:lnTo>
                      <a:pt x="88" y="298"/>
                    </a:lnTo>
                    <a:lnTo>
                      <a:pt x="132" y="249"/>
                    </a:lnTo>
                    <a:lnTo>
                      <a:pt x="156" y="254"/>
                    </a:lnTo>
                    <a:lnTo>
                      <a:pt x="203" y="272"/>
                    </a:lnTo>
                    <a:lnTo>
                      <a:pt x="235" y="290"/>
                    </a:lnTo>
                    <a:lnTo>
                      <a:pt x="241" y="313"/>
                    </a:lnTo>
                    <a:lnTo>
                      <a:pt x="263" y="331"/>
                    </a:lnTo>
                    <a:lnTo>
                      <a:pt x="273" y="357"/>
                    </a:lnTo>
                    <a:lnTo>
                      <a:pt x="285" y="401"/>
                    </a:lnTo>
                    <a:lnTo>
                      <a:pt x="302" y="420"/>
                    </a:lnTo>
                    <a:lnTo>
                      <a:pt x="320" y="438"/>
                    </a:lnTo>
                    <a:lnTo>
                      <a:pt x="353" y="447"/>
                    </a:lnTo>
                    <a:lnTo>
                      <a:pt x="384" y="486"/>
                    </a:lnTo>
                    <a:lnTo>
                      <a:pt x="412" y="516"/>
                    </a:lnTo>
                    <a:lnTo>
                      <a:pt x="442" y="531"/>
                    </a:lnTo>
                    <a:lnTo>
                      <a:pt x="495" y="581"/>
                    </a:lnTo>
                    <a:lnTo>
                      <a:pt x="530" y="578"/>
                    </a:lnTo>
                    <a:lnTo>
                      <a:pt x="575" y="606"/>
                    </a:lnTo>
                    <a:lnTo>
                      <a:pt x="577" y="640"/>
                    </a:lnTo>
                    <a:lnTo>
                      <a:pt x="592" y="648"/>
                    </a:lnTo>
                    <a:lnTo>
                      <a:pt x="616" y="629"/>
                    </a:lnTo>
                    <a:lnTo>
                      <a:pt x="623" y="646"/>
                    </a:lnTo>
                    <a:lnTo>
                      <a:pt x="625" y="665"/>
                    </a:lnTo>
                    <a:lnTo>
                      <a:pt x="652" y="684"/>
                    </a:lnTo>
                    <a:lnTo>
                      <a:pt x="663" y="696"/>
                    </a:lnTo>
                    <a:lnTo>
                      <a:pt x="698" y="684"/>
                    </a:lnTo>
                    <a:lnTo>
                      <a:pt x="702" y="696"/>
                    </a:lnTo>
                    <a:lnTo>
                      <a:pt x="701" y="725"/>
                    </a:lnTo>
                    <a:lnTo>
                      <a:pt x="721" y="750"/>
                    </a:lnTo>
                    <a:lnTo>
                      <a:pt x="729" y="767"/>
                    </a:lnTo>
                    <a:lnTo>
                      <a:pt x="740" y="788"/>
                    </a:lnTo>
                    <a:lnTo>
                      <a:pt x="735" y="805"/>
                    </a:lnTo>
                    <a:lnTo>
                      <a:pt x="719" y="825"/>
                    </a:lnTo>
                    <a:lnTo>
                      <a:pt x="717" y="844"/>
                    </a:lnTo>
                    <a:lnTo>
                      <a:pt x="705" y="870"/>
                    </a:lnTo>
                    <a:lnTo>
                      <a:pt x="712" y="890"/>
                    </a:lnTo>
                  </a:path>
                </a:pathLst>
              </a:custGeom>
              <a:grpFill/>
              <a:ln w="12700" cap="rnd" cmpd="sng">
                <a:solidFill>
                  <a:schemeClr val="tx1"/>
                </a:solidFill>
                <a:prstDash val="solid"/>
                <a:round/>
                <a:headEnd type="none" w="med" len="med"/>
                <a:tailEnd type="none" w="med" len="med"/>
              </a:ln>
              <a:effectLst/>
            </p:spPr>
            <p:txBody>
              <a:bodyPr/>
              <a:lstStyle/>
              <a:p>
                <a:endParaRPr lang="it-IT"/>
              </a:p>
            </p:txBody>
          </p:sp>
        </p:grpSp>
        <p:sp>
          <p:nvSpPr>
            <p:cNvPr id="219285" name="Freeform 149"/>
            <p:cNvSpPr>
              <a:spLocks/>
            </p:cNvSpPr>
            <p:nvPr/>
          </p:nvSpPr>
          <p:spPr bwMode="auto">
            <a:xfrm>
              <a:off x="6459538" y="4160838"/>
              <a:ext cx="334962" cy="263525"/>
            </a:xfrm>
            <a:custGeom>
              <a:avLst/>
              <a:gdLst/>
              <a:ahLst/>
              <a:cxnLst>
                <a:cxn ang="0">
                  <a:pos x="0" y="42"/>
                </a:cxn>
                <a:cxn ang="0">
                  <a:pos x="5" y="34"/>
                </a:cxn>
                <a:cxn ang="0">
                  <a:pos x="1" y="24"/>
                </a:cxn>
                <a:cxn ang="0">
                  <a:pos x="38" y="2"/>
                </a:cxn>
                <a:cxn ang="0">
                  <a:pos x="44" y="8"/>
                </a:cxn>
                <a:cxn ang="0">
                  <a:pos x="70" y="2"/>
                </a:cxn>
                <a:cxn ang="0">
                  <a:pos x="91" y="0"/>
                </a:cxn>
                <a:cxn ang="0">
                  <a:pos x="84" y="12"/>
                </a:cxn>
                <a:cxn ang="0">
                  <a:pos x="89" y="24"/>
                </a:cxn>
                <a:cxn ang="0">
                  <a:pos x="107" y="28"/>
                </a:cxn>
                <a:cxn ang="0">
                  <a:pos x="126" y="26"/>
                </a:cxn>
                <a:cxn ang="0">
                  <a:pos x="140" y="16"/>
                </a:cxn>
                <a:cxn ang="0">
                  <a:pos x="162" y="10"/>
                </a:cxn>
                <a:cxn ang="0">
                  <a:pos x="171" y="20"/>
                </a:cxn>
                <a:cxn ang="0">
                  <a:pos x="186" y="27"/>
                </a:cxn>
                <a:cxn ang="0">
                  <a:pos x="207" y="25"/>
                </a:cxn>
                <a:cxn ang="0">
                  <a:pos x="204" y="42"/>
                </a:cxn>
                <a:cxn ang="0">
                  <a:pos x="209" y="71"/>
                </a:cxn>
                <a:cxn ang="0">
                  <a:pos x="213" y="89"/>
                </a:cxn>
                <a:cxn ang="0">
                  <a:pos x="234" y="85"/>
                </a:cxn>
                <a:cxn ang="0">
                  <a:pos x="243" y="99"/>
                </a:cxn>
                <a:cxn ang="0">
                  <a:pos x="246" y="110"/>
                </a:cxn>
                <a:cxn ang="0">
                  <a:pos x="259" y="124"/>
                </a:cxn>
                <a:cxn ang="0">
                  <a:pos x="245" y="136"/>
                </a:cxn>
                <a:cxn ang="0">
                  <a:pos x="234" y="146"/>
                </a:cxn>
                <a:cxn ang="0">
                  <a:pos x="221" y="147"/>
                </a:cxn>
                <a:cxn ang="0">
                  <a:pos x="204" y="153"/>
                </a:cxn>
                <a:cxn ang="0">
                  <a:pos x="206" y="170"/>
                </a:cxn>
                <a:cxn ang="0">
                  <a:pos x="201" y="181"/>
                </a:cxn>
                <a:cxn ang="0">
                  <a:pos x="183" y="196"/>
                </a:cxn>
                <a:cxn ang="0">
                  <a:pos x="151" y="176"/>
                </a:cxn>
                <a:cxn ang="0">
                  <a:pos x="141" y="160"/>
                </a:cxn>
                <a:cxn ang="0">
                  <a:pos x="115" y="155"/>
                </a:cxn>
                <a:cxn ang="0">
                  <a:pos x="101" y="132"/>
                </a:cxn>
                <a:cxn ang="0">
                  <a:pos x="81" y="121"/>
                </a:cxn>
                <a:cxn ang="0">
                  <a:pos x="73" y="104"/>
                </a:cxn>
                <a:cxn ang="0">
                  <a:pos x="54" y="86"/>
                </a:cxn>
                <a:cxn ang="0">
                  <a:pos x="42" y="70"/>
                </a:cxn>
                <a:cxn ang="0">
                  <a:pos x="21" y="58"/>
                </a:cxn>
                <a:cxn ang="0">
                  <a:pos x="0" y="42"/>
                </a:cxn>
              </a:cxnLst>
              <a:rect l="0" t="0" r="r" b="b"/>
              <a:pathLst>
                <a:path w="260" h="197">
                  <a:moveTo>
                    <a:pt x="0" y="42"/>
                  </a:moveTo>
                  <a:lnTo>
                    <a:pt x="5" y="34"/>
                  </a:lnTo>
                  <a:lnTo>
                    <a:pt x="1" y="24"/>
                  </a:lnTo>
                  <a:lnTo>
                    <a:pt x="38" y="2"/>
                  </a:lnTo>
                  <a:lnTo>
                    <a:pt x="44" y="8"/>
                  </a:lnTo>
                  <a:lnTo>
                    <a:pt x="70" y="2"/>
                  </a:lnTo>
                  <a:lnTo>
                    <a:pt x="91" y="0"/>
                  </a:lnTo>
                  <a:lnTo>
                    <a:pt x="84" y="12"/>
                  </a:lnTo>
                  <a:lnTo>
                    <a:pt x="89" y="24"/>
                  </a:lnTo>
                  <a:lnTo>
                    <a:pt x="107" y="28"/>
                  </a:lnTo>
                  <a:lnTo>
                    <a:pt x="126" y="26"/>
                  </a:lnTo>
                  <a:lnTo>
                    <a:pt x="140" y="16"/>
                  </a:lnTo>
                  <a:lnTo>
                    <a:pt x="162" y="10"/>
                  </a:lnTo>
                  <a:lnTo>
                    <a:pt x="171" y="20"/>
                  </a:lnTo>
                  <a:lnTo>
                    <a:pt x="186" y="27"/>
                  </a:lnTo>
                  <a:lnTo>
                    <a:pt x="207" y="25"/>
                  </a:lnTo>
                  <a:lnTo>
                    <a:pt x="204" y="42"/>
                  </a:lnTo>
                  <a:lnTo>
                    <a:pt x="209" y="71"/>
                  </a:lnTo>
                  <a:lnTo>
                    <a:pt x="213" y="89"/>
                  </a:lnTo>
                  <a:lnTo>
                    <a:pt x="234" y="85"/>
                  </a:lnTo>
                  <a:lnTo>
                    <a:pt x="243" y="99"/>
                  </a:lnTo>
                  <a:lnTo>
                    <a:pt x="246" y="110"/>
                  </a:lnTo>
                  <a:lnTo>
                    <a:pt x="259" y="124"/>
                  </a:lnTo>
                  <a:lnTo>
                    <a:pt x="245" y="136"/>
                  </a:lnTo>
                  <a:lnTo>
                    <a:pt x="234" y="146"/>
                  </a:lnTo>
                  <a:lnTo>
                    <a:pt x="221" y="147"/>
                  </a:lnTo>
                  <a:lnTo>
                    <a:pt x="204" y="153"/>
                  </a:lnTo>
                  <a:lnTo>
                    <a:pt x="206" y="170"/>
                  </a:lnTo>
                  <a:lnTo>
                    <a:pt x="201" y="181"/>
                  </a:lnTo>
                  <a:lnTo>
                    <a:pt x="183" y="196"/>
                  </a:lnTo>
                  <a:lnTo>
                    <a:pt x="151" y="176"/>
                  </a:lnTo>
                  <a:lnTo>
                    <a:pt x="141" y="160"/>
                  </a:lnTo>
                  <a:lnTo>
                    <a:pt x="115" y="155"/>
                  </a:lnTo>
                  <a:lnTo>
                    <a:pt x="101" y="132"/>
                  </a:lnTo>
                  <a:lnTo>
                    <a:pt x="81" y="121"/>
                  </a:lnTo>
                  <a:lnTo>
                    <a:pt x="73" y="104"/>
                  </a:lnTo>
                  <a:lnTo>
                    <a:pt x="54" y="86"/>
                  </a:lnTo>
                  <a:lnTo>
                    <a:pt x="42" y="70"/>
                  </a:lnTo>
                  <a:lnTo>
                    <a:pt x="21" y="58"/>
                  </a:lnTo>
                  <a:lnTo>
                    <a:pt x="0" y="42"/>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286" name="Freeform 150"/>
            <p:cNvSpPr>
              <a:spLocks/>
            </p:cNvSpPr>
            <p:nvPr/>
          </p:nvSpPr>
          <p:spPr bwMode="auto">
            <a:xfrm>
              <a:off x="6699250" y="4357688"/>
              <a:ext cx="92075" cy="106362"/>
            </a:xfrm>
            <a:custGeom>
              <a:avLst/>
              <a:gdLst/>
              <a:ahLst/>
              <a:cxnLst>
                <a:cxn ang="0">
                  <a:pos x="51" y="78"/>
                </a:cxn>
                <a:cxn ang="0">
                  <a:pos x="53" y="52"/>
                </a:cxn>
                <a:cxn ang="0">
                  <a:pos x="69" y="41"/>
                </a:cxn>
                <a:cxn ang="0">
                  <a:pos x="67" y="29"/>
                </a:cxn>
                <a:cxn ang="0">
                  <a:pos x="57" y="21"/>
                </a:cxn>
                <a:cxn ang="0">
                  <a:pos x="48" y="9"/>
                </a:cxn>
                <a:cxn ang="0">
                  <a:pos x="42" y="0"/>
                </a:cxn>
                <a:cxn ang="0">
                  <a:pos x="28" y="1"/>
                </a:cxn>
                <a:cxn ang="0">
                  <a:pos x="17" y="7"/>
                </a:cxn>
                <a:cxn ang="0">
                  <a:pos x="19" y="23"/>
                </a:cxn>
                <a:cxn ang="0">
                  <a:pos x="11" y="39"/>
                </a:cxn>
                <a:cxn ang="0">
                  <a:pos x="0" y="44"/>
                </a:cxn>
                <a:cxn ang="0">
                  <a:pos x="5" y="55"/>
                </a:cxn>
                <a:cxn ang="0">
                  <a:pos x="21" y="58"/>
                </a:cxn>
                <a:cxn ang="0">
                  <a:pos x="34" y="58"/>
                </a:cxn>
                <a:cxn ang="0">
                  <a:pos x="45" y="66"/>
                </a:cxn>
                <a:cxn ang="0">
                  <a:pos x="51" y="78"/>
                </a:cxn>
              </a:cxnLst>
              <a:rect l="0" t="0" r="r" b="b"/>
              <a:pathLst>
                <a:path w="70" h="79">
                  <a:moveTo>
                    <a:pt x="51" y="78"/>
                  </a:moveTo>
                  <a:lnTo>
                    <a:pt x="53" y="52"/>
                  </a:lnTo>
                  <a:lnTo>
                    <a:pt x="69" y="41"/>
                  </a:lnTo>
                  <a:lnTo>
                    <a:pt x="67" y="29"/>
                  </a:lnTo>
                  <a:lnTo>
                    <a:pt x="57" y="21"/>
                  </a:lnTo>
                  <a:lnTo>
                    <a:pt x="48" y="9"/>
                  </a:lnTo>
                  <a:lnTo>
                    <a:pt x="42" y="0"/>
                  </a:lnTo>
                  <a:lnTo>
                    <a:pt x="28" y="1"/>
                  </a:lnTo>
                  <a:lnTo>
                    <a:pt x="17" y="7"/>
                  </a:lnTo>
                  <a:lnTo>
                    <a:pt x="19" y="23"/>
                  </a:lnTo>
                  <a:lnTo>
                    <a:pt x="11" y="39"/>
                  </a:lnTo>
                  <a:lnTo>
                    <a:pt x="0" y="44"/>
                  </a:lnTo>
                  <a:lnTo>
                    <a:pt x="5" y="55"/>
                  </a:lnTo>
                  <a:lnTo>
                    <a:pt x="21" y="58"/>
                  </a:lnTo>
                  <a:lnTo>
                    <a:pt x="34" y="58"/>
                  </a:lnTo>
                  <a:lnTo>
                    <a:pt x="45" y="66"/>
                  </a:lnTo>
                  <a:lnTo>
                    <a:pt x="51" y="78"/>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287" name="Freeform 151"/>
            <p:cNvSpPr>
              <a:spLocks/>
            </p:cNvSpPr>
            <p:nvPr/>
          </p:nvSpPr>
          <p:spPr bwMode="auto">
            <a:xfrm>
              <a:off x="6569075" y="3930650"/>
              <a:ext cx="315913" cy="350838"/>
            </a:xfrm>
            <a:custGeom>
              <a:avLst/>
              <a:gdLst/>
              <a:ahLst/>
              <a:cxnLst>
                <a:cxn ang="0">
                  <a:pos x="93" y="15"/>
                </a:cxn>
                <a:cxn ang="0">
                  <a:pos x="69" y="47"/>
                </a:cxn>
                <a:cxn ang="0">
                  <a:pos x="70" y="56"/>
                </a:cxn>
                <a:cxn ang="0">
                  <a:pos x="55" y="73"/>
                </a:cxn>
                <a:cxn ang="0">
                  <a:pos x="58" y="76"/>
                </a:cxn>
                <a:cxn ang="0">
                  <a:pos x="54" y="86"/>
                </a:cxn>
                <a:cxn ang="0">
                  <a:pos x="41" y="102"/>
                </a:cxn>
                <a:cxn ang="0">
                  <a:pos x="27" y="120"/>
                </a:cxn>
                <a:cxn ang="0">
                  <a:pos x="20" y="129"/>
                </a:cxn>
                <a:cxn ang="0">
                  <a:pos x="28" y="135"/>
                </a:cxn>
                <a:cxn ang="0">
                  <a:pos x="23" y="149"/>
                </a:cxn>
                <a:cxn ang="0">
                  <a:pos x="17" y="159"/>
                </a:cxn>
                <a:cxn ang="0">
                  <a:pos x="10" y="165"/>
                </a:cxn>
                <a:cxn ang="0">
                  <a:pos x="0" y="177"/>
                </a:cxn>
                <a:cxn ang="0">
                  <a:pos x="2" y="188"/>
                </a:cxn>
                <a:cxn ang="0">
                  <a:pos x="15" y="194"/>
                </a:cxn>
                <a:cxn ang="0">
                  <a:pos x="43" y="193"/>
                </a:cxn>
                <a:cxn ang="0">
                  <a:pos x="60" y="181"/>
                </a:cxn>
                <a:cxn ang="0">
                  <a:pos x="76" y="179"/>
                </a:cxn>
                <a:cxn ang="0">
                  <a:pos x="90" y="187"/>
                </a:cxn>
                <a:cxn ang="0">
                  <a:pos x="104" y="193"/>
                </a:cxn>
                <a:cxn ang="0">
                  <a:pos x="123" y="193"/>
                </a:cxn>
                <a:cxn ang="0">
                  <a:pos x="119" y="215"/>
                </a:cxn>
                <a:cxn ang="0">
                  <a:pos x="129" y="259"/>
                </a:cxn>
                <a:cxn ang="0">
                  <a:pos x="145" y="257"/>
                </a:cxn>
                <a:cxn ang="0">
                  <a:pos x="152" y="255"/>
                </a:cxn>
                <a:cxn ang="0">
                  <a:pos x="157" y="241"/>
                </a:cxn>
                <a:cxn ang="0">
                  <a:pos x="156" y="214"/>
                </a:cxn>
                <a:cxn ang="0">
                  <a:pos x="165" y="198"/>
                </a:cxn>
                <a:cxn ang="0">
                  <a:pos x="164" y="174"/>
                </a:cxn>
                <a:cxn ang="0">
                  <a:pos x="174" y="159"/>
                </a:cxn>
                <a:cxn ang="0">
                  <a:pos x="191" y="149"/>
                </a:cxn>
                <a:cxn ang="0">
                  <a:pos x="225" y="109"/>
                </a:cxn>
                <a:cxn ang="0">
                  <a:pos x="227" y="91"/>
                </a:cxn>
                <a:cxn ang="0">
                  <a:pos x="220" y="64"/>
                </a:cxn>
                <a:cxn ang="0">
                  <a:pos x="243" y="43"/>
                </a:cxn>
                <a:cxn ang="0">
                  <a:pos x="243" y="14"/>
                </a:cxn>
                <a:cxn ang="0">
                  <a:pos x="225" y="3"/>
                </a:cxn>
                <a:cxn ang="0">
                  <a:pos x="214" y="0"/>
                </a:cxn>
                <a:cxn ang="0">
                  <a:pos x="193" y="0"/>
                </a:cxn>
                <a:cxn ang="0">
                  <a:pos x="148" y="3"/>
                </a:cxn>
                <a:cxn ang="0">
                  <a:pos x="137" y="15"/>
                </a:cxn>
                <a:cxn ang="0">
                  <a:pos x="127" y="28"/>
                </a:cxn>
                <a:cxn ang="0">
                  <a:pos x="131" y="40"/>
                </a:cxn>
                <a:cxn ang="0">
                  <a:pos x="147" y="47"/>
                </a:cxn>
                <a:cxn ang="0">
                  <a:pos x="158" y="59"/>
                </a:cxn>
                <a:cxn ang="0">
                  <a:pos x="160" y="77"/>
                </a:cxn>
                <a:cxn ang="0">
                  <a:pos x="144" y="89"/>
                </a:cxn>
                <a:cxn ang="0">
                  <a:pos x="127" y="94"/>
                </a:cxn>
                <a:cxn ang="0">
                  <a:pos x="113" y="98"/>
                </a:cxn>
                <a:cxn ang="0">
                  <a:pos x="106" y="89"/>
                </a:cxn>
                <a:cxn ang="0">
                  <a:pos x="100" y="75"/>
                </a:cxn>
                <a:cxn ang="0">
                  <a:pos x="108" y="61"/>
                </a:cxn>
                <a:cxn ang="0">
                  <a:pos x="103" y="47"/>
                </a:cxn>
                <a:cxn ang="0">
                  <a:pos x="100" y="33"/>
                </a:cxn>
                <a:cxn ang="0">
                  <a:pos x="93" y="15"/>
                </a:cxn>
              </a:cxnLst>
              <a:rect l="0" t="0" r="r" b="b"/>
              <a:pathLst>
                <a:path w="244" h="260">
                  <a:moveTo>
                    <a:pt x="93" y="15"/>
                  </a:moveTo>
                  <a:lnTo>
                    <a:pt x="69" y="47"/>
                  </a:lnTo>
                  <a:lnTo>
                    <a:pt x="70" y="56"/>
                  </a:lnTo>
                  <a:lnTo>
                    <a:pt x="55" y="73"/>
                  </a:lnTo>
                  <a:lnTo>
                    <a:pt x="58" y="76"/>
                  </a:lnTo>
                  <a:lnTo>
                    <a:pt x="54" y="86"/>
                  </a:lnTo>
                  <a:lnTo>
                    <a:pt x="41" y="102"/>
                  </a:lnTo>
                  <a:lnTo>
                    <a:pt x="27" y="120"/>
                  </a:lnTo>
                  <a:lnTo>
                    <a:pt x="20" y="129"/>
                  </a:lnTo>
                  <a:lnTo>
                    <a:pt x="28" y="135"/>
                  </a:lnTo>
                  <a:lnTo>
                    <a:pt x="23" y="149"/>
                  </a:lnTo>
                  <a:lnTo>
                    <a:pt x="17" y="159"/>
                  </a:lnTo>
                  <a:lnTo>
                    <a:pt x="10" y="165"/>
                  </a:lnTo>
                  <a:lnTo>
                    <a:pt x="0" y="177"/>
                  </a:lnTo>
                  <a:lnTo>
                    <a:pt x="2" y="188"/>
                  </a:lnTo>
                  <a:lnTo>
                    <a:pt x="15" y="194"/>
                  </a:lnTo>
                  <a:lnTo>
                    <a:pt x="43" y="193"/>
                  </a:lnTo>
                  <a:lnTo>
                    <a:pt x="60" y="181"/>
                  </a:lnTo>
                  <a:lnTo>
                    <a:pt x="76" y="179"/>
                  </a:lnTo>
                  <a:lnTo>
                    <a:pt x="90" y="187"/>
                  </a:lnTo>
                  <a:lnTo>
                    <a:pt x="104" y="193"/>
                  </a:lnTo>
                  <a:lnTo>
                    <a:pt x="123" y="193"/>
                  </a:lnTo>
                  <a:lnTo>
                    <a:pt x="119" y="215"/>
                  </a:lnTo>
                  <a:lnTo>
                    <a:pt x="129" y="259"/>
                  </a:lnTo>
                  <a:lnTo>
                    <a:pt x="145" y="257"/>
                  </a:lnTo>
                  <a:lnTo>
                    <a:pt x="152" y="255"/>
                  </a:lnTo>
                  <a:lnTo>
                    <a:pt x="157" y="241"/>
                  </a:lnTo>
                  <a:lnTo>
                    <a:pt x="156" y="214"/>
                  </a:lnTo>
                  <a:lnTo>
                    <a:pt x="165" y="198"/>
                  </a:lnTo>
                  <a:lnTo>
                    <a:pt x="164" y="174"/>
                  </a:lnTo>
                  <a:lnTo>
                    <a:pt x="174" y="159"/>
                  </a:lnTo>
                  <a:lnTo>
                    <a:pt x="191" y="149"/>
                  </a:lnTo>
                  <a:lnTo>
                    <a:pt x="225" y="109"/>
                  </a:lnTo>
                  <a:lnTo>
                    <a:pt x="227" y="91"/>
                  </a:lnTo>
                  <a:lnTo>
                    <a:pt x="220" y="64"/>
                  </a:lnTo>
                  <a:lnTo>
                    <a:pt x="243" y="43"/>
                  </a:lnTo>
                  <a:lnTo>
                    <a:pt x="243" y="14"/>
                  </a:lnTo>
                  <a:lnTo>
                    <a:pt x="225" y="3"/>
                  </a:lnTo>
                  <a:lnTo>
                    <a:pt x="214" y="0"/>
                  </a:lnTo>
                  <a:lnTo>
                    <a:pt x="193" y="0"/>
                  </a:lnTo>
                  <a:lnTo>
                    <a:pt x="148" y="3"/>
                  </a:lnTo>
                  <a:lnTo>
                    <a:pt x="137" y="15"/>
                  </a:lnTo>
                  <a:lnTo>
                    <a:pt x="127" y="28"/>
                  </a:lnTo>
                  <a:lnTo>
                    <a:pt x="131" y="40"/>
                  </a:lnTo>
                  <a:lnTo>
                    <a:pt x="147" y="47"/>
                  </a:lnTo>
                  <a:lnTo>
                    <a:pt x="158" y="59"/>
                  </a:lnTo>
                  <a:lnTo>
                    <a:pt x="160" y="77"/>
                  </a:lnTo>
                  <a:lnTo>
                    <a:pt x="144" y="89"/>
                  </a:lnTo>
                  <a:lnTo>
                    <a:pt x="127" y="94"/>
                  </a:lnTo>
                  <a:lnTo>
                    <a:pt x="113" y="98"/>
                  </a:lnTo>
                  <a:lnTo>
                    <a:pt x="106" y="89"/>
                  </a:lnTo>
                  <a:lnTo>
                    <a:pt x="100" y="75"/>
                  </a:lnTo>
                  <a:lnTo>
                    <a:pt x="108" y="61"/>
                  </a:lnTo>
                  <a:lnTo>
                    <a:pt x="103" y="47"/>
                  </a:lnTo>
                  <a:lnTo>
                    <a:pt x="100" y="33"/>
                  </a:lnTo>
                  <a:lnTo>
                    <a:pt x="93" y="15"/>
                  </a:lnTo>
                </a:path>
              </a:pathLst>
            </a:custGeom>
            <a:solidFill>
              <a:srgbClr val="99FF33"/>
            </a:solidFill>
            <a:ln w="12700" cap="rnd" cmpd="sng">
              <a:solidFill>
                <a:schemeClr val="tx1"/>
              </a:solidFill>
              <a:prstDash val="solid"/>
              <a:round/>
              <a:headEnd type="none" w="med" len="med"/>
              <a:tailEnd type="none" w="med" len="med"/>
            </a:ln>
            <a:effectLst/>
          </p:spPr>
          <p:txBody>
            <a:bodyPr/>
            <a:lstStyle/>
            <a:p>
              <a:endParaRPr lang="it-IT"/>
            </a:p>
          </p:txBody>
        </p:sp>
        <p:sp>
          <p:nvSpPr>
            <p:cNvPr id="219288" name="Freeform 152"/>
            <p:cNvSpPr>
              <a:spLocks/>
            </p:cNvSpPr>
            <p:nvPr/>
          </p:nvSpPr>
          <p:spPr bwMode="auto">
            <a:xfrm>
              <a:off x="5400675" y="3481388"/>
              <a:ext cx="455613" cy="439737"/>
            </a:xfrm>
            <a:custGeom>
              <a:avLst/>
              <a:gdLst/>
              <a:ahLst/>
              <a:cxnLst>
                <a:cxn ang="0">
                  <a:pos x="118" y="143"/>
                </a:cxn>
                <a:cxn ang="0">
                  <a:pos x="118" y="170"/>
                </a:cxn>
                <a:cxn ang="0">
                  <a:pos x="92" y="168"/>
                </a:cxn>
                <a:cxn ang="0">
                  <a:pos x="71" y="206"/>
                </a:cxn>
                <a:cxn ang="0">
                  <a:pos x="35" y="235"/>
                </a:cxn>
                <a:cxn ang="0">
                  <a:pos x="12" y="242"/>
                </a:cxn>
                <a:cxn ang="0">
                  <a:pos x="4" y="250"/>
                </a:cxn>
                <a:cxn ang="0">
                  <a:pos x="13" y="272"/>
                </a:cxn>
                <a:cxn ang="0">
                  <a:pos x="6" y="298"/>
                </a:cxn>
                <a:cxn ang="0">
                  <a:pos x="27" y="288"/>
                </a:cxn>
                <a:cxn ang="0">
                  <a:pos x="26" y="303"/>
                </a:cxn>
                <a:cxn ang="0">
                  <a:pos x="41" y="316"/>
                </a:cxn>
                <a:cxn ang="0">
                  <a:pos x="75" y="320"/>
                </a:cxn>
                <a:cxn ang="0">
                  <a:pos x="113" y="321"/>
                </a:cxn>
                <a:cxn ang="0">
                  <a:pos x="169" y="311"/>
                </a:cxn>
                <a:cxn ang="0">
                  <a:pos x="261" y="297"/>
                </a:cxn>
                <a:cxn ang="0">
                  <a:pos x="294" y="263"/>
                </a:cxn>
                <a:cxn ang="0">
                  <a:pos x="304" y="229"/>
                </a:cxn>
                <a:cxn ang="0">
                  <a:pos x="327" y="184"/>
                </a:cxn>
                <a:cxn ang="0">
                  <a:pos x="352" y="130"/>
                </a:cxn>
                <a:cxn ang="0">
                  <a:pos x="326" y="93"/>
                </a:cxn>
                <a:cxn ang="0">
                  <a:pos x="300" y="85"/>
                </a:cxn>
                <a:cxn ang="0">
                  <a:pos x="259" y="55"/>
                </a:cxn>
                <a:cxn ang="0">
                  <a:pos x="307" y="10"/>
                </a:cxn>
                <a:cxn ang="0">
                  <a:pos x="288" y="4"/>
                </a:cxn>
                <a:cxn ang="0">
                  <a:pos x="230" y="22"/>
                </a:cxn>
                <a:cxn ang="0">
                  <a:pos x="204" y="27"/>
                </a:cxn>
                <a:cxn ang="0">
                  <a:pos x="203" y="44"/>
                </a:cxn>
                <a:cxn ang="0">
                  <a:pos x="210" y="58"/>
                </a:cxn>
                <a:cxn ang="0">
                  <a:pos x="143" y="58"/>
                </a:cxn>
                <a:cxn ang="0">
                  <a:pos x="107" y="57"/>
                </a:cxn>
                <a:cxn ang="0">
                  <a:pos x="105" y="87"/>
                </a:cxn>
                <a:cxn ang="0">
                  <a:pos x="87" y="98"/>
                </a:cxn>
                <a:cxn ang="0">
                  <a:pos x="89" y="122"/>
                </a:cxn>
                <a:cxn ang="0">
                  <a:pos x="91" y="161"/>
                </a:cxn>
                <a:cxn ang="0">
                  <a:pos x="122" y="130"/>
                </a:cxn>
              </a:cxnLst>
              <a:rect l="0" t="0" r="r" b="b"/>
              <a:pathLst>
                <a:path w="353" h="327">
                  <a:moveTo>
                    <a:pt x="122" y="130"/>
                  </a:moveTo>
                  <a:lnTo>
                    <a:pt x="118" y="143"/>
                  </a:lnTo>
                  <a:lnTo>
                    <a:pt x="125" y="160"/>
                  </a:lnTo>
                  <a:lnTo>
                    <a:pt x="118" y="170"/>
                  </a:lnTo>
                  <a:lnTo>
                    <a:pt x="107" y="165"/>
                  </a:lnTo>
                  <a:lnTo>
                    <a:pt x="92" y="168"/>
                  </a:lnTo>
                  <a:lnTo>
                    <a:pt x="94" y="181"/>
                  </a:lnTo>
                  <a:lnTo>
                    <a:pt x="71" y="206"/>
                  </a:lnTo>
                  <a:lnTo>
                    <a:pt x="55" y="212"/>
                  </a:lnTo>
                  <a:lnTo>
                    <a:pt x="35" y="235"/>
                  </a:lnTo>
                  <a:lnTo>
                    <a:pt x="22" y="242"/>
                  </a:lnTo>
                  <a:lnTo>
                    <a:pt x="12" y="242"/>
                  </a:lnTo>
                  <a:lnTo>
                    <a:pt x="7" y="245"/>
                  </a:lnTo>
                  <a:lnTo>
                    <a:pt x="4" y="250"/>
                  </a:lnTo>
                  <a:lnTo>
                    <a:pt x="12" y="257"/>
                  </a:lnTo>
                  <a:lnTo>
                    <a:pt x="13" y="272"/>
                  </a:lnTo>
                  <a:lnTo>
                    <a:pt x="0" y="286"/>
                  </a:lnTo>
                  <a:lnTo>
                    <a:pt x="6" y="298"/>
                  </a:lnTo>
                  <a:lnTo>
                    <a:pt x="22" y="298"/>
                  </a:lnTo>
                  <a:lnTo>
                    <a:pt x="27" y="288"/>
                  </a:lnTo>
                  <a:lnTo>
                    <a:pt x="37" y="295"/>
                  </a:lnTo>
                  <a:lnTo>
                    <a:pt x="26" y="303"/>
                  </a:lnTo>
                  <a:lnTo>
                    <a:pt x="33" y="315"/>
                  </a:lnTo>
                  <a:lnTo>
                    <a:pt x="41" y="316"/>
                  </a:lnTo>
                  <a:lnTo>
                    <a:pt x="70" y="318"/>
                  </a:lnTo>
                  <a:lnTo>
                    <a:pt x="75" y="320"/>
                  </a:lnTo>
                  <a:lnTo>
                    <a:pt x="102" y="326"/>
                  </a:lnTo>
                  <a:lnTo>
                    <a:pt x="113" y="321"/>
                  </a:lnTo>
                  <a:lnTo>
                    <a:pt x="133" y="306"/>
                  </a:lnTo>
                  <a:lnTo>
                    <a:pt x="169" y="311"/>
                  </a:lnTo>
                  <a:lnTo>
                    <a:pt x="227" y="306"/>
                  </a:lnTo>
                  <a:lnTo>
                    <a:pt x="261" y="297"/>
                  </a:lnTo>
                  <a:lnTo>
                    <a:pt x="275" y="275"/>
                  </a:lnTo>
                  <a:lnTo>
                    <a:pt x="294" y="263"/>
                  </a:lnTo>
                  <a:lnTo>
                    <a:pt x="297" y="250"/>
                  </a:lnTo>
                  <a:lnTo>
                    <a:pt x="304" y="229"/>
                  </a:lnTo>
                  <a:lnTo>
                    <a:pt x="319" y="216"/>
                  </a:lnTo>
                  <a:lnTo>
                    <a:pt x="327" y="184"/>
                  </a:lnTo>
                  <a:lnTo>
                    <a:pt x="323" y="150"/>
                  </a:lnTo>
                  <a:lnTo>
                    <a:pt x="352" y="130"/>
                  </a:lnTo>
                  <a:lnTo>
                    <a:pt x="333" y="119"/>
                  </a:lnTo>
                  <a:lnTo>
                    <a:pt x="326" y="93"/>
                  </a:lnTo>
                  <a:lnTo>
                    <a:pt x="311" y="84"/>
                  </a:lnTo>
                  <a:lnTo>
                    <a:pt x="300" y="85"/>
                  </a:lnTo>
                  <a:lnTo>
                    <a:pt x="284" y="80"/>
                  </a:lnTo>
                  <a:lnTo>
                    <a:pt x="259" y="55"/>
                  </a:lnTo>
                  <a:lnTo>
                    <a:pt x="270" y="48"/>
                  </a:lnTo>
                  <a:lnTo>
                    <a:pt x="307" y="10"/>
                  </a:lnTo>
                  <a:lnTo>
                    <a:pt x="302" y="0"/>
                  </a:lnTo>
                  <a:lnTo>
                    <a:pt x="288" y="4"/>
                  </a:lnTo>
                  <a:lnTo>
                    <a:pt x="245" y="10"/>
                  </a:lnTo>
                  <a:lnTo>
                    <a:pt x="230" y="22"/>
                  </a:lnTo>
                  <a:lnTo>
                    <a:pt x="220" y="29"/>
                  </a:lnTo>
                  <a:lnTo>
                    <a:pt x="204" y="27"/>
                  </a:lnTo>
                  <a:lnTo>
                    <a:pt x="195" y="33"/>
                  </a:lnTo>
                  <a:lnTo>
                    <a:pt x="203" y="44"/>
                  </a:lnTo>
                  <a:lnTo>
                    <a:pt x="227" y="55"/>
                  </a:lnTo>
                  <a:lnTo>
                    <a:pt x="210" y="58"/>
                  </a:lnTo>
                  <a:lnTo>
                    <a:pt x="172" y="67"/>
                  </a:lnTo>
                  <a:lnTo>
                    <a:pt x="143" y="58"/>
                  </a:lnTo>
                  <a:lnTo>
                    <a:pt x="116" y="51"/>
                  </a:lnTo>
                  <a:lnTo>
                    <a:pt x="107" y="57"/>
                  </a:lnTo>
                  <a:lnTo>
                    <a:pt x="102" y="77"/>
                  </a:lnTo>
                  <a:lnTo>
                    <a:pt x="105" y="87"/>
                  </a:lnTo>
                  <a:lnTo>
                    <a:pt x="103" y="92"/>
                  </a:lnTo>
                  <a:lnTo>
                    <a:pt x="87" y="98"/>
                  </a:lnTo>
                  <a:lnTo>
                    <a:pt x="90" y="117"/>
                  </a:lnTo>
                  <a:lnTo>
                    <a:pt x="89" y="122"/>
                  </a:lnTo>
                  <a:lnTo>
                    <a:pt x="75" y="142"/>
                  </a:lnTo>
                  <a:lnTo>
                    <a:pt x="91" y="161"/>
                  </a:lnTo>
                  <a:lnTo>
                    <a:pt x="97" y="159"/>
                  </a:lnTo>
                  <a:lnTo>
                    <a:pt x="122" y="130"/>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grpSp>
          <p:nvGrpSpPr>
            <p:cNvPr id="4" name="Group 153"/>
            <p:cNvGrpSpPr>
              <a:grpSpLocks/>
            </p:cNvGrpSpPr>
            <p:nvPr/>
          </p:nvGrpSpPr>
          <p:grpSpPr bwMode="auto">
            <a:xfrm>
              <a:off x="6988175" y="3394075"/>
              <a:ext cx="546100" cy="406400"/>
              <a:chOff x="2739" y="1812"/>
              <a:chExt cx="422" cy="302"/>
            </a:xfrm>
          </p:grpSpPr>
          <p:sp>
            <p:nvSpPr>
              <p:cNvPr id="219290" name="Freeform 154"/>
              <p:cNvSpPr>
                <a:spLocks/>
              </p:cNvSpPr>
              <p:nvPr/>
            </p:nvSpPr>
            <p:spPr bwMode="auto">
              <a:xfrm>
                <a:off x="2739" y="1876"/>
                <a:ext cx="170" cy="204"/>
              </a:xfrm>
              <a:custGeom>
                <a:avLst/>
                <a:gdLst/>
                <a:ahLst/>
                <a:cxnLst>
                  <a:cxn ang="0">
                    <a:pos x="20" y="179"/>
                  </a:cxn>
                  <a:cxn ang="0">
                    <a:pos x="30" y="194"/>
                  </a:cxn>
                  <a:cxn ang="0">
                    <a:pos x="49" y="192"/>
                  </a:cxn>
                  <a:cxn ang="0">
                    <a:pos x="68" y="195"/>
                  </a:cxn>
                  <a:cxn ang="0">
                    <a:pos x="81" y="203"/>
                  </a:cxn>
                  <a:cxn ang="0">
                    <a:pos x="95" y="202"/>
                  </a:cxn>
                  <a:cxn ang="0">
                    <a:pos x="85" y="192"/>
                  </a:cxn>
                  <a:cxn ang="0">
                    <a:pos x="91" y="175"/>
                  </a:cxn>
                  <a:cxn ang="0">
                    <a:pos x="98" y="156"/>
                  </a:cxn>
                  <a:cxn ang="0">
                    <a:pos x="99" y="133"/>
                  </a:cxn>
                  <a:cxn ang="0">
                    <a:pos x="119" y="118"/>
                  </a:cxn>
                  <a:cxn ang="0">
                    <a:pos x="136" y="108"/>
                  </a:cxn>
                  <a:cxn ang="0">
                    <a:pos x="133" y="96"/>
                  </a:cxn>
                  <a:cxn ang="0">
                    <a:pos x="131" y="76"/>
                  </a:cxn>
                  <a:cxn ang="0">
                    <a:pos x="134" y="67"/>
                  </a:cxn>
                  <a:cxn ang="0">
                    <a:pos x="148" y="64"/>
                  </a:cxn>
                  <a:cxn ang="0">
                    <a:pos x="156" y="67"/>
                  </a:cxn>
                  <a:cxn ang="0">
                    <a:pos x="169" y="53"/>
                  </a:cxn>
                  <a:cxn ang="0">
                    <a:pos x="162" y="40"/>
                  </a:cxn>
                  <a:cxn ang="0">
                    <a:pos x="153" y="38"/>
                  </a:cxn>
                  <a:cxn ang="0">
                    <a:pos x="138" y="40"/>
                  </a:cxn>
                  <a:cxn ang="0">
                    <a:pos x="131" y="40"/>
                  </a:cxn>
                  <a:cxn ang="0">
                    <a:pos x="126" y="22"/>
                  </a:cxn>
                  <a:cxn ang="0">
                    <a:pos x="126" y="4"/>
                  </a:cxn>
                  <a:cxn ang="0">
                    <a:pos x="115" y="0"/>
                  </a:cxn>
                  <a:cxn ang="0">
                    <a:pos x="110" y="8"/>
                  </a:cxn>
                  <a:cxn ang="0">
                    <a:pos x="85" y="5"/>
                  </a:cxn>
                  <a:cxn ang="0">
                    <a:pos x="78" y="11"/>
                  </a:cxn>
                  <a:cxn ang="0">
                    <a:pos x="86" y="26"/>
                  </a:cxn>
                  <a:cxn ang="0">
                    <a:pos x="86" y="43"/>
                  </a:cxn>
                  <a:cxn ang="0">
                    <a:pos x="73" y="33"/>
                  </a:cxn>
                  <a:cxn ang="0">
                    <a:pos x="68" y="24"/>
                  </a:cxn>
                  <a:cxn ang="0">
                    <a:pos x="52" y="27"/>
                  </a:cxn>
                  <a:cxn ang="0">
                    <a:pos x="46" y="37"/>
                  </a:cxn>
                  <a:cxn ang="0">
                    <a:pos x="41" y="42"/>
                  </a:cxn>
                  <a:cxn ang="0">
                    <a:pos x="43" y="57"/>
                  </a:cxn>
                  <a:cxn ang="0">
                    <a:pos x="41" y="54"/>
                  </a:cxn>
                  <a:cxn ang="0">
                    <a:pos x="26" y="36"/>
                  </a:cxn>
                  <a:cxn ang="0">
                    <a:pos x="18" y="30"/>
                  </a:cxn>
                  <a:cxn ang="0">
                    <a:pos x="11" y="35"/>
                  </a:cxn>
                  <a:cxn ang="0">
                    <a:pos x="15" y="45"/>
                  </a:cxn>
                  <a:cxn ang="0">
                    <a:pos x="16" y="52"/>
                  </a:cxn>
                  <a:cxn ang="0">
                    <a:pos x="3" y="57"/>
                  </a:cxn>
                  <a:cxn ang="0">
                    <a:pos x="5" y="72"/>
                  </a:cxn>
                  <a:cxn ang="0">
                    <a:pos x="15" y="85"/>
                  </a:cxn>
                  <a:cxn ang="0">
                    <a:pos x="16" y="96"/>
                  </a:cxn>
                  <a:cxn ang="0">
                    <a:pos x="14" y="105"/>
                  </a:cxn>
                  <a:cxn ang="0">
                    <a:pos x="0" y="116"/>
                  </a:cxn>
                  <a:cxn ang="0">
                    <a:pos x="4" y="127"/>
                  </a:cxn>
                  <a:cxn ang="0">
                    <a:pos x="18" y="136"/>
                  </a:cxn>
                  <a:cxn ang="0">
                    <a:pos x="24" y="148"/>
                  </a:cxn>
                  <a:cxn ang="0">
                    <a:pos x="23" y="168"/>
                  </a:cxn>
                  <a:cxn ang="0">
                    <a:pos x="20" y="179"/>
                  </a:cxn>
                </a:cxnLst>
                <a:rect l="0" t="0" r="r" b="b"/>
                <a:pathLst>
                  <a:path w="170" h="204">
                    <a:moveTo>
                      <a:pt x="20" y="179"/>
                    </a:moveTo>
                    <a:lnTo>
                      <a:pt x="30" y="194"/>
                    </a:lnTo>
                    <a:lnTo>
                      <a:pt x="49" y="192"/>
                    </a:lnTo>
                    <a:lnTo>
                      <a:pt x="68" y="195"/>
                    </a:lnTo>
                    <a:lnTo>
                      <a:pt x="81" y="203"/>
                    </a:lnTo>
                    <a:lnTo>
                      <a:pt x="95" y="202"/>
                    </a:lnTo>
                    <a:lnTo>
                      <a:pt x="85" y="192"/>
                    </a:lnTo>
                    <a:lnTo>
                      <a:pt x="91" y="175"/>
                    </a:lnTo>
                    <a:lnTo>
                      <a:pt x="98" y="156"/>
                    </a:lnTo>
                    <a:lnTo>
                      <a:pt x="99" y="133"/>
                    </a:lnTo>
                    <a:lnTo>
                      <a:pt x="119" y="118"/>
                    </a:lnTo>
                    <a:lnTo>
                      <a:pt x="136" y="108"/>
                    </a:lnTo>
                    <a:lnTo>
                      <a:pt x="133" y="96"/>
                    </a:lnTo>
                    <a:lnTo>
                      <a:pt x="131" y="76"/>
                    </a:lnTo>
                    <a:lnTo>
                      <a:pt x="134" y="67"/>
                    </a:lnTo>
                    <a:lnTo>
                      <a:pt x="148" y="64"/>
                    </a:lnTo>
                    <a:lnTo>
                      <a:pt x="156" y="67"/>
                    </a:lnTo>
                    <a:lnTo>
                      <a:pt x="169" y="53"/>
                    </a:lnTo>
                    <a:lnTo>
                      <a:pt x="162" y="40"/>
                    </a:lnTo>
                    <a:lnTo>
                      <a:pt x="153" y="38"/>
                    </a:lnTo>
                    <a:lnTo>
                      <a:pt x="138" y="40"/>
                    </a:lnTo>
                    <a:lnTo>
                      <a:pt x="131" y="40"/>
                    </a:lnTo>
                    <a:lnTo>
                      <a:pt x="126" y="22"/>
                    </a:lnTo>
                    <a:lnTo>
                      <a:pt x="126" y="4"/>
                    </a:lnTo>
                    <a:lnTo>
                      <a:pt x="115" y="0"/>
                    </a:lnTo>
                    <a:lnTo>
                      <a:pt x="110" y="8"/>
                    </a:lnTo>
                    <a:lnTo>
                      <a:pt x="85" y="5"/>
                    </a:lnTo>
                    <a:lnTo>
                      <a:pt x="78" y="11"/>
                    </a:lnTo>
                    <a:lnTo>
                      <a:pt x="86" y="26"/>
                    </a:lnTo>
                    <a:lnTo>
                      <a:pt x="86" y="43"/>
                    </a:lnTo>
                    <a:lnTo>
                      <a:pt x="73" y="33"/>
                    </a:lnTo>
                    <a:lnTo>
                      <a:pt x="68" y="24"/>
                    </a:lnTo>
                    <a:lnTo>
                      <a:pt x="52" y="27"/>
                    </a:lnTo>
                    <a:lnTo>
                      <a:pt x="46" y="37"/>
                    </a:lnTo>
                    <a:lnTo>
                      <a:pt x="41" y="42"/>
                    </a:lnTo>
                    <a:lnTo>
                      <a:pt x="43" y="57"/>
                    </a:lnTo>
                    <a:lnTo>
                      <a:pt x="41" y="54"/>
                    </a:lnTo>
                    <a:lnTo>
                      <a:pt x="26" y="36"/>
                    </a:lnTo>
                    <a:lnTo>
                      <a:pt x="18" y="30"/>
                    </a:lnTo>
                    <a:lnTo>
                      <a:pt x="11" y="35"/>
                    </a:lnTo>
                    <a:lnTo>
                      <a:pt x="15" y="45"/>
                    </a:lnTo>
                    <a:lnTo>
                      <a:pt x="16" y="52"/>
                    </a:lnTo>
                    <a:lnTo>
                      <a:pt x="3" y="57"/>
                    </a:lnTo>
                    <a:lnTo>
                      <a:pt x="5" y="72"/>
                    </a:lnTo>
                    <a:lnTo>
                      <a:pt x="15" y="85"/>
                    </a:lnTo>
                    <a:lnTo>
                      <a:pt x="16" y="96"/>
                    </a:lnTo>
                    <a:lnTo>
                      <a:pt x="14" y="105"/>
                    </a:lnTo>
                    <a:lnTo>
                      <a:pt x="0" y="116"/>
                    </a:lnTo>
                    <a:lnTo>
                      <a:pt x="4" y="127"/>
                    </a:lnTo>
                    <a:lnTo>
                      <a:pt x="18" y="136"/>
                    </a:lnTo>
                    <a:lnTo>
                      <a:pt x="24" y="148"/>
                    </a:lnTo>
                    <a:lnTo>
                      <a:pt x="23" y="168"/>
                    </a:lnTo>
                    <a:lnTo>
                      <a:pt x="20" y="179"/>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291" name="Freeform 155"/>
              <p:cNvSpPr>
                <a:spLocks/>
              </p:cNvSpPr>
              <p:nvPr/>
            </p:nvSpPr>
            <p:spPr bwMode="auto">
              <a:xfrm>
                <a:off x="2764" y="1812"/>
                <a:ext cx="128" cy="86"/>
              </a:xfrm>
              <a:custGeom>
                <a:avLst/>
                <a:gdLst/>
                <a:ahLst/>
                <a:cxnLst>
                  <a:cxn ang="0">
                    <a:pos x="2" y="84"/>
                  </a:cxn>
                  <a:cxn ang="0">
                    <a:pos x="13" y="85"/>
                  </a:cxn>
                  <a:cxn ang="0">
                    <a:pos x="26" y="75"/>
                  </a:cxn>
                  <a:cxn ang="0">
                    <a:pos x="37" y="59"/>
                  </a:cxn>
                  <a:cxn ang="0">
                    <a:pos x="75" y="57"/>
                  </a:cxn>
                  <a:cxn ang="0">
                    <a:pos x="105" y="48"/>
                  </a:cxn>
                  <a:cxn ang="0">
                    <a:pos x="122" y="33"/>
                  </a:cxn>
                  <a:cxn ang="0">
                    <a:pos x="126" y="17"/>
                  </a:cxn>
                  <a:cxn ang="0">
                    <a:pos x="127" y="0"/>
                  </a:cxn>
                  <a:cxn ang="0">
                    <a:pos x="104" y="12"/>
                  </a:cxn>
                  <a:cxn ang="0">
                    <a:pos x="60" y="34"/>
                  </a:cxn>
                  <a:cxn ang="0">
                    <a:pos x="49" y="37"/>
                  </a:cxn>
                  <a:cxn ang="0">
                    <a:pos x="35" y="46"/>
                  </a:cxn>
                  <a:cxn ang="0">
                    <a:pos x="11" y="54"/>
                  </a:cxn>
                  <a:cxn ang="0">
                    <a:pos x="0" y="61"/>
                  </a:cxn>
                  <a:cxn ang="0">
                    <a:pos x="2" y="84"/>
                  </a:cxn>
                </a:cxnLst>
                <a:rect l="0" t="0" r="r" b="b"/>
                <a:pathLst>
                  <a:path w="128" h="86">
                    <a:moveTo>
                      <a:pt x="2" y="84"/>
                    </a:moveTo>
                    <a:lnTo>
                      <a:pt x="13" y="85"/>
                    </a:lnTo>
                    <a:lnTo>
                      <a:pt x="26" y="75"/>
                    </a:lnTo>
                    <a:lnTo>
                      <a:pt x="37" y="59"/>
                    </a:lnTo>
                    <a:lnTo>
                      <a:pt x="75" y="57"/>
                    </a:lnTo>
                    <a:lnTo>
                      <a:pt x="105" y="48"/>
                    </a:lnTo>
                    <a:lnTo>
                      <a:pt x="122" y="33"/>
                    </a:lnTo>
                    <a:lnTo>
                      <a:pt x="126" y="17"/>
                    </a:lnTo>
                    <a:lnTo>
                      <a:pt x="127" y="0"/>
                    </a:lnTo>
                    <a:lnTo>
                      <a:pt x="104" y="12"/>
                    </a:lnTo>
                    <a:lnTo>
                      <a:pt x="60" y="34"/>
                    </a:lnTo>
                    <a:lnTo>
                      <a:pt x="49" y="37"/>
                    </a:lnTo>
                    <a:lnTo>
                      <a:pt x="35" y="46"/>
                    </a:lnTo>
                    <a:lnTo>
                      <a:pt x="11" y="54"/>
                    </a:lnTo>
                    <a:lnTo>
                      <a:pt x="0" y="61"/>
                    </a:lnTo>
                    <a:lnTo>
                      <a:pt x="2" y="84"/>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292" name="Freeform 156"/>
              <p:cNvSpPr>
                <a:spLocks/>
              </p:cNvSpPr>
              <p:nvPr/>
            </p:nvSpPr>
            <p:spPr bwMode="auto">
              <a:xfrm>
                <a:off x="2847" y="2001"/>
                <a:ext cx="57" cy="64"/>
              </a:xfrm>
              <a:custGeom>
                <a:avLst/>
                <a:gdLst/>
                <a:ahLst/>
                <a:cxnLst>
                  <a:cxn ang="0">
                    <a:pos x="16" y="0"/>
                  </a:cxn>
                  <a:cxn ang="0">
                    <a:pos x="52" y="21"/>
                  </a:cxn>
                  <a:cxn ang="0">
                    <a:pos x="56" y="31"/>
                  </a:cxn>
                  <a:cxn ang="0">
                    <a:pos x="43" y="44"/>
                  </a:cxn>
                  <a:cxn ang="0">
                    <a:pos x="33" y="53"/>
                  </a:cxn>
                  <a:cxn ang="0">
                    <a:pos x="36" y="63"/>
                  </a:cxn>
                  <a:cxn ang="0">
                    <a:pos x="21" y="62"/>
                  </a:cxn>
                  <a:cxn ang="0">
                    <a:pos x="3" y="47"/>
                  </a:cxn>
                  <a:cxn ang="0">
                    <a:pos x="0" y="35"/>
                  </a:cxn>
                  <a:cxn ang="0">
                    <a:pos x="5" y="20"/>
                  </a:cxn>
                  <a:cxn ang="0">
                    <a:pos x="16" y="0"/>
                  </a:cxn>
                </a:cxnLst>
                <a:rect l="0" t="0" r="r" b="b"/>
                <a:pathLst>
                  <a:path w="57" h="64">
                    <a:moveTo>
                      <a:pt x="16" y="0"/>
                    </a:moveTo>
                    <a:lnTo>
                      <a:pt x="52" y="21"/>
                    </a:lnTo>
                    <a:lnTo>
                      <a:pt x="56" y="31"/>
                    </a:lnTo>
                    <a:lnTo>
                      <a:pt x="43" y="44"/>
                    </a:lnTo>
                    <a:lnTo>
                      <a:pt x="33" y="53"/>
                    </a:lnTo>
                    <a:lnTo>
                      <a:pt x="36" y="63"/>
                    </a:lnTo>
                    <a:lnTo>
                      <a:pt x="21" y="62"/>
                    </a:lnTo>
                    <a:lnTo>
                      <a:pt x="3" y="47"/>
                    </a:lnTo>
                    <a:lnTo>
                      <a:pt x="0" y="35"/>
                    </a:lnTo>
                    <a:lnTo>
                      <a:pt x="5" y="20"/>
                    </a:lnTo>
                    <a:lnTo>
                      <a:pt x="16" y="0"/>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293" name="Freeform 157"/>
              <p:cNvSpPr>
                <a:spLocks/>
              </p:cNvSpPr>
              <p:nvPr/>
            </p:nvSpPr>
            <p:spPr bwMode="auto">
              <a:xfrm>
                <a:off x="2920" y="1972"/>
                <a:ext cx="78" cy="97"/>
              </a:xfrm>
              <a:custGeom>
                <a:avLst/>
                <a:gdLst/>
                <a:ahLst/>
                <a:cxnLst>
                  <a:cxn ang="0">
                    <a:pos x="70" y="0"/>
                  </a:cxn>
                  <a:cxn ang="0">
                    <a:pos x="76" y="5"/>
                  </a:cxn>
                  <a:cxn ang="0">
                    <a:pos x="71" y="10"/>
                  </a:cxn>
                  <a:cxn ang="0">
                    <a:pos x="77" y="21"/>
                  </a:cxn>
                  <a:cxn ang="0">
                    <a:pos x="73" y="33"/>
                  </a:cxn>
                  <a:cxn ang="0">
                    <a:pos x="60" y="44"/>
                  </a:cxn>
                  <a:cxn ang="0">
                    <a:pos x="65" y="53"/>
                  </a:cxn>
                  <a:cxn ang="0">
                    <a:pos x="63" y="63"/>
                  </a:cxn>
                  <a:cxn ang="0">
                    <a:pos x="69" y="72"/>
                  </a:cxn>
                  <a:cxn ang="0">
                    <a:pos x="56" y="96"/>
                  </a:cxn>
                  <a:cxn ang="0">
                    <a:pos x="19" y="76"/>
                  </a:cxn>
                  <a:cxn ang="0">
                    <a:pos x="0" y="66"/>
                  </a:cxn>
                  <a:cxn ang="0">
                    <a:pos x="9" y="58"/>
                  </a:cxn>
                  <a:cxn ang="0">
                    <a:pos x="7" y="43"/>
                  </a:cxn>
                  <a:cxn ang="0">
                    <a:pos x="28" y="28"/>
                  </a:cxn>
                  <a:cxn ang="0">
                    <a:pos x="39" y="33"/>
                  </a:cxn>
                  <a:cxn ang="0">
                    <a:pos x="50" y="27"/>
                  </a:cxn>
                  <a:cxn ang="0">
                    <a:pos x="65" y="14"/>
                  </a:cxn>
                  <a:cxn ang="0">
                    <a:pos x="70" y="0"/>
                  </a:cxn>
                </a:cxnLst>
                <a:rect l="0" t="0" r="r" b="b"/>
                <a:pathLst>
                  <a:path w="78" h="97">
                    <a:moveTo>
                      <a:pt x="70" y="0"/>
                    </a:moveTo>
                    <a:lnTo>
                      <a:pt x="76" y="5"/>
                    </a:lnTo>
                    <a:lnTo>
                      <a:pt x="71" y="10"/>
                    </a:lnTo>
                    <a:lnTo>
                      <a:pt x="77" y="21"/>
                    </a:lnTo>
                    <a:lnTo>
                      <a:pt x="73" y="33"/>
                    </a:lnTo>
                    <a:lnTo>
                      <a:pt x="60" y="44"/>
                    </a:lnTo>
                    <a:lnTo>
                      <a:pt x="65" y="53"/>
                    </a:lnTo>
                    <a:lnTo>
                      <a:pt x="63" y="63"/>
                    </a:lnTo>
                    <a:lnTo>
                      <a:pt x="69" y="72"/>
                    </a:lnTo>
                    <a:lnTo>
                      <a:pt x="56" y="96"/>
                    </a:lnTo>
                    <a:lnTo>
                      <a:pt x="19" y="76"/>
                    </a:lnTo>
                    <a:lnTo>
                      <a:pt x="0" y="66"/>
                    </a:lnTo>
                    <a:lnTo>
                      <a:pt x="9" y="58"/>
                    </a:lnTo>
                    <a:lnTo>
                      <a:pt x="7" y="43"/>
                    </a:lnTo>
                    <a:lnTo>
                      <a:pt x="28" y="28"/>
                    </a:lnTo>
                    <a:lnTo>
                      <a:pt x="39" y="33"/>
                    </a:lnTo>
                    <a:lnTo>
                      <a:pt x="50" y="27"/>
                    </a:lnTo>
                    <a:lnTo>
                      <a:pt x="65" y="14"/>
                    </a:lnTo>
                    <a:lnTo>
                      <a:pt x="70" y="0"/>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294" name="Freeform 158"/>
              <p:cNvSpPr>
                <a:spLocks/>
              </p:cNvSpPr>
              <p:nvPr/>
            </p:nvSpPr>
            <p:spPr bwMode="auto">
              <a:xfrm>
                <a:off x="2909" y="2075"/>
                <a:ext cx="39" cy="39"/>
              </a:xfrm>
              <a:custGeom>
                <a:avLst/>
                <a:gdLst/>
                <a:ahLst/>
                <a:cxnLst>
                  <a:cxn ang="0">
                    <a:pos x="0" y="0"/>
                  </a:cxn>
                  <a:cxn ang="0">
                    <a:pos x="24" y="5"/>
                  </a:cxn>
                  <a:cxn ang="0">
                    <a:pos x="35" y="15"/>
                  </a:cxn>
                  <a:cxn ang="0">
                    <a:pos x="38" y="30"/>
                  </a:cxn>
                  <a:cxn ang="0">
                    <a:pos x="28" y="38"/>
                  </a:cxn>
                  <a:cxn ang="0">
                    <a:pos x="11" y="32"/>
                  </a:cxn>
                  <a:cxn ang="0">
                    <a:pos x="5" y="22"/>
                  </a:cxn>
                  <a:cxn ang="0">
                    <a:pos x="0" y="0"/>
                  </a:cxn>
                </a:cxnLst>
                <a:rect l="0" t="0" r="r" b="b"/>
                <a:pathLst>
                  <a:path w="39" h="39">
                    <a:moveTo>
                      <a:pt x="0" y="0"/>
                    </a:moveTo>
                    <a:lnTo>
                      <a:pt x="24" y="5"/>
                    </a:lnTo>
                    <a:lnTo>
                      <a:pt x="35" y="15"/>
                    </a:lnTo>
                    <a:lnTo>
                      <a:pt x="38" y="30"/>
                    </a:lnTo>
                    <a:lnTo>
                      <a:pt x="28" y="38"/>
                    </a:lnTo>
                    <a:lnTo>
                      <a:pt x="11" y="32"/>
                    </a:lnTo>
                    <a:lnTo>
                      <a:pt x="5" y="22"/>
                    </a:lnTo>
                    <a:lnTo>
                      <a:pt x="0" y="0"/>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295" name="Freeform 159"/>
              <p:cNvSpPr>
                <a:spLocks/>
              </p:cNvSpPr>
              <p:nvPr/>
            </p:nvSpPr>
            <p:spPr bwMode="auto">
              <a:xfrm>
                <a:off x="3141" y="2049"/>
                <a:ext cx="20" cy="30"/>
              </a:xfrm>
              <a:custGeom>
                <a:avLst/>
                <a:gdLst/>
                <a:ahLst/>
                <a:cxnLst>
                  <a:cxn ang="0">
                    <a:pos x="5" y="0"/>
                  </a:cxn>
                  <a:cxn ang="0">
                    <a:pos x="0" y="5"/>
                  </a:cxn>
                  <a:cxn ang="0">
                    <a:pos x="0" y="20"/>
                  </a:cxn>
                  <a:cxn ang="0">
                    <a:pos x="13" y="29"/>
                  </a:cxn>
                  <a:cxn ang="0">
                    <a:pos x="19" y="15"/>
                  </a:cxn>
                  <a:cxn ang="0">
                    <a:pos x="5" y="0"/>
                  </a:cxn>
                </a:cxnLst>
                <a:rect l="0" t="0" r="r" b="b"/>
                <a:pathLst>
                  <a:path w="20" h="30">
                    <a:moveTo>
                      <a:pt x="5" y="0"/>
                    </a:moveTo>
                    <a:lnTo>
                      <a:pt x="0" y="5"/>
                    </a:lnTo>
                    <a:lnTo>
                      <a:pt x="0" y="20"/>
                    </a:lnTo>
                    <a:lnTo>
                      <a:pt x="13" y="29"/>
                    </a:lnTo>
                    <a:lnTo>
                      <a:pt x="19" y="15"/>
                    </a:lnTo>
                    <a:lnTo>
                      <a:pt x="5" y="0"/>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grpSp>
        <p:grpSp>
          <p:nvGrpSpPr>
            <p:cNvPr id="5" name="Group 160"/>
            <p:cNvGrpSpPr>
              <a:grpSpLocks/>
            </p:cNvGrpSpPr>
            <p:nvPr/>
          </p:nvGrpSpPr>
          <p:grpSpPr bwMode="auto">
            <a:xfrm>
              <a:off x="6762750" y="3729038"/>
              <a:ext cx="788988" cy="1003300"/>
              <a:chOff x="2562" y="2070"/>
              <a:chExt cx="608" cy="746"/>
            </a:xfrm>
            <a:solidFill>
              <a:srgbClr val="99FF33"/>
            </a:solidFill>
          </p:grpSpPr>
          <p:sp>
            <p:nvSpPr>
              <p:cNvPr id="219297" name="Freeform 161"/>
              <p:cNvSpPr>
                <a:spLocks/>
              </p:cNvSpPr>
              <p:nvPr/>
            </p:nvSpPr>
            <p:spPr bwMode="auto">
              <a:xfrm>
                <a:off x="3044" y="2119"/>
                <a:ext cx="30" cy="25"/>
              </a:xfrm>
              <a:custGeom>
                <a:avLst/>
                <a:gdLst/>
                <a:ahLst/>
                <a:cxnLst>
                  <a:cxn ang="0">
                    <a:pos x="2" y="0"/>
                  </a:cxn>
                  <a:cxn ang="0">
                    <a:pos x="0" y="5"/>
                  </a:cxn>
                  <a:cxn ang="0">
                    <a:pos x="2" y="17"/>
                  </a:cxn>
                  <a:cxn ang="0">
                    <a:pos x="21" y="24"/>
                  </a:cxn>
                  <a:cxn ang="0">
                    <a:pos x="29" y="13"/>
                  </a:cxn>
                  <a:cxn ang="0">
                    <a:pos x="2" y="0"/>
                  </a:cxn>
                </a:cxnLst>
                <a:rect l="0" t="0" r="r" b="b"/>
                <a:pathLst>
                  <a:path w="30" h="25">
                    <a:moveTo>
                      <a:pt x="2" y="0"/>
                    </a:moveTo>
                    <a:lnTo>
                      <a:pt x="0" y="5"/>
                    </a:lnTo>
                    <a:lnTo>
                      <a:pt x="2" y="17"/>
                    </a:lnTo>
                    <a:lnTo>
                      <a:pt x="21" y="24"/>
                    </a:lnTo>
                    <a:lnTo>
                      <a:pt x="29" y="13"/>
                    </a:lnTo>
                    <a:lnTo>
                      <a:pt x="2" y="0"/>
                    </a:lnTo>
                  </a:path>
                </a:pathLst>
              </a:custGeom>
              <a:grpFill/>
              <a:ln w="12700" cap="rnd" cmpd="sng">
                <a:solidFill>
                  <a:schemeClr val="tx1"/>
                </a:solidFill>
                <a:prstDash val="solid"/>
                <a:round/>
                <a:headEnd type="none" w="med" len="med"/>
                <a:tailEnd type="none" w="med" len="med"/>
              </a:ln>
              <a:effectLst/>
            </p:spPr>
            <p:txBody>
              <a:bodyPr/>
              <a:lstStyle/>
              <a:p>
                <a:endParaRPr lang="it-IT"/>
              </a:p>
            </p:txBody>
          </p:sp>
          <p:sp>
            <p:nvSpPr>
              <p:cNvPr id="219298" name="Freeform 162"/>
              <p:cNvSpPr>
                <a:spLocks/>
              </p:cNvSpPr>
              <p:nvPr/>
            </p:nvSpPr>
            <p:spPr bwMode="auto">
              <a:xfrm>
                <a:off x="2562" y="2070"/>
                <a:ext cx="608" cy="746"/>
              </a:xfrm>
              <a:custGeom>
                <a:avLst/>
                <a:gdLst/>
                <a:ahLst/>
                <a:cxnLst>
                  <a:cxn ang="0">
                    <a:pos x="197" y="17"/>
                  </a:cxn>
                  <a:cxn ang="0">
                    <a:pos x="207" y="52"/>
                  </a:cxn>
                  <a:cxn ang="0">
                    <a:pos x="205" y="80"/>
                  </a:cxn>
                  <a:cxn ang="0">
                    <a:pos x="243" y="116"/>
                  </a:cxn>
                  <a:cxn ang="0">
                    <a:pos x="191" y="107"/>
                  </a:cxn>
                  <a:cxn ang="0">
                    <a:pos x="157" y="140"/>
                  </a:cxn>
                  <a:cxn ang="0">
                    <a:pos x="127" y="118"/>
                  </a:cxn>
                  <a:cxn ang="0">
                    <a:pos x="82" y="146"/>
                  </a:cxn>
                  <a:cxn ang="0">
                    <a:pos x="94" y="183"/>
                  </a:cxn>
                  <a:cxn ang="0">
                    <a:pos x="72" y="207"/>
                  </a:cxn>
                  <a:cxn ang="0">
                    <a:pos x="80" y="244"/>
                  </a:cxn>
                  <a:cxn ang="0">
                    <a:pos x="50" y="285"/>
                  </a:cxn>
                  <a:cxn ang="0">
                    <a:pos x="18" y="319"/>
                  </a:cxn>
                  <a:cxn ang="0">
                    <a:pos x="13" y="379"/>
                  </a:cxn>
                  <a:cxn ang="0">
                    <a:pos x="10" y="407"/>
                  </a:cxn>
                  <a:cxn ang="0">
                    <a:pos x="0" y="463"/>
                  </a:cxn>
                  <a:cxn ang="0">
                    <a:pos x="24" y="488"/>
                  </a:cxn>
                  <a:cxn ang="0">
                    <a:pos x="4" y="524"/>
                  </a:cxn>
                  <a:cxn ang="0">
                    <a:pos x="40" y="559"/>
                  </a:cxn>
                  <a:cxn ang="0">
                    <a:pos x="104" y="562"/>
                  </a:cxn>
                  <a:cxn ang="0">
                    <a:pos x="118" y="587"/>
                  </a:cxn>
                  <a:cxn ang="0">
                    <a:pos x="91" y="627"/>
                  </a:cxn>
                  <a:cxn ang="0">
                    <a:pos x="73" y="692"/>
                  </a:cxn>
                  <a:cxn ang="0">
                    <a:pos x="110" y="725"/>
                  </a:cxn>
                  <a:cxn ang="0">
                    <a:pos x="139" y="709"/>
                  </a:cxn>
                  <a:cxn ang="0">
                    <a:pos x="172" y="717"/>
                  </a:cxn>
                  <a:cxn ang="0">
                    <a:pos x="201" y="739"/>
                  </a:cxn>
                  <a:cxn ang="0">
                    <a:pos x="261" y="742"/>
                  </a:cxn>
                  <a:cxn ang="0">
                    <a:pos x="299" y="745"/>
                  </a:cxn>
                  <a:cxn ang="0">
                    <a:pos x="358" y="740"/>
                  </a:cxn>
                  <a:cxn ang="0">
                    <a:pos x="394" y="734"/>
                  </a:cxn>
                  <a:cxn ang="0">
                    <a:pos x="435" y="730"/>
                  </a:cxn>
                  <a:cxn ang="0">
                    <a:pos x="483" y="736"/>
                  </a:cxn>
                  <a:cxn ang="0">
                    <a:pos x="470" y="705"/>
                  </a:cxn>
                  <a:cxn ang="0">
                    <a:pos x="534" y="636"/>
                  </a:cxn>
                  <a:cxn ang="0">
                    <a:pos x="498" y="611"/>
                  </a:cxn>
                  <a:cxn ang="0">
                    <a:pos x="425" y="553"/>
                  </a:cxn>
                  <a:cxn ang="0">
                    <a:pos x="403" y="499"/>
                  </a:cxn>
                  <a:cxn ang="0">
                    <a:pos x="424" y="483"/>
                  </a:cxn>
                  <a:cxn ang="0">
                    <a:pos x="552" y="418"/>
                  </a:cxn>
                  <a:cxn ang="0">
                    <a:pos x="600" y="411"/>
                  </a:cxn>
                  <a:cxn ang="0">
                    <a:pos x="607" y="373"/>
                  </a:cxn>
                  <a:cxn ang="0">
                    <a:pos x="586" y="304"/>
                  </a:cxn>
                  <a:cxn ang="0">
                    <a:pos x="571" y="256"/>
                  </a:cxn>
                  <a:cxn ang="0">
                    <a:pos x="550" y="203"/>
                  </a:cxn>
                  <a:cxn ang="0">
                    <a:pos x="517" y="120"/>
                  </a:cxn>
                  <a:cxn ang="0">
                    <a:pos x="461" y="74"/>
                  </a:cxn>
                  <a:cxn ang="0">
                    <a:pos x="419" y="74"/>
                  </a:cxn>
                  <a:cxn ang="0">
                    <a:pos x="349" y="107"/>
                  </a:cxn>
                  <a:cxn ang="0">
                    <a:pos x="340" y="85"/>
                  </a:cxn>
                  <a:cxn ang="0">
                    <a:pos x="301" y="57"/>
                  </a:cxn>
                  <a:cxn ang="0">
                    <a:pos x="267" y="11"/>
                  </a:cxn>
                  <a:cxn ang="0">
                    <a:pos x="224" y="1"/>
                  </a:cxn>
                </a:cxnLst>
                <a:rect l="0" t="0" r="r" b="b"/>
                <a:pathLst>
                  <a:path w="608" h="746">
                    <a:moveTo>
                      <a:pt x="208" y="0"/>
                    </a:moveTo>
                    <a:lnTo>
                      <a:pt x="196" y="9"/>
                    </a:lnTo>
                    <a:lnTo>
                      <a:pt x="197" y="17"/>
                    </a:lnTo>
                    <a:lnTo>
                      <a:pt x="200" y="25"/>
                    </a:lnTo>
                    <a:lnTo>
                      <a:pt x="204" y="37"/>
                    </a:lnTo>
                    <a:lnTo>
                      <a:pt x="207" y="52"/>
                    </a:lnTo>
                    <a:lnTo>
                      <a:pt x="200" y="61"/>
                    </a:lnTo>
                    <a:lnTo>
                      <a:pt x="201" y="71"/>
                    </a:lnTo>
                    <a:lnTo>
                      <a:pt x="205" y="80"/>
                    </a:lnTo>
                    <a:lnTo>
                      <a:pt x="225" y="93"/>
                    </a:lnTo>
                    <a:lnTo>
                      <a:pt x="235" y="94"/>
                    </a:lnTo>
                    <a:lnTo>
                      <a:pt x="243" y="116"/>
                    </a:lnTo>
                    <a:lnTo>
                      <a:pt x="216" y="113"/>
                    </a:lnTo>
                    <a:lnTo>
                      <a:pt x="203" y="103"/>
                    </a:lnTo>
                    <a:lnTo>
                      <a:pt x="191" y="107"/>
                    </a:lnTo>
                    <a:lnTo>
                      <a:pt x="174" y="133"/>
                    </a:lnTo>
                    <a:lnTo>
                      <a:pt x="167" y="140"/>
                    </a:lnTo>
                    <a:lnTo>
                      <a:pt x="157" y="140"/>
                    </a:lnTo>
                    <a:lnTo>
                      <a:pt x="155" y="130"/>
                    </a:lnTo>
                    <a:lnTo>
                      <a:pt x="146" y="124"/>
                    </a:lnTo>
                    <a:lnTo>
                      <a:pt x="127" y="118"/>
                    </a:lnTo>
                    <a:lnTo>
                      <a:pt x="102" y="121"/>
                    </a:lnTo>
                    <a:lnTo>
                      <a:pt x="95" y="130"/>
                    </a:lnTo>
                    <a:lnTo>
                      <a:pt x="82" y="146"/>
                    </a:lnTo>
                    <a:lnTo>
                      <a:pt x="95" y="155"/>
                    </a:lnTo>
                    <a:lnTo>
                      <a:pt x="96" y="173"/>
                    </a:lnTo>
                    <a:lnTo>
                      <a:pt x="94" y="183"/>
                    </a:lnTo>
                    <a:lnTo>
                      <a:pt x="91" y="194"/>
                    </a:lnTo>
                    <a:lnTo>
                      <a:pt x="77" y="206"/>
                    </a:lnTo>
                    <a:lnTo>
                      <a:pt x="72" y="207"/>
                    </a:lnTo>
                    <a:lnTo>
                      <a:pt x="76" y="222"/>
                    </a:lnTo>
                    <a:lnTo>
                      <a:pt x="82" y="232"/>
                    </a:lnTo>
                    <a:lnTo>
                      <a:pt x="80" y="244"/>
                    </a:lnTo>
                    <a:lnTo>
                      <a:pt x="71" y="259"/>
                    </a:lnTo>
                    <a:lnTo>
                      <a:pt x="60" y="274"/>
                    </a:lnTo>
                    <a:lnTo>
                      <a:pt x="50" y="285"/>
                    </a:lnTo>
                    <a:lnTo>
                      <a:pt x="35" y="298"/>
                    </a:lnTo>
                    <a:lnTo>
                      <a:pt x="26" y="302"/>
                    </a:lnTo>
                    <a:lnTo>
                      <a:pt x="18" y="319"/>
                    </a:lnTo>
                    <a:lnTo>
                      <a:pt x="18" y="343"/>
                    </a:lnTo>
                    <a:lnTo>
                      <a:pt x="12" y="359"/>
                    </a:lnTo>
                    <a:lnTo>
                      <a:pt x="13" y="379"/>
                    </a:lnTo>
                    <a:lnTo>
                      <a:pt x="4" y="390"/>
                    </a:lnTo>
                    <a:lnTo>
                      <a:pt x="1" y="398"/>
                    </a:lnTo>
                    <a:lnTo>
                      <a:pt x="10" y="407"/>
                    </a:lnTo>
                    <a:lnTo>
                      <a:pt x="17" y="422"/>
                    </a:lnTo>
                    <a:lnTo>
                      <a:pt x="28" y="435"/>
                    </a:lnTo>
                    <a:lnTo>
                      <a:pt x="0" y="463"/>
                    </a:lnTo>
                    <a:lnTo>
                      <a:pt x="7" y="476"/>
                    </a:lnTo>
                    <a:lnTo>
                      <a:pt x="21" y="486"/>
                    </a:lnTo>
                    <a:lnTo>
                      <a:pt x="24" y="488"/>
                    </a:lnTo>
                    <a:lnTo>
                      <a:pt x="26" y="498"/>
                    </a:lnTo>
                    <a:lnTo>
                      <a:pt x="9" y="510"/>
                    </a:lnTo>
                    <a:lnTo>
                      <a:pt x="4" y="524"/>
                    </a:lnTo>
                    <a:lnTo>
                      <a:pt x="13" y="542"/>
                    </a:lnTo>
                    <a:lnTo>
                      <a:pt x="24" y="555"/>
                    </a:lnTo>
                    <a:lnTo>
                      <a:pt x="40" y="559"/>
                    </a:lnTo>
                    <a:lnTo>
                      <a:pt x="62" y="561"/>
                    </a:lnTo>
                    <a:lnTo>
                      <a:pt x="85" y="562"/>
                    </a:lnTo>
                    <a:lnTo>
                      <a:pt x="104" y="562"/>
                    </a:lnTo>
                    <a:lnTo>
                      <a:pt x="118" y="569"/>
                    </a:lnTo>
                    <a:lnTo>
                      <a:pt x="131" y="578"/>
                    </a:lnTo>
                    <a:lnTo>
                      <a:pt x="118" y="587"/>
                    </a:lnTo>
                    <a:lnTo>
                      <a:pt x="105" y="601"/>
                    </a:lnTo>
                    <a:lnTo>
                      <a:pt x="93" y="614"/>
                    </a:lnTo>
                    <a:lnTo>
                      <a:pt x="91" y="627"/>
                    </a:lnTo>
                    <a:lnTo>
                      <a:pt x="88" y="659"/>
                    </a:lnTo>
                    <a:lnTo>
                      <a:pt x="78" y="679"/>
                    </a:lnTo>
                    <a:lnTo>
                      <a:pt x="73" y="692"/>
                    </a:lnTo>
                    <a:lnTo>
                      <a:pt x="92" y="713"/>
                    </a:lnTo>
                    <a:lnTo>
                      <a:pt x="98" y="719"/>
                    </a:lnTo>
                    <a:lnTo>
                      <a:pt x="110" y="725"/>
                    </a:lnTo>
                    <a:lnTo>
                      <a:pt x="121" y="722"/>
                    </a:lnTo>
                    <a:lnTo>
                      <a:pt x="135" y="716"/>
                    </a:lnTo>
                    <a:lnTo>
                      <a:pt x="139" y="709"/>
                    </a:lnTo>
                    <a:lnTo>
                      <a:pt x="141" y="705"/>
                    </a:lnTo>
                    <a:lnTo>
                      <a:pt x="162" y="706"/>
                    </a:lnTo>
                    <a:lnTo>
                      <a:pt x="172" y="717"/>
                    </a:lnTo>
                    <a:lnTo>
                      <a:pt x="180" y="728"/>
                    </a:lnTo>
                    <a:lnTo>
                      <a:pt x="188" y="739"/>
                    </a:lnTo>
                    <a:lnTo>
                      <a:pt x="201" y="739"/>
                    </a:lnTo>
                    <a:lnTo>
                      <a:pt x="228" y="734"/>
                    </a:lnTo>
                    <a:lnTo>
                      <a:pt x="242" y="731"/>
                    </a:lnTo>
                    <a:lnTo>
                      <a:pt x="261" y="742"/>
                    </a:lnTo>
                    <a:lnTo>
                      <a:pt x="271" y="736"/>
                    </a:lnTo>
                    <a:lnTo>
                      <a:pt x="285" y="737"/>
                    </a:lnTo>
                    <a:lnTo>
                      <a:pt x="299" y="745"/>
                    </a:lnTo>
                    <a:lnTo>
                      <a:pt x="320" y="735"/>
                    </a:lnTo>
                    <a:lnTo>
                      <a:pt x="341" y="732"/>
                    </a:lnTo>
                    <a:lnTo>
                      <a:pt x="358" y="740"/>
                    </a:lnTo>
                    <a:lnTo>
                      <a:pt x="369" y="745"/>
                    </a:lnTo>
                    <a:lnTo>
                      <a:pt x="380" y="735"/>
                    </a:lnTo>
                    <a:lnTo>
                      <a:pt x="394" y="734"/>
                    </a:lnTo>
                    <a:lnTo>
                      <a:pt x="417" y="726"/>
                    </a:lnTo>
                    <a:lnTo>
                      <a:pt x="433" y="734"/>
                    </a:lnTo>
                    <a:lnTo>
                      <a:pt x="435" y="730"/>
                    </a:lnTo>
                    <a:lnTo>
                      <a:pt x="452" y="739"/>
                    </a:lnTo>
                    <a:lnTo>
                      <a:pt x="468" y="744"/>
                    </a:lnTo>
                    <a:lnTo>
                      <a:pt x="483" y="736"/>
                    </a:lnTo>
                    <a:lnTo>
                      <a:pt x="486" y="726"/>
                    </a:lnTo>
                    <a:lnTo>
                      <a:pt x="474" y="713"/>
                    </a:lnTo>
                    <a:lnTo>
                      <a:pt x="470" y="705"/>
                    </a:lnTo>
                    <a:lnTo>
                      <a:pt x="462" y="681"/>
                    </a:lnTo>
                    <a:lnTo>
                      <a:pt x="519" y="637"/>
                    </a:lnTo>
                    <a:lnTo>
                      <a:pt x="534" y="636"/>
                    </a:lnTo>
                    <a:lnTo>
                      <a:pt x="536" y="631"/>
                    </a:lnTo>
                    <a:lnTo>
                      <a:pt x="516" y="625"/>
                    </a:lnTo>
                    <a:lnTo>
                      <a:pt x="498" y="611"/>
                    </a:lnTo>
                    <a:lnTo>
                      <a:pt x="455" y="581"/>
                    </a:lnTo>
                    <a:lnTo>
                      <a:pt x="448" y="556"/>
                    </a:lnTo>
                    <a:lnTo>
                      <a:pt x="425" y="553"/>
                    </a:lnTo>
                    <a:lnTo>
                      <a:pt x="420" y="528"/>
                    </a:lnTo>
                    <a:lnTo>
                      <a:pt x="414" y="508"/>
                    </a:lnTo>
                    <a:lnTo>
                      <a:pt x="403" y="499"/>
                    </a:lnTo>
                    <a:lnTo>
                      <a:pt x="408" y="488"/>
                    </a:lnTo>
                    <a:lnTo>
                      <a:pt x="411" y="483"/>
                    </a:lnTo>
                    <a:lnTo>
                      <a:pt x="424" y="483"/>
                    </a:lnTo>
                    <a:lnTo>
                      <a:pt x="461" y="470"/>
                    </a:lnTo>
                    <a:lnTo>
                      <a:pt x="535" y="426"/>
                    </a:lnTo>
                    <a:lnTo>
                      <a:pt x="552" y="418"/>
                    </a:lnTo>
                    <a:lnTo>
                      <a:pt x="569" y="407"/>
                    </a:lnTo>
                    <a:lnTo>
                      <a:pt x="580" y="419"/>
                    </a:lnTo>
                    <a:lnTo>
                      <a:pt x="600" y="411"/>
                    </a:lnTo>
                    <a:lnTo>
                      <a:pt x="603" y="394"/>
                    </a:lnTo>
                    <a:lnTo>
                      <a:pt x="601" y="383"/>
                    </a:lnTo>
                    <a:lnTo>
                      <a:pt x="607" y="373"/>
                    </a:lnTo>
                    <a:lnTo>
                      <a:pt x="595" y="360"/>
                    </a:lnTo>
                    <a:lnTo>
                      <a:pt x="582" y="337"/>
                    </a:lnTo>
                    <a:lnTo>
                      <a:pt x="586" y="304"/>
                    </a:lnTo>
                    <a:lnTo>
                      <a:pt x="573" y="287"/>
                    </a:lnTo>
                    <a:lnTo>
                      <a:pt x="567" y="273"/>
                    </a:lnTo>
                    <a:lnTo>
                      <a:pt x="571" y="256"/>
                    </a:lnTo>
                    <a:lnTo>
                      <a:pt x="567" y="243"/>
                    </a:lnTo>
                    <a:lnTo>
                      <a:pt x="540" y="221"/>
                    </a:lnTo>
                    <a:lnTo>
                      <a:pt x="550" y="203"/>
                    </a:lnTo>
                    <a:lnTo>
                      <a:pt x="547" y="176"/>
                    </a:lnTo>
                    <a:lnTo>
                      <a:pt x="546" y="144"/>
                    </a:lnTo>
                    <a:lnTo>
                      <a:pt x="517" y="120"/>
                    </a:lnTo>
                    <a:lnTo>
                      <a:pt x="503" y="104"/>
                    </a:lnTo>
                    <a:lnTo>
                      <a:pt x="486" y="90"/>
                    </a:lnTo>
                    <a:lnTo>
                      <a:pt x="461" y="74"/>
                    </a:lnTo>
                    <a:lnTo>
                      <a:pt x="442" y="65"/>
                    </a:lnTo>
                    <a:lnTo>
                      <a:pt x="433" y="63"/>
                    </a:lnTo>
                    <a:lnTo>
                      <a:pt x="419" y="74"/>
                    </a:lnTo>
                    <a:lnTo>
                      <a:pt x="406" y="82"/>
                    </a:lnTo>
                    <a:lnTo>
                      <a:pt x="374" y="110"/>
                    </a:lnTo>
                    <a:lnTo>
                      <a:pt x="349" y="107"/>
                    </a:lnTo>
                    <a:lnTo>
                      <a:pt x="339" y="108"/>
                    </a:lnTo>
                    <a:lnTo>
                      <a:pt x="338" y="99"/>
                    </a:lnTo>
                    <a:lnTo>
                      <a:pt x="340" y="85"/>
                    </a:lnTo>
                    <a:lnTo>
                      <a:pt x="345" y="76"/>
                    </a:lnTo>
                    <a:lnTo>
                      <a:pt x="311" y="58"/>
                    </a:lnTo>
                    <a:lnTo>
                      <a:pt x="301" y="57"/>
                    </a:lnTo>
                    <a:lnTo>
                      <a:pt x="285" y="47"/>
                    </a:lnTo>
                    <a:lnTo>
                      <a:pt x="277" y="25"/>
                    </a:lnTo>
                    <a:lnTo>
                      <a:pt x="267" y="11"/>
                    </a:lnTo>
                    <a:lnTo>
                      <a:pt x="256" y="14"/>
                    </a:lnTo>
                    <a:lnTo>
                      <a:pt x="242" y="1"/>
                    </a:lnTo>
                    <a:lnTo>
                      <a:pt x="224" y="1"/>
                    </a:lnTo>
                    <a:lnTo>
                      <a:pt x="208" y="0"/>
                    </a:lnTo>
                  </a:path>
                </a:pathLst>
              </a:custGeom>
              <a:grpFill/>
              <a:ln w="12700" cap="rnd" cmpd="sng">
                <a:solidFill>
                  <a:schemeClr val="tx1"/>
                </a:solidFill>
                <a:prstDash val="solid"/>
                <a:round/>
                <a:headEnd type="none" w="med" len="med"/>
                <a:tailEnd type="none" w="med" len="med"/>
              </a:ln>
              <a:effectLst/>
            </p:spPr>
            <p:txBody>
              <a:bodyPr/>
              <a:lstStyle/>
              <a:p>
                <a:endParaRPr lang="it-IT"/>
              </a:p>
            </p:txBody>
          </p:sp>
        </p:grpSp>
        <p:sp>
          <p:nvSpPr>
            <p:cNvPr id="219299" name="Freeform 163"/>
            <p:cNvSpPr>
              <a:spLocks/>
            </p:cNvSpPr>
            <p:nvPr/>
          </p:nvSpPr>
          <p:spPr bwMode="auto">
            <a:xfrm>
              <a:off x="7458075" y="3760788"/>
              <a:ext cx="885825" cy="739775"/>
            </a:xfrm>
            <a:custGeom>
              <a:avLst/>
              <a:gdLst/>
              <a:ahLst/>
              <a:cxnLst>
                <a:cxn ang="0">
                  <a:pos x="9" y="164"/>
                </a:cxn>
                <a:cxn ang="0">
                  <a:pos x="0" y="204"/>
                </a:cxn>
                <a:cxn ang="0">
                  <a:pos x="30" y="239"/>
                </a:cxn>
                <a:cxn ang="0">
                  <a:pos x="27" y="270"/>
                </a:cxn>
                <a:cxn ang="0">
                  <a:pos x="43" y="294"/>
                </a:cxn>
                <a:cxn ang="0">
                  <a:pos x="57" y="347"/>
                </a:cxn>
                <a:cxn ang="0">
                  <a:pos x="62" y="366"/>
                </a:cxn>
                <a:cxn ang="0">
                  <a:pos x="55" y="384"/>
                </a:cxn>
                <a:cxn ang="0">
                  <a:pos x="75" y="392"/>
                </a:cxn>
                <a:cxn ang="0">
                  <a:pos x="93" y="405"/>
                </a:cxn>
                <a:cxn ang="0">
                  <a:pos x="115" y="434"/>
                </a:cxn>
                <a:cxn ang="0">
                  <a:pos x="134" y="454"/>
                </a:cxn>
                <a:cxn ang="0">
                  <a:pos x="175" y="461"/>
                </a:cxn>
                <a:cxn ang="0">
                  <a:pos x="201" y="456"/>
                </a:cxn>
                <a:cxn ang="0">
                  <a:pos x="242" y="488"/>
                </a:cxn>
                <a:cxn ang="0">
                  <a:pos x="291" y="501"/>
                </a:cxn>
                <a:cxn ang="0">
                  <a:pos x="327" y="493"/>
                </a:cxn>
                <a:cxn ang="0">
                  <a:pos x="364" y="512"/>
                </a:cxn>
                <a:cxn ang="0">
                  <a:pos x="382" y="512"/>
                </a:cxn>
                <a:cxn ang="0">
                  <a:pos x="410" y="521"/>
                </a:cxn>
                <a:cxn ang="0">
                  <a:pos x="442" y="541"/>
                </a:cxn>
                <a:cxn ang="0">
                  <a:pos x="471" y="542"/>
                </a:cxn>
                <a:cxn ang="0">
                  <a:pos x="489" y="528"/>
                </a:cxn>
                <a:cxn ang="0">
                  <a:pos x="616" y="549"/>
                </a:cxn>
                <a:cxn ang="0">
                  <a:pos x="617" y="518"/>
                </a:cxn>
                <a:cxn ang="0">
                  <a:pos x="668" y="420"/>
                </a:cxn>
                <a:cxn ang="0">
                  <a:pos x="683" y="381"/>
                </a:cxn>
                <a:cxn ang="0">
                  <a:pos x="655" y="328"/>
                </a:cxn>
                <a:cxn ang="0">
                  <a:pos x="617" y="289"/>
                </a:cxn>
                <a:cxn ang="0">
                  <a:pos x="615" y="253"/>
                </a:cxn>
                <a:cxn ang="0">
                  <a:pos x="608" y="222"/>
                </a:cxn>
                <a:cxn ang="0">
                  <a:pos x="607" y="201"/>
                </a:cxn>
                <a:cxn ang="0">
                  <a:pos x="629" y="171"/>
                </a:cxn>
                <a:cxn ang="0">
                  <a:pos x="611" y="112"/>
                </a:cxn>
                <a:cxn ang="0">
                  <a:pos x="603" y="71"/>
                </a:cxn>
                <a:cxn ang="0">
                  <a:pos x="567" y="38"/>
                </a:cxn>
                <a:cxn ang="0">
                  <a:pos x="490" y="41"/>
                </a:cxn>
                <a:cxn ang="0">
                  <a:pos x="400" y="42"/>
                </a:cxn>
                <a:cxn ang="0">
                  <a:pos x="353" y="34"/>
                </a:cxn>
                <a:cxn ang="0">
                  <a:pos x="325" y="51"/>
                </a:cxn>
                <a:cxn ang="0">
                  <a:pos x="296" y="36"/>
                </a:cxn>
                <a:cxn ang="0">
                  <a:pos x="274" y="32"/>
                </a:cxn>
                <a:cxn ang="0">
                  <a:pos x="244" y="0"/>
                </a:cxn>
                <a:cxn ang="0">
                  <a:pos x="202" y="8"/>
                </a:cxn>
                <a:cxn ang="0">
                  <a:pos x="164" y="27"/>
                </a:cxn>
                <a:cxn ang="0">
                  <a:pos x="104" y="57"/>
                </a:cxn>
                <a:cxn ang="0">
                  <a:pos x="50" y="84"/>
                </a:cxn>
                <a:cxn ang="0">
                  <a:pos x="20" y="119"/>
                </a:cxn>
              </a:cxnLst>
              <a:rect l="0" t="0" r="r" b="b"/>
              <a:pathLst>
                <a:path w="684" h="550">
                  <a:moveTo>
                    <a:pt x="6" y="127"/>
                  </a:moveTo>
                  <a:lnTo>
                    <a:pt x="9" y="164"/>
                  </a:lnTo>
                  <a:lnTo>
                    <a:pt x="10" y="185"/>
                  </a:lnTo>
                  <a:lnTo>
                    <a:pt x="0" y="204"/>
                  </a:lnTo>
                  <a:lnTo>
                    <a:pt x="27" y="231"/>
                  </a:lnTo>
                  <a:lnTo>
                    <a:pt x="30" y="239"/>
                  </a:lnTo>
                  <a:lnTo>
                    <a:pt x="27" y="258"/>
                  </a:lnTo>
                  <a:lnTo>
                    <a:pt x="27" y="270"/>
                  </a:lnTo>
                  <a:lnTo>
                    <a:pt x="44" y="284"/>
                  </a:lnTo>
                  <a:lnTo>
                    <a:pt x="43" y="294"/>
                  </a:lnTo>
                  <a:lnTo>
                    <a:pt x="43" y="326"/>
                  </a:lnTo>
                  <a:lnTo>
                    <a:pt x="57" y="347"/>
                  </a:lnTo>
                  <a:lnTo>
                    <a:pt x="67" y="358"/>
                  </a:lnTo>
                  <a:lnTo>
                    <a:pt x="62" y="366"/>
                  </a:lnTo>
                  <a:lnTo>
                    <a:pt x="62" y="378"/>
                  </a:lnTo>
                  <a:lnTo>
                    <a:pt x="55" y="384"/>
                  </a:lnTo>
                  <a:lnTo>
                    <a:pt x="57" y="392"/>
                  </a:lnTo>
                  <a:lnTo>
                    <a:pt x="75" y="392"/>
                  </a:lnTo>
                  <a:lnTo>
                    <a:pt x="88" y="397"/>
                  </a:lnTo>
                  <a:lnTo>
                    <a:pt x="93" y="405"/>
                  </a:lnTo>
                  <a:lnTo>
                    <a:pt x="95" y="418"/>
                  </a:lnTo>
                  <a:lnTo>
                    <a:pt x="115" y="434"/>
                  </a:lnTo>
                  <a:lnTo>
                    <a:pt x="131" y="439"/>
                  </a:lnTo>
                  <a:lnTo>
                    <a:pt x="134" y="454"/>
                  </a:lnTo>
                  <a:lnTo>
                    <a:pt x="159" y="476"/>
                  </a:lnTo>
                  <a:lnTo>
                    <a:pt x="175" y="461"/>
                  </a:lnTo>
                  <a:lnTo>
                    <a:pt x="190" y="455"/>
                  </a:lnTo>
                  <a:lnTo>
                    <a:pt x="201" y="456"/>
                  </a:lnTo>
                  <a:lnTo>
                    <a:pt x="235" y="485"/>
                  </a:lnTo>
                  <a:lnTo>
                    <a:pt x="242" y="488"/>
                  </a:lnTo>
                  <a:lnTo>
                    <a:pt x="283" y="499"/>
                  </a:lnTo>
                  <a:lnTo>
                    <a:pt x="291" y="501"/>
                  </a:lnTo>
                  <a:lnTo>
                    <a:pt x="308" y="494"/>
                  </a:lnTo>
                  <a:lnTo>
                    <a:pt x="327" y="493"/>
                  </a:lnTo>
                  <a:lnTo>
                    <a:pt x="343" y="496"/>
                  </a:lnTo>
                  <a:lnTo>
                    <a:pt x="364" y="512"/>
                  </a:lnTo>
                  <a:lnTo>
                    <a:pt x="374" y="519"/>
                  </a:lnTo>
                  <a:lnTo>
                    <a:pt x="382" y="512"/>
                  </a:lnTo>
                  <a:lnTo>
                    <a:pt x="392" y="510"/>
                  </a:lnTo>
                  <a:lnTo>
                    <a:pt x="410" y="521"/>
                  </a:lnTo>
                  <a:lnTo>
                    <a:pt x="430" y="533"/>
                  </a:lnTo>
                  <a:lnTo>
                    <a:pt x="442" y="541"/>
                  </a:lnTo>
                  <a:lnTo>
                    <a:pt x="463" y="546"/>
                  </a:lnTo>
                  <a:lnTo>
                    <a:pt x="471" y="542"/>
                  </a:lnTo>
                  <a:lnTo>
                    <a:pt x="477" y="533"/>
                  </a:lnTo>
                  <a:lnTo>
                    <a:pt x="489" y="528"/>
                  </a:lnTo>
                  <a:lnTo>
                    <a:pt x="510" y="534"/>
                  </a:lnTo>
                  <a:lnTo>
                    <a:pt x="616" y="549"/>
                  </a:lnTo>
                  <a:lnTo>
                    <a:pt x="630" y="535"/>
                  </a:lnTo>
                  <a:lnTo>
                    <a:pt x="617" y="518"/>
                  </a:lnTo>
                  <a:lnTo>
                    <a:pt x="602" y="487"/>
                  </a:lnTo>
                  <a:lnTo>
                    <a:pt x="668" y="420"/>
                  </a:lnTo>
                  <a:lnTo>
                    <a:pt x="680" y="404"/>
                  </a:lnTo>
                  <a:lnTo>
                    <a:pt x="683" y="381"/>
                  </a:lnTo>
                  <a:lnTo>
                    <a:pt x="669" y="352"/>
                  </a:lnTo>
                  <a:lnTo>
                    <a:pt x="655" y="328"/>
                  </a:lnTo>
                  <a:lnTo>
                    <a:pt x="633" y="301"/>
                  </a:lnTo>
                  <a:lnTo>
                    <a:pt x="617" y="289"/>
                  </a:lnTo>
                  <a:lnTo>
                    <a:pt x="615" y="273"/>
                  </a:lnTo>
                  <a:lnTo>
                    <a:pt x="615" y="253"/>
                  </a:lnTo>
                  <a:lnTo>
                    <a:pt x="618" y="233"/>
                  </a:lnTo>
                  <a:lnTo>
                    <a:pt x="608" y="222"/>
                  </a:lnTo>
                  <a:lnTo>
                    <a:pt x="599" y="215"/>
                  </a:lnTo>
                  <a:lnTo>
                    <a:pt x="607" y="201"/>
                  </a:lnTo>
                  <a:lnTo>
                    <a:pt x="622" y="178"/>
                  </a:lnTo>
                  <a:lnTo>
                    <a:pt x="629" y="171"/>
                  </a:lnTo>
                  <a:lnTo>
                    <a:pt x="621" y="131"/>
                  </a:lnTo>
                  <a:lnTo>
                    <a:pt x="611" y="112"/>
                  </a:lnTo>
                  <a:lnTo>
                    <a:pt x="604" y="90"/>
                  </a:lnTo>
                  <a:lnTo>
                    <a:pt x="603" y="71"/>
                  </a:lnTo>
                  <a:lnTo>
                    <a:pt x="586" y="54"/>
                  </a:lnTo>
                  <a:lnTo>
                    <a:pt x="567" y="38"/>
                  </a:lnTo>
                  <a:lnTo>
                    <a:pt x="547" y="38"/>
                  </a:lnTo>
                  <a:lnTo>
                    <a:pt x="490" y="41"/>
                  </a:lnTo>
                  <a:lnTo>
                    <a:pt x="458" y="42"/>
                  </a:lnTo>
                  <a:lnTo>
                    <a:pt x="400" y="42"/>
                  </a:lnTo>
                  <a:lnTo>
                    <a:pt x="378" y="33"/>
                  </a:lnTo>
                  <a:lnTo>
                    <a:pt x="353" y="34"/>
                  </a:lnTo>
                  <a:lnTo>
                    <a:pt x="340" y="38"/>
                  </a:lnTo>
                  <a:lnTo>
                    <a:pt x="325" y="51"/>
                  </a:lnTo>
                  <a:lnTo>
                    <a:pt x="311" y="46"/>
                  </a:lnTo>
                  <a:lnTo>
                    <a:pt x="296" y="36"/>
                  </a:lnTo>
                  <a:lnTo>
                    <a:pt x="281" y="37"/>
                  </a:lnTo>
                  <a:lnTo>
                    <a:pt x="274" y="32"/>
                  </a:lnTo>
                  <a:lnTo>
                    <a:pt x="268" y="12"/>
                  </a:lnTo>
                  <a:lnTo>
                    <a:pt x="244" y="0"/>
                  </a:lnTo>
                  <a:lnTo>
                    <a:pt x="228" y="0"/>
                  </a:lnTo>
                  <a:lnTo>
                    <a:pt x="202" y="8"/>
                  </a:lnTo>
                  <a:lnTo>
                    <a:pt x="180" y="16"/>
                  </a:lnTo>
                  <a:lnTo>
                    <a:pt x="164" y="27"/>
                  </a:lnTo>
                  <a:lnTo>
                    <a:pt x="133" y="46"/>
                  </a:lnTo>
                  <a:lnTo>
                    <a:pt x="104" y="57"/>
                  </a:lnTo>
                  <a:lnTo>
                    <a:pt x="78" y="70"/>
                  </a:lnTo>
                  <a:lnTo>
                    <a:pt x="50" y="84"/>
                  </a:lnTo>
                  <a:lnTo>
                    <a:pt x="35" y="103"/>
                  </a:lnTo>
                  <a:lnTo>
                    <a:pt x="20" y="119"/>
                  </a:lnTo>
                  <a:lnTo>
                    <a:pt x="6" y="127"/>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300" name="Freeform 164"/>
            <p:cNvSpPr>
              <a:spLocks/>
            </p:cNvSpPr>
            <p:nvPr/>
          </p:nvSpPr>
          <p:spPr bwMode="auto">
            <a:xfrm>
              <a:off x="7996238" y="3519488"/>
              <a:ext cx="452437" cy="341312"/>
            </a:xfrm>
            <a:custGeom>
              <a:avLst/>
              <a:gdLst/>
              <a:ahLst/>
              <a:cxnLst>
                <a:cxn ang="0">
                  <a:pos x="2" y="45"/>
                </a:cxn>
                <a:cxn ang="0">
                  <a:pos x="0" y="53"/>
                </a:cxn>
                <a:cxn ang="0">
                  <a:pos x="9" y="83"/>
                </a:cxn>
                <a:cxn ang="0">
                  <a:pos x="28" y="125"/>
                </a:cxn>
                <a:cxn ang="0">
                  <a:pos x="42" y="136"/>
                </a:cxn>
                <a:cxn ang="0">
                  <a:pos x="74" y="145"/>
                </a:cxn>
                <a:cxn ang="0">
                  <a:pos x="89" y="147"/>
                </a:cxn>
                <a:cxn ang="0">
                  <a:pos x="92" y="161"/>
                </a:cxn>
                <a:cxn ang="0">
                  <a:pos x="93" y="186"/>
                </a:cxn>
                <a:cxn ang="0">
                  <a:pos x="128" y="213"/>
                </a:cxn>
                <a:cxn ang="0">
                  <a:pos x="147" y="221"/>
                </a:cxn>
                <a:cxn ang="0">
                  <a:pos x="159" y="223"/>
                </a:cxn>
                <a:cxn ang="0">
                  <a:pos x="188" y="251"/>
                </a:cxn>
                <a:cxn ang="0">
                  <a:pos x="194" y="246"/>
                </a:cxn>
                <a:cxn ang="0">
                  <a:pos x="212" y="241"/>
                </a:cxn>
                <a:cxn ang="0">
                  <a:pos x="235" y="253"/>
                </a:cxn>
                <a:cxn ang="0">
                  <a:pos x="249" y="243"/>
                </a:cxn>
                <a:cxn ang="0">
                  <a:pos x="269" y="219"/>
                </a:cxn>
                <a:cxn ang="0">
                  <a:pos x="283" y="209"/>
                </a:cxn>
                <a:cxn ang="0">
                  <a:pos x="300" y="214"/>
                </a:cxn>
                <a:cxn ang="0">
                  <a:pos x="307" y="209"/>
                </a:cxn>
                <a:cxn ang="0">
                  <a:pos x="309" y="200"/>
                </a:cxn>
                <a:cxn ang="0">
                  <a:pos x="306" y="154"/>
                </a:cxn>
                <a:cxn ang="0">
                  <a:pos x="315" y="138"/>
                </a:cxn>
                <a:cxn ang="0">
                  <a:pos x="314" y="117"/>
                </a:cxn>
                <a:cxn ang="0">
                  <a:pos x="316" y="109"/>
                </a:cxn>
                <a:cxn ang="0">
                  <a:pos x="332" y="94"/>
                </a:cxn>
                <a:cxn ang="0">
                  <a:pos x="350" y="91"/>
                </a:cxn>
                <a:cxn ang="0">
                  <a:pos x="348" y="68"/>
                </a:cxn>
                <a:cxn ang="0">
                  <a:pos x="340" y="51"/>
                </a:cxn>
                <a:cxn ang="0">
                  <a:pos x="328" y="46"/>
                </a:cxn>
                <a:cxn ang="0">
                  <a:pos x="322" y="49"/>
                </a:cxn>
                <a:cxn ang="0">
                  <a:pos x="297" y="30"/>
                </a:cxn>
                <a:cxn ang="0">
                  <a:pos x="281" y="16"/>
                </a:cxn>
                <a:cxn ang="0">
                  <a:pos x="268" y="18"/>
                </a:cxn>
                <a:cxn ang="0">
                  <a:pos x="236" y="21"/>
                </a:cxn>
                <a:cxn ang="0">
                  <a:pos x="229" y="17"/>
                </a:cxn>
                <a:cxn ang="0">
                  <a:pos x="223" y="1"/>
                </a:cxn>
                <a:cxn ang="0">
                  <a:pos x="214" y="0"/>
                </a:cxn>
                <a:cxn ang="0">
                  <a:pos x="186" y="3"/>
                </a:cxn>
                <a:cxn ang="0">
                  <a:pos x="176" y="18"/>
                </a:cxn>
                <a:cxn ang="0">
                  <a:pos x="165" y="15"/>
                </a:cxn>
                <a:cxn ang="0">
                  <a:pos x="146" y="13"/>
                </a:cxn>
                <a:cxn ang="0">
                  <a:pos x="138" y="12"/>
                </a:cxn>
                <a:cxn ang="0">
                  <a:pos x="125" y="16"/>
                </a:cxn>
                <a:cxn ang="0">
                  <a:pos x="116" y="24"/>
                </a:cxn>
                <a:cxn ang="0">
                  <a:pos x="96" y="18"/>
                </a:cxn>
                <a:cxn ang="0">
                  <a:pos x="60" y="15"/>
                </a:cxn>
                <a:cxn ang="0">
                  <a:pos x="50" y="15"/>
                </a:cxn>
                <a:cxn ang="0">
                  <a:pos x="38" y="22"/>
                </a:cxn>
                <a:cxn ang="0">
                  <a:pos x="23" y="36"/>
                </a:cxn>
                <a:cxn ang="0">
                  <a:pos x="2" y="45"/>
                </a:cxn>
              </a:cxnLst>
              <a:rect l="0" t="0" r="r" b="b"/>
              <a:pathLst>
                <a:path w="351" h="254">
                  <a:moveTo>
                    <a:pt x="2" y="45"/>
                  </a:moveTo>
                  <a:lnTo>
                    <a:pt x="0" y="53"/>
                  </a:lnTo>
                  <a:lnTo>
                    <a:pt x="9" y="83"/>
                  </a:lnTo>
                  <a:lnTo>
                    <a:pt x="28" y="125"/>
                  </a:lnTo>
                  <a:lnTo>
                    <a:pt x="42" y="136"/>
                  </a:lnTo>
                  <a:lnTo>
                    <a:pt x="74" y="145"/>
                  </a:lnTo>
                  <a:lnTo>
                    <a:pt x="89" y="147"/>
                  </a:lnTo>
                  <a:lnTo>
                    <a:pt x="92" y="161"/>
                  </a:lnTo>
                  <a:lnTo>
                    <a:pt x="93" y="186"/>
                  </a:lnTo>
                  <a:lnTo>
                    <a:pt x="128" y="213"/>
                  </a:lnTo>
                  <a:lnTo>
                    <a:pt x="147" y="221"/>
                  </a:lnTo>
                  <a:lnTo>
                    <a:pt x="159" y="223"/>
                  </a:lnTo>
                  <a:lnTo>
                    <a:pt x="188" y="251"/>
                  </a:lnTo>
                  <a:lnTo>
                    <a:pt x="194" y="246"/>
                  </a:lnTo>
                  <a:lnTo>
                    <a:pt x="212" y="241"/>
                  </a:lnTo>
                  <a:lnTo>
                    <a:pt x="235" y="253"/>
                  </a:lnTo>
                  <a:lnTo>
                    <a:pt x="249" y="243"/>
                  </a:lnTo>
                  <a:lnTo>
                    <a:pt x="269" y="219"/>
                  </a:lnTo>
                  <a:lnTo>
                    <a:pt x="283" y="209"/>
                  </a:lnTo>
                  <a:lnTo>
                    <a:pt x="300" y="214"/>
                  </a:lnTo>
                  <a:lnTo>
                    <a:pt x="307" y="209"/>
                  </a:lnTo>
                  <a:lnTo>
                    <a:pt x="309" y="200"/>
                  </a:lnTo>
                  <a:lnTo>
                    <a:pt x="306" y="154"/>
                  </a:lnTo>
                  <a:lnTo>
                    <a:pt x="315" y="138"/>
                  </a:lnTo>
                  <a:lnTo>
                    <a:pt x="314" y="117"/>
                  </a:lnTo>
                  <a:lnTo>
                    <a:pt x="316" y="109"/>
                  </a:lnTo>
                  <a:lnTo>
                    <a:pt x="332" y="94"/>
                  </a:lnTo>
                  <a:lnTo>
                    <a:pt x="350" y="91"/>
                  </a:lnTo>
                  <a:lnTo>
                    <a:pt x="348" y="68"/>
                  </a:lnTo>
                  <a:lnTo>
                    <a:pt x="340" y="51"/>
                  </a:lnTo>
                  <a:lnTo>
                    <a:pt x="328" y="46"/>
                  </a:lnTo>
                  <a:lnTo>
                    <a:pt x="322" y="49"/>
                  </a:lnTo>
                  <a:lnTo>
                    <a:pt x="297" y="30"/>
                  </a:lnTo>
                  <a:lnTo>
                    <a:pt x="281" y="16"/>
                  </a:lnTo>
                  <a:lnTo>
                    <a:pt x="268" y="18"/>
                  </a:lnTo>
                  <a:lnTo>
                    <a:pt x="236" y="21"/>
                  </a:lnTo>
                  <a:lnTo>
                    <a:pt x="229" y="17"/>
                  </a:lnTo>
                  <a:lnTo>
                    <a:pt x="223" y="1"/>
                  </a:lnTo>
                  <a:lnTo>
                    <a:pt x="214" y="0"/>
                  </a:lnTo>
                  <a:lnTo>
                    <a:pt x="186" y="3"/>
                  </a:lnTo>
                  <a:lnTo>
                    <a:pt x="176" y="18"/>
                  </a:lnTo>
                  <a:lnTo>
                    <a:pt x="165" y="15"/>
                  </a:lnTo>
                  <a:lnTo>
                    <a:pt x="146" y="13"/>
                  </a:lnTo>
                  <a:lnTo>
                    <a:pt x="138" y="12"/>
                  </a:lnTo>
                  <a:lnTo>
                    <a:pt x="125" y="16"/>
                  </a:lnTo>
                  <a:lnTo>
                    <a:pt x="116" y="24"/>
                  </a:lnTo>
                  <a:lnTo>
                    <a:pt x="96" y="18"/>
                  </a:lnTo>
                  <a:lnTo>
                    <a:pt x="60" y="15"/>
                  </a:lnTo>
                  <a:lnTo>
                    <a:pt x="50" y="15"/>
                  </a:lnTo>
                  <a:lnTo>
                    <a:pt x="38" y="22"/>
                  </a:lnTo>
                  <a:lnTo>
                    <a:pt x="23" y="36"/>
                  </a:lnTo>
                  <a:lnTo>
                    <a:pt x="2" y="45"/>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grpSp>
          <p:nvGrpSpPr>
            <p:cNvPr id="6" name="Group 165"/>
            <p:cNvGrpSpPr>
              <a:grpSpLocks/>
            </p:cNvGrpSpPr>
            <p:nvPr/>
          </p:nvGrpSpPr>
          <p:grpSpPr bwMode="auto">
            <a:xfrm>
              <a:off x="8004175" y="3063875"/>
              <a:ext cx="447675" cy="284163"/>
              <a:chOff x="3523" y="1566"/>
              <a:chExt cx="347" cy="211"/>
            </a:xfrm>
          </p:grpSpPr>
          <p:sp>
            <p:nvSpPr>
              <p:cNvPr id="219302" name="Freeform 166"/>
              <p:cNvSpPr>
                <a:spLocks/>
              </p:cNvSpPr>
              <p:nvPr/>
            </p:nvSpPr>
            <p:spPr bwMode="auto">
              <a:xfrm>
                <a:off x="3533" y="1648"/>
                <a:ext cx="53" cy="43"/>
              </a:xfrm>
              <a:custGeom>
                <a:avLst/>
                <a:gdLst/>
                <a:ahLst/>
                <a:cxnLst>
                  <a:cxn ang="0">
                    <a:pos x="28" y="0"/>
                  </a:cxn>
                  <a:cxn ang="0">
                    <a:pos x="7" y="18"/>
                  </a:cxn>
                  <a:cxn ang="0">
                    <a:pos x="0" y="25"/>
                  </a:cxn>
                  <a:cxn ang="0">
                    <a:pos x="17" y="28"/>
                  </a:cxn>
                  <a:cxn ang="0">
                    <a:pos x="30" y="42"/>
                  </a:cxn>
                  <a:cxn ang="0">
                    <a:pos x="38" y="31"/>
                  </a:cxn>
                  <a:cxn ang="0">
                    <a:pos x="52" y="21"/>
                  </a:cxn>
                  <a:cxn ang="0">
                    <a:pos x="41" y="13"/>
                  </a:cxn>
                  <a:cxn ang="0">
                    <a:pos x="28" y="0"/>
                  </a:cxn>
                </a:cxnLst>
                <a:rect l="0" t="0" r="r" b="b"/>
                <a:pathLst>
                  <a:path w="53" h="43">
                    <a:moveTo>
                      <a:pt x="28" y="0"/>
                    </a:moveTo>
                    <a:lnTo>
                      <a:pt x="7" y="18"/>
                    </a:lnTo>
                    <a:lnTo>
                      <a:pt x="0" y="25"/>
                    </a:lnTo>
                    <a:lnTo>
                      <a:pt x="17" y="28"/>
                    </a:lnTo>
                    <a:lnTo>
                      <a:pt x="30" y="42"/>
                    </a:lnTo>
                    <a:lnTo>
                      <a:pt x="38" y="31"/>
                    </a:lnTo>
                    <a:lnTo>
                      <a:pt x="52" y="21"/>
                    </a:lnTo>
                    <a:lnTo>
                      <a:pt x="41" y="13"/>
                    </a:lnTo>
                    <a:lnTo>
                      <a:pt x="28" y="0"/>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303" name="Freeform 167"/>
              <p:cNvSpPr>
                <a:spLocks/>
              </p:cNvSpPr>
              <p:nvPr/>
            </p:nvSpPr>
            <p:spPr bwMode="auto">
              <a:xfrm>
                <a:off x="3523" y="1695"/>
                <a:ext cx="80" cy="82"/>
              </a:xfrm>
              <a:custGeom>
                <a:avLst/>
                <a:gdLst/>
                <a:ahLst/>
                <a:cxnLst>
                  <a:cxn ang="0">
                    <a:pos x="62" y="0"/>
                  </a:cxn>
                  <a:cxn ang="0">
                    <a:pos x="36" y="7"/>
                  </a:cxn>
                  <a:cxn ang="0">
                    <a:pos x="26" y="3"/>
                  </a:cxn>
                  <a:cxn ang="0">
                    <a:pos x="13" y="25"/>
                  </a:cxn>
                  <a:cxn ang="0">
                    <a:pos x="6" y="20"/>
                  </a:cxn>
                  <a:cxn ang="0">
                    <a:pos x="0" y="34"/>
                  </a:cxn>
                  <a:cxn ang="0">
                    <a:pos x="9" y="39"/>
                  </a:cxn>
                  <a:cxn ang="0">
                    <a:pos x="12" y="71"/>
                  </a:cxn>
                  <a:cxn ang="0">
                    <a:pos x="19" y="81"/>
                  </a:cxn>
                  <a:cxn ang="0">
                    <a:pos x="56" y="35"/>
                  </a:cxn>
                  <a:cxn ang="0">
                    <a:pos x="71" y="34"/>
                  </a:cxn>
                  <a:cxn ang="0">
                    <a:pos x="79" y="22"/>
                  </a:cxn>
                  <a:cxn ang="0">
                    <a:pos x="76" y="17"/>
                  </a:cxn>
                  <a:cxn ang="0">
                    <a:pos x="62" y="0"/>
                  </a:cxn>
                </a:cxnLst>
                <a:rect l="0" t="0" r="r" b="b"/>
                <a:pathLst>
                  <a:path w="80" h="82">
                    <a:moveTo>
                      <a:pt x="62" y="0"/>
                    </a:moveTo>
                    <a:lnTo>
                      <a:pt x="36" y="7"/>
                    </a:lnTo>
                    <a:lnTo>
                      <a:pt x="26" y="3"/>
                    </a:lnTo>
                    <a:lnTo>
                      <a:pt x="13" y="25"/>
                    </a:lnTo>
                    <a:lnTo>
                      <a:pt x="6" y="20"/>
                    </a:lnTo>
                    <a:lnTo>
                      <a:pt x="0" y="34"/>
                    </a:lnTo>
                    <a:lnTo>
                      <a:pt x="9" y="39"/>
                    </a:lnTo>
                    <a:lnTo>
                      <a:pt x="12" y="71"/>
                    </a:lnTo>
                    <a:lnTo>
                      <a:pt x="19" y="81"/>
                    </a:lnTo>
                    <a:lnTo>
                      <a:pt x="56" y="35"/>
                    </a:lnTo>
                    <a:lnTo>
                      <a:pt x="71" y="34"/>
                    </a:lnTo>
                    <a:lnTo>
                      <a:pt x="79" y="22"/>
                    </a:lnTo>
                    <a:lnTo>
                      <a:pt x="76" y="17"/>
                    </a:lnTo>
                    <a:lnTo>
                      <a:pt x="62" y="0"/>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304" name="Freeform 168"/>
              <p:cNvSpPr>
                <a:spLocks/>
              </p:cNvSpPr>
              <p:nvPr/>
            </p:nvSpPr>
            <p:spPr bwMode="auto">
              <a:xfrm>
                <a:off x="3609" y="1566"/>
                <a:ext cx="261" cy="209"/>
              </a:xfrm>
              <a:custGeom>
                <a:avLst/>
                <a:gdLst/>
                <a:ahLst/>
                <a:cxnLst>
                  <a:cxn ang="0">
                    <a:pos x="256" y="189"/>
                  </a:cxn>
                  <a:cxn ang="0">
                    <a:pos x="253" y="178"/>
                  </a:cxn>
                  <a:cxn ang="0">
                    <a:pos x="260" y="166"/>
                  </a:cxn>
                  <a:cxn ang="0">
                    <a:pos x="259" y="151"/>
                  </a:cxn>
                  <a:cxn ang="0">
                    <a:pos x="238" y="140"/>
                  </a:cxn>
                  <a:cxn ang="0">
                    <a:pos x="233" y="133"/>
                  </a:cxn>
                  <a:cxn ang="0">
                    <a:pos x="227" y="114"/>
                  </a:cxn>
                  <a:cxn ang="0">
                    <a:pos x="214" y="96"/>
                  </a:cxn>
                  <a:cxn ang="0">
                    <a:pos x="200" y="82"/>
                  </a:cxn>
                  <a:cxn ang="0">
                    <a:pos x="198" y="70"/>
                  </a:cxn>
                  <a:cxn ang="0">
                    <a:pos x="205" y="61"/>
                  </a:cxn>
                  <a:cxn ang="0">
                    <a:pos x="235" y="60"/>
                  </a:cxn>
                  <a:cxn ang="0">
                    <a:pos x="244" y="48"/>
                  </a:cxn>
                  <a:cxn ang="0">
                    <a:pos x="247" y="17"/>
                  </a:cxn>
                  <a:cxn ang="0">
                    <a:pos x="245" y="7"/>
                  </a:cxn>
                  <a:cxn ang="0">
                    <a:pos x="232" y="6"/>
                  </a:cxn>
                  <a:cxn ang="0">
                    <a:pos x="208" y="10"/>
                  </a:cxn>
                  <a:cxn ang="0">
                    <a:pos x="175" y="12"/>
                  </a:cxn>
                  <a:cxn ang="0">
                    <a:pos x="150" y="5"/>
                  </a:cxn>
                  <a:cxn ang="0">
                    <a:pos x="133" y="1"/>
                  </a:cxn>
                  <a:cxn ang="0">
                    <a:pos x="117" y="0"/>
                  </a:cxn>
                  <a:cxn ang="0">
                    <a:pos x="102" y="21"/>
                  </a:cxn>
                  <a:cxn ang="0">
                    <a:pos x="85" y="34"/>
                  </a:cxn>
                  <a:cxn ang="0">
                    <a:pos x="59" y="34"/>
                  </a:cxn>
                  <a:cxn ang="0">
                    <a:pos x="44" y="45"/>
                  </a:cxn>
                  <a:cxn ang="0">
                    <a:pos x="21" y="71"/>
                  </a:cxn>
                  <a:cxn ang="0">
                    <a:pos x="3" y="85"/>
                  </a:cxn>
                  <a:cxn ang="0">
                    <a:pos x="0" y="96"/>
                  </a:cxn>
                  <a:cxn ang="0">
                    <a:pos x="11" y="115"/>
                  </a:cxn>
                  <a:cxn ang="0">
                    <a:pos x="25" y="138"/>
                  </a:cxn>
                  <a:cxn ang="0">
                    <a:pos x="41" y="152"/>
                  </a:cxn>
                  <a:cxn ang="0">
                    <a:pos x="54" y="145"/>
                  </a:cxn>
                  <a:cxn ang="0">
                    <a:pos x="75" y="136"/>
                  </a:cxn>
                  <a:cxn ang="0">
                    <a:pos x="75" y="156"/>
                  </a:cxn>
                  <a:cxn ang="0">
                    <a:pos x="70" y="180"/>
                  </a:cxn>
                  <a:cxn ang="0">
                    <a:pos x="73" y="185"/>
                  </a:cxn>
                  <a:cxn ang="0">
                    <a:pos x="83" y="186"/>
                  </a:cxn>
                  <a:cxn ang="0">
                    <a:pos x="98" y="179"/>
                  </a:cxn>
                  <a:cxn ang="0">
                    <a:pos x="133" y="180"/>
                  </a:cxn>
                  <a:cxn ang="0">
                    <a:pos x="142" y="191"/>
                  </a:cxn>
                  <a:cxn ang="0">
                    <a:pos x="162" y="195"/>
                  </a:cxn>
                  <a:cxn ang="0">
                    <a:pos x="179" y="208"/>
                  </a:cxn>
                  <a:cxn ang="0">
                    <a:pos x="189" y="206"/>
                  </a:cxn>
                  <a:cxn ang="0">
                    <a:pos x="208" y="193"/>
                  </a:cxn>
                  <a:cxn ang="0">
                    <a:pos x="228" y="190"/>
                  </a:cxn>
                  <a:cxn ang="0">
                    <a:pos x="256" y="189"/>
                  </a:cxn>
                </a:cxnLst>
                <a:rect l="0" t="0" r="r" b="b"/>
                <a:pathLst>
                  <a:path w="261" h="209">
                    <a:moveTo>
                      <a:pt x="256" y="189"/>
                    </a:moveTo>
                    <a:lnTo>
                      <a:pt x="253" y="178"/>
                    </a:lnTo>
                    <a:lnTo>
                      <a:pt x="260" y="166"/>
                    </a:lnTo>
                    <a:lnTo>
                      <a:pt x="259" y="151"/>
                    </a:lnTo>
                    <a:lnTo>
                      <a:pt x="238" y="140"/>
                    </a:lnTo>
                    <a:lnTo>
                      <a:pt x="233" y="133"/>
                    </a:lnTo>
                    <a:lnTo>
                      <a:pt x="227" y="114"/>
                    </a:lnTo>
                    <a:lnTo>
                      <a:pt x="214" y="96"/>
                    </a:lnTo>
                    <a:lnTo>
                      <a:pt x="200" y="82"/>
                    </a:lnTo>
                    <a:lnTo>
                      <a:pt x="198" y="70"/>
                    </a:lnTo>
                    <a:lnTo>
                      <a:pt x="205" y="61"/>
                    </a:lnTo>
                    <a:lnTo>
                      <a:pt x="235" y="60"/>
                    </a:lnTo>
                    <a:lnTo>
                      <a:pt x="244" y="48"/>
                    </a:lnTo>
                    <a:lnTo>
                      <a:pt x="247" y="17"/>
                    </a:lnTo>
                    <a:lnTo>
                      <a:pt x="245" y="7"/>
                    </a:lnTo>
                    <a:lnTo>
                      <a:pt x="232" y="6"/>
                    </a:lnTo>
                    <a:lnTo>
                      <a:pt x="208" y="10"/>
                    </a:lnTo>
                    <a:lnTo>
                      <a:pt x="175" y="12"/>
                    </a:lnTo>
                    <a:lnTo>
                      <a:pt x="150" y="5"/>
                    </a:lnTo>
                    <a:lnTo>
                      <a:pt x="133" y="1"/>
                    </a:lnTo>
                    <a:lnTo>
                      <a:pt x="117" y="0"/>
                    </a:lnTo>
                    <a:lnTo>
                      <a:pt x="102" y="21"/>
                    </a:lnTo>
                    <a:lnTo>
                      <a:pt x="85" y="34"/>
                    </a:lnTo>
                    <a:lnTo>
                      <a:pt x="59" y="34"/>
                    </a:lnTo>
                    <a:lnTo>
                      <a:pt x="44" y="45"/>
                    </a:lnTo>
                    <a:lnTo>
                      <a:pt x="21" y="71"/>
                    </a:lnTo>
                    <a:lnTo>
                      <a:pt x="3" y="85"/>
                    </a:lnTo>
                    <a:lnTo>
                      <a:pt x="0" y="96"/>
                    </a:lnTo>
                    <a:lnTo>
                      <a:pt x="11" y="115"/>
                    </a:lnTo>
                    <a:lnTo>
                      <a:pt x="25" y="138"/>
                    </a:lnTo>
                    <a:lnTo>
                      <a:pt x="41" y="152"/>
                    </a:lnTo>
                    <a:lnTo>
                      <a:pt x="54" y="145"/>
                    </a:lnTo>
                    <a:lnTo>
                      <a:pt x="75" y="136"/>
                    </a:lnTo>
                    <a:lnTo>
                      <a:pt x="75" y="156"/>
                    </a:lnTo>
                    <a:lnTo>
                      <a:pt x="70" y="180"/>
                    </a:lnTo>
                    <a:lnTo>
                      <a:pt x="73" y="185"/>
                    </a:lnTo>
                    <a:lnTo>
                      <a:pt x="83" y="186"/>
                    </a:lnTo>
                    <a:lnTo>
                      <a:pt x="98" y="179"/>
                    </a:lnTo>
                    <a:lnTo>
                      <a:pt x="133" y="180"/>
                    </a:lnTo>
                    <a:lnTo>
                      <a:pt x="142" y="191"/>
                    </a:lnTo>
                    <a:lnTo>
                      <a:pt x="162" y="195"/>
                    </a:lnTo>
                    <a:lnTo>
                      <a:pt x="179" y="208"/>
                    </a:lnTo>
                    <a:lnTo>
                      <a:pt x="189" y="206"/>
                    </a:lnTo>
                    <a:lnTo>
                      <a:pt x="208" y="193"/>
                    </a:lnTo>
                    <a:lnTo>
                      <a:pt x="228" y="190"/>
                    </a:lnTo>
                    <a:lnTo>
                      <a:pt x="256" y="189"/>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grpSp>
        <p:grpSp>
          <p:nvGrpSpPr>
            <p:cNvPr id="7" name="Group 169"/>
            <p:cNvGrpSpPr>
              <a:grpSpLocks/>
            </p:cNvGrpSpPr>
            <p:nvPr/>
          </p:nvGrpSpPr>
          <p:grpSpPr bwMode="auto">
            <a:xfrm>
              <a:off x="7778750" y="1712913"/>
              <a:ext cx="749300" cy="1365250"/>
              <a:chOff x="3350" y="561"/>
              <a:chExt cx="579" cy="1016"/>
            </a:xfrm>
          </p:grpSpPr>
          <p:sp>
            <p:nvSpPr>
              <p:cNvPr id="219306" name="Freeform 170"/>
              <p:cNvSpPr>
                <a:spLocks/>
              </p:cNvSpPr>
              <p:nvPr/>
            </p:nvSpPr>
            <p:spPr bwMode="auto">
              <a:xfrm>
                <a:off x="3398" y="1526"/>
                <a:ext cx="34" cy="33"/>
              </a:xfrm>
              <a:custGeom>
                <a:avLst/>
                <a:gdLst/>
                <a:ahLst/>
                <a:cxnLst>
                  <a:cxn ang="0">
                    <a:pos x="26" y="0"/>
                  </a:cxn>
                  <a:cxn ang="0">
                    <a:pos x="14" y="9"/>
                  </a:cxn>
                  <a:cxn ang="0">
                    <a:pos x="0" y="22"/>
                  </a:cxn>
                  <a:cxn ang="0">
                    <a:pos x="3" y="32"/>
                  </a:cxn>
                  <a:cxn ang="0">
                    <a:pos x="12" y="31"/>
                  </a:cxn>
                  <a:cxn ang="0">
                    <a:pos x="33" y="14"/>
                  </a:cxn>
                  <a:cxn ang="0">
                    <a:pos x="26" y="0"/>
                  </a:cxn>
                </a:cxnLst>
                <a:rect l="0" t="0" r="r" b="b"/>
                <a:pathLst>
                  <a:path w="34" h="33">
                    <a:moveTo>
                      <a:pt x="26" y="0"/>
                    </a:moveTo>
                    <a:lnTo>
                      <a:pt x="14" y="9"/>
                    </a:lnTo>
                    <a:lnTo>
                      <a:pt x="0" y="22"/>
                    </a:lnTo>
                    <a:lnTo>
                      <a:pt x="3" y="32"/>
                    </a:lnTo>
                    <a:lnTo>
                      <a:pt x="12" y="31"/>
                    </a:lnTo>
                    <a:lnTo>
                      <a:pt x="33" y="14"/>
                    </a:lnTo>
                    <a:lnTo>
                      <a:pt x="26" y="0"/>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307" name="Freeform 171"/>
              <p:cNvSpPr>
                <a:spLocks/>
              </p:cNvSpPr>
              <p:nvPr/>
            </p:nvSpPr>
            <p:spPr bwMode="auto">
              <a:xfrm>
                <a:off x="3350" y="561"/>
                <a:ext cx="579" cy="1016"/>
              </a:xfrm>
              <a:custGeom>
                <a:avLst/>
                <a:gdLst/>
                <a:ahLst/>
                <a:cxnLst>
                  <a:cxn ang="0">
                    <a:pos x="224" y="982"/>
                  </a:cxn>
                  <a:cxn ang="0">
                    <a:pos x="191" y="959"/>
                  </a:cxn>
                  <a:cxn ang="0">
                    <a:pos x="150" y="955"/>
                  </a:cxn>
                  <a:cxn ang="0">
                    <a:pos x="143" y="876"/>
                  </a:cxn>
                  <a:cxn ang="0">
                    <a:pos x="121" y="825"/>
                  </a:cxn>
                  <a:cxn ang="0">
                    <a:pos x="111" y="784"/>
                  </a:cxn>
                  <a:cxn ang="0">
                    <a:pos x="96" y="747"/>
                  </a:cxn>
                  <a:cxn ang="0">
                    <a:pos x="120" y="708"/>
                  </a:cxn>
                  <a:cxn ang="0">
                    <a:pos x="127" y="672"/>
                  </a:cxn>
                  <a:cxn ang="0">
                    <a:pos x="177" y="630"/>
                  </a:cxn>
                  <a:cxn ang="0">
                    <a:pos x="209" y="576"/>
                  </a:cxn>
                  <a:cxn ang="0">
                    <a:pos x="232" y="535"/>
                  </a:cxn>
                  <a:cxn ang="0">
                    <a:pos x="251" y="503"/>
                  </a:cxn>
                  <a:cxn ang="0">
                    <a:pos x="252" y="473"/>
                  </a:cxn>
                  <a:cxn ang="0">
                    <a:pos x="240" y="446"/>
                  </a:cxn>
                  <a:cxn ang="0">
                    <a:pos x="215" y="435"/>
                  </a:cxn>
                  <a:cxn ang="0">
                    <a:pos x="167" y="359"/>
                  </a:cxn>
                  <a:cxn ang="0">
                    <a:pos x="163" y="293"/>
                  </a:cxn>
                  <a:cxn ang="0">
                    <a:pos x="139" y="230"/>
                  </a:cxn>
                  <a:cxn ang="0">
                    <a:pos x="105" y="190"/>
                  </a:cxn>
                  <a:cxn ang="0">
                    <a:pos x="41" y="162"/>
                  </a:cxn>
                  <a:cxn ang="0">
                    <a:pos x="16" y="132"/>
                  </a:cxn>
                  <a:cxn ang="0">
                    <a:pos x="17" y="107"/>
                  </a:cxn>
                  <a:cxn ang="0">
                    <a:pos x="57" y="123"/>
                  </a:cxn>
                  <a:cxn ang="0">
                    <a:pos x="131" y="135"/>
                  </a:cxn>
                  <a:cxn ang="0">
                    <a:pos x="160" y="149"/>
                  </a:cxn>
                  <a:cxn ang="0">
                    <a:pos x="191" y="118"/>
                  </a:cxn>
                  <a:cxn ang="0">
                    <a:pos x="213" y="90"/>
                  </a:cxn>
                  <a:cxn ang="0">
                    <a:pos x="203" y="46"/>
                  </a:cxn>
                  <a:cxn ang="0">
                    <a:pos x="238" y="23"/>
                  </a:cxn>
                  <a:cxn ang="0">
                    <a:pos x="287" y="26"/>
                  </a:cxn>
                  <a:cxn ang="0">
                    <a:pos x="291" y="63"/>
                  </a:cxn>
                  <a:cxn ang="0">
                    <a:pos x="253" y="105"/>
                  </a:cxn>
                  <a:cxn ang="0">
                    <a:pos x="298" y="92"/>
                  </a:cxn>
                  <a:cxn ang="0">
                    <a:pos x="296" y="28"/>
                  </a:cxn>
                  <a:cxn ang="0">
                    <a:pos x="327" y="64"/>
                  </a:cxn>
                  <a:cxn ang="0">
                    <a:pos x="324" y="122"/>
                  </a:cxn>
                  <a:cxn ang="0">
                    <a:pos x="362" y="170"/>
                  </a:cxn>
                  <a:cxn ang="0">
                    <a:pos x="390" y="213"/>
                  </a:cxn>
                  <a:cxn ang="0">
                    <a:pos x="399" y="281"/>
                  </a:cxn>
                  <a:cxn ang="0">
                    <a:pos x="447" y="379"/>
                  </a:cxn>
                  <a:cxn ang="0">
                    <a:pos x="469" y="485"/>
                  </a:cxn>
                  <a:cxn ang="0">
                    <a:pos x="493" y="561"/>
                  </a:cxn>
                  <a:cxn ang="0">
                    <a:pos x="551" y="611"/>
                  </a:cxn>
                  <a:cxn ang="0">
                    <a:pos x="578" y="650"/>
                  </a:cxn>
                  <a:cxn ang="0">
                    <a:pos x="559" y="739"/>
                  </a:cxn>
                  <a:cxn ang="0">
                    <a:pos x="550" y="785"/>
                  </a:cxn>
                  <a:cxn ang="0">
                    <a:pos x="528" y="812"/>
                  </a:cxn>
                  <a:cxn ang="0">
                    <a:pos x="466" y="878"/>
                  </a:cxn>
                  <a:cxn ang="0">
                    <a:pos x="437" y="910"/>
                  </a:cxn>
                  <a:cxn ang="0">
                    <a:pos x="400" y="930"/>
                  </a:cxn>
                  <a:cxn ang="0">
                    <a:pos x="338" y="951"/>
                  </a:cxn>
                  <a:cxn ang="0">
                    <a:pos x="278" y="981"/>
                  </a:cxn>
                  <a:cxn ang="0">
                    <a:pos x="231" y="1015"/>
                  </a:cxn>
                </a:cxnLst>
                <a:rect l="0" t="0" r="r" b="b"/>
                <a:pathLst>
                  <a:path w="579" h="1016">
                    <a:moveTo>
                      <a:pt x="231" y="1015"/>
                    </a:moveTo>
                    <a:lnTo>
                      <a:pt x="224" y="982"/>
                    </a:lnTo>
                    <a:lnTo>
                      <a:pt x="206" y="965"/>
                    </a:lnTo>
                    <a:lnTo>
                      <a:pt x="191" y="959"/>
                    </a:lnTo>
                    <a:lnTo>
                      <a:pt x="168" y="954"/>
                    </a:lnTo>
                    <a:lnTo>
                      <a:pt x="150" y="955"/>
                    </a:lnTo>
                    <a:lnTo>
                      <a:pt x="140" y="939"/>
                    </a:lnTo>
                    <a:lnTo>
                      <a:pt x="143" y="876"/>
                    </a:lnTo>
                    <a:lnTo>
                      <a:pt x="134" y="841"/>
                    </a:lnTo>
                    <a:lnTo>
                      <a:pt x="121" y="825"/>
                    </a:lnTo>
                    <a:lnTo>
                      <a:pt x="110" y="817"/>
                    </a:lnTo>
                    <a:lnTo>
                      <a:pt x="111" y="784"/>
                    </a:lnTo>
                    <a:lnTo>
                      <a:pt x="106" y="762"/>
                    </a:lnTo>
                    <a:lnTo>
                      <a:pt x="96" y="747"/>
                    </a:lnTo>
                    <a:lnTo>
                      <a:pt x="106" y="709"/>
                    </a:lnTo>
                    <a:lnTo>
                      <a:pt x="120" y="708"/>
                    </a:lnTo>
                    <a:lnTo>
                      <a:pt x="125" y="699"/>
                    </a:lnTo>
                    <a:lnTo>
                      <a:pt x="127" y="672"/>
                    </a:lnTo>
                    <a:lnTo>
                      <a:pt x="154" y="652"/>
                    </a:lnTo>
                    <a:lnTo>
                      <a:pt x="177" y="630"/>
                    </a:lnTo>
                    <a:lnTo>
                      <a:pt x="181" y="605"/>
                    </a:lnTo>
                    <a:lnTo>
                      <a:pt x="209" y="576"/>
                    </a:lnTo>
                    <a:lnTo>
                      <a:pt x="238" y="546"/>
                    </a:lnTo>
                    <a:lnTo>
                      <a:pt x="232" y="535"/>
                    </a:lnTo>
                    <a:lnTo>
                      <a:pt x="231" y="518"/>
                    </a:lnTo>
                    <a:lnTo>
                      <a:pt x="251" y="503"/>
                    </a:lnTo>
                    <a:lnTo>
                      <a:pt x="259" y="498"/>
                    </a:lnTo>
                    <a:lnTo>
                      <a:pt x="252" y="473"/>
                    </a:lnTo>
                    <a:lnTo>
                      <a:pt x="249" y="450"/>
                    </a:lnTo>
                    <a:lnTo>
                      <a:pt x="240" y="446"/>
                    </a:lnTo>
                    <a:lnTo>
                      <a:pt x="229" y="452"/>
                    </a:lnTo>
                    <a:lnTo>
                      <a:pt x="215" y="435"/>
                    </a:lnTo>
                    <a:lnTo>
                      <a:pt x="194" y="390"/>
                    </a:lnTo>
                    <a:lnTo>
                      <a:pt x="167" y="359"/>
                    </a:lnTo>
                    <a:lnTo>
                      <a:pt x="171" y="313"/>
                    </a:lnTo>
                    <a:lnTo>
                      <a:pt x="163" y="293"/>
                    </a:lnTo>
                    <a:lnTo>
                      <a:pt x="130" y="266"/>
                    </a:lnTo>
                    <a:lnTo>
                      <a:pt x="139" y="230"/>
                    </a:lnTo>
                    <a:lnTo>
                      <a:pt x="129" y="210"/>
                    </a:lnTo>
                    <a:lnTo>
                      <a:pt x="105" y="190"/>
                    </a:lnTo>
                    <a:lnTo>
                      <a:pt x="93" y="205"/>
                    </a:lnTo>
                    <a:lnTo>
                      <a:pt x="41" y="162"/>
                    </a:lnTo>
                    <a:lnTo>
                      <a:pt x="27" y="147"/>
                    </a:lnTo>
                    <a:lnTo>
                      <a:pt x="16" y="132"/>
                    </a:lnTo>
                    <a:lnTo>
                      <a:pt x="0" y="124"/>
                    </a:lnTo>
                    <a:lnTo>
                      <a:pt x="17" y="107"/>
                    </a:lnTo>
                    <a:lnTo>
                      <a:pt x="43" y="104"/>
                    </a:lnTo>
                    <a:lnTo>
                      <a:pt x="57" y="123"/>
                    </a:lnTo>
                    <a:lnTo>
                      <a:pt x="97" y="157"/>
                    </a:lnTo>
                    <a:lnTo>
                      <a:pt x="131" y="135"/>
                    </a:lnTo>
                    <a:lnTo>
                      <a:pt x="154" y="136"/>
                    </a:lnTo>
                    <a:lnTo>
                      <a:pt x="160" y="149"/>
                    </a:lnTo>
                    <a:lnTo>
                      <a:pt x="187" y="151"/>
                    </a:lnTo>
                    <a:lnTo>
                      <a:pt x="191" y="118"/>
                    </a:lnTo>
                    <a:lnTo>
                      <a:pt x="204" y="103"/>
                    </a:lnTo>
                    <a:lnTo>
                      <a:pt x="213" y="90"/>
                    </a:lnTo>
                    <a:lnTo>
                      <a:pt x="212" y="77"/>
                    </a:lnTo>
                    <a:lnTo>
                      <a:pt x="203" y="46"/>
                    </a:lnTo>
                    <a:lnTo>
                      <a:pt x="224" y="23"/>
                    </a:lnTo>
                    <a:lnTo>
                      <a:pt x="238" y="23"/>
                    </a:lnTo>
                    <a:lnTo>
                      <a:pt x="257" y="0"/>
                    </a:lnTo>
                    <a:lnTo>
                      <a:pt x="287" y="26"/>
                    </a:lnTo>
                    <a:lnTo>
                      <a:pt x="298" y="38"/>
                    </a:lnTo>
                    <a:lnTo>
                      <a:pt x="291" y="63"/>
                    </a:lnTo>
                    <a:lnTo>
                      <a:pt x="270" y="80"/>
                    </a:lnTo>
                    <a:lnTo>
                      <a:pt x="253" y="105"/>
                    </a:lnTo>
                    <a:lnTo>
                      <a:pt x="262" y="124"/>
                    </a:lnTo>
                    <a:lnTo>
                      <a:pt x="298" y="92"/>
                    </a:lnTo>
                    <a:lnTo>
                      <a:pt x="296" y="66"/>
                    </a:lnTo>
                    <a:lnTo>
                      <a:pt x="296" y="28"/>
                    </a:lnTo>
                    <a:lnTo>
                      <a:pt x="310" y="20"/>
                    </a:lnTo>
                    <a:lnTo>
                      <a:pt x="327" y="64"/>
                    </a:lnTo>
                    <a:lnTo>
                      <a:pt x="330" y="106"/>
                    </a:lnTo>
                    <a:lnTo>
                      <a:pt x="324" y="122"/>
                    </a:lnTo>
                    <a:lnTo>
                      <a:pt x="326" y="147"/>
                    </a:lnTo>
                    <a:lnTo>
                      <a:pt x="362" y="170"/>
                    </a:lnTo>
                    <a:lnTo>
                      <a:pt x="364" y="186"/>
                    </a:lnTo>
                    <a:lnTo>
                      <a:pt x="390" y="213"/>
                    </a:lnTo>
                    <a:lnTo>
                      <a:pt x="400" y="234"/>
                    </a:lnTo>
                    <a:lnTo>
                      <a:pt x="399" y="281"/>
                    </a:lnTo>
                    <a:lnTo>
                      <a:pt x="419" y="336"/>
                    </a:lnTo>
                    <a:lnTo>
                      <a:pt x="447" y="379"/>
                    </a:lnTo>
                    <a:lnTo>
                      <a:pt x="447" y="446"/>
                    </a:lnTo>
                    <a:lnTo>
                      <a:pt x="469" y="485"/>
                    </a:lnTo>
                    <a:lnTo>
                      <a:pt x="479" y="502"/>
                    </a:lnTo>
                    <a:lnTo>
                      <a:pt x="493" y="561"/>
                    </a:lnTo>
                    <a:lnTo>
                      <a:pt x="504" y="587"/>
                    </a:lnTo>
                    <a:lnTo>
                      <a:pt x="551" y="611"/>
                    </a:lnTo>
                    <a:lnTo>
                      <a:pt x="576" y="633"/>
                    </a:lnTo>
                    <a:lnTo>
                      <a:pt x="578" y="650"/>
                    </a:lnTo>
                    <a:lnTo>
                      <a:pt x="567" y="731"/>
                    </a:lnTo>
                    <a:lnTo>
                      <a:pt x="559" y="739"/>
                    </a:lnTo>
                    <a:lnTo>
                      <a:pt x="569" y="755"/>
                    </a:lnTo>
                    <a:lnTo>
                      <a:pt x="550" y="785"/>
                    </a:lnTo>
                    <a:lnTo>
                      <a:pt x="526" y="799"/>
                    </a:lnTo>
                    <a:lnTo>
                      <a:pt x="528" y="812"/>
                    </a:lnTo>
                    <a:lnTo>
                      <a:pt x="491" y="865"/>
                    </a:lnTo>
                    <a:lnTo>
                      <a:pt x="466" y="878"/>
                    </a:lnTo>
                    <a:lnTo>
                      <a:pt x="464" y="907"/>
                    </a:lnTo>
                    <a:lnTo>
                      <a:pt x="437" y="910"/>
                    </a:lnTo>
                    <a:lnTo>
                      <a:pt x="425" y="921"/>
                    </a:lnTo>
                    <a:lnTo>
                      <a:pt x="400" y="930"/>
                    </a:lnTo>
                    <a:lnTo>
                      <a:pt x="364" y="929"/>
                    </a:lnTo>
                    <a:lnTo>
                      <a:pt x="338" y="951"/>
                    </a:lnTo>
                    <a:lnTo>
                      <a:pt x="310" y="970"/>
                    </a:lnTo>
                    <a:lnTo>
                      <a:pt x="278" y="981"/>
                    </a:lnTo>
                    <a:lnTo>
                      <a:pt x="257" y="999"/>
                    </a:lnTo>
                    <a:lnTo>
                      <a:pt x="231" y="1015"/>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grpSp>
        <p:grpSp>
          <p:nvGrpSpPr>
            <p:cNvPr id="8" name="Group 172"/>
            <p:cNvGrpSpPr>
              <a:grpSpLocks/>
            </p:cNvGrpSpPr>
            <p:nvPr/>
          </p:nvGrpSpPr>
          <p:grpSpPr bwMode="auto">
            <a:xfrm>
              <a:off x="8064500" y="2184400"/>
              <a:ext cx="427038" cy="706438"/>
              <a:chOff x="3571" y="912"/>
              <a:chExt cx="330" cy="525"/>
            </a:xfrm>
          </p:grpSpPr>
          <p:sp>
            <p:nvSpPr>
              <p:cNvPr id="219309" name="Freeform 173"/>
              <p:cNvSpPr>
                <a:spLocks/>
              </p:cNvSpPr>
              <p:nvPr/>
            </p:nvSpPr>
            <p:spPr bwMode="auto">
              <a:xfrm>
                <a:off x="3715" y="912"/>
                <a:ext cx="16" cy="24"/>
              </a:xfrm>
              <a:custGeom>
                <a:avLst/>
                <a:gdLst/>
                <a:ahLst/>
                <a:cxnLst>
                  <a:cxn ang="0">
                    <a:pos x="9" y="1"/>
                  </a:cxn>
                  <a:cxn ang="0">
                    <a:pos x="0" y="0"/>
                  </a:cxn>
                  <a:cxn ang="0">
                    <a:pos x="10" y="23"/>
                  </a:cxn>
                  <a:cxn ang="0">
                    <a:pos x="15" y="17"/>
                  </a:cxn>
                  <a:cxn ang="0">
                    <a:pos x="9" y="1"/>
                  </a:cxn>
                </a:cxnLst>
                <a:rect l="0" t="0" r="r" b="b"/>
                <a:pathLst>
                  <a:path w="16" h="24">
                    <a:moveTo>
                      <a:pt x="9" y="1"/>
                    </a:moveTo>
                    <a:lnTo>
                      <a:pt x="0" y="0"/>
                    </a:lnTo>
                    <a:lnTo>
                      <a:pt x="10" y="23"/>
                    </a:lnTo>
                    <a:lnTo>
                      <a:pt x="15" y="17"/>
                    </a:lnTo>
                    <a:lnTo>
                      <a:pt x="9" y="1"/>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310" name="Freeform 174"/>
              <p:cNvSpPr>
                <a:spLocks/>
              </p:cNvSpPr>
              <p:nvPr/>
            </p:nvSpPr>
            <p:spPr bwMode="auto">
              <a:xfrm>
                <a:off x="3761" y="999"/>
                <a:ext cx="16" cy="54"/>
              </a:xfrm>
              <a:custGeom>
                <a:avLst/>
                <a:gdLst/>
                <a:ahLst/>
                <a:cxnLst>
                  <a:cxn ang="0">
                    <a:pos x="15" y="0"/>
                  </a:cxn>
                  <a:cxn ang="0">
                    <a:pos x="0" y="11"/>
                  </a:cxn>
                  <a:cxn ang="0">
                    <a:pos x="5" y="53"/>
                  </a:cxn>
                  <a:cxn ang="0">
                    <a:pos x="10" y="32"/>
                  </a:cxn>
                  <a:cxn ang="0">
                    <a:pos x="10" y="11"/>
                  </a:cxn>
                  <a:cxn ang="0">
                    <a:pos x="5" y="11"/>
                  </a:cxn>
                  <a:cxn ang="0">
                    <a:pos x="15" y="0"/>
                  </a:cxn>
                </a:cxnLst>
                <a:rect l="0" t="0" r="r" b="b"/>
                <a:pathLst>
                  <a:path w="16" h="54">
                    <a:moveTo>
                      <a:pt x="15" y="0"/>
                    </a:moveTo>
                    <a:lnTo>
                      <a:pt x="0" y="11"/>
                    </a:lnTo>
                    <a:lnTo>
                      <a:pt x="5" y="53"/>
                    </a:lnTo>
                    <a:lnTo>
                      <a:pt x="10" y="32"/>
                    </a:lnTo>
                    <a:lnTo>
                      <a:pt x="10" y="11"/>
                    </a:lnTo>
                    <a:lnTo>
                      <a:pt x="5" y="11"/>
                    </a:lnTo>
                    <a:lnTo>
                      <a:pt x="15" y="0"/>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311" name="Freeform 175"/>
              <p:cNvSpPr>
                <a:spLocks/>
              </p:cNvSpPr>
              <p:nvPr/>
            </p:nvSpPr>
            <p:spPr bwMode="auto">
              <a:xfrm>
                <a:off x="3800" y="1070"/>
                <a:ext cx="23" cy="30"/>
              </a:xfrm>
              <a:custGeom>
                <a:avLst/>
                <a:gdLst/>
                <a:ahLst/>
                <a:cxnLst>
                  <a:cxn ang="0">
                    <a:pos x="4" y="0"/>
                  </a:cxn>
                  <a:cxn ang="0">
                    <a:pos x="0" y="9"/>
                  </a:cxn>
                  <a:cxn ang="0">
                    <a:pos x="10" y="29"/>
                  </a:cxn>
                  <a:cxn ang="0">
                    <a:pos x="21" y="22"/>
                  </a:cxn>
                  <a:cxn ang="0">
                    <a:pos x="22" y="13"/>
                  </a:cxn>
                  <a:cxn ang="0">
                    <a:pos x="4" y="0"/>
                  </a:cxn>
                </a:cxnLst>
                <a:rect l="0" t="0" r="r" b="b"/>
                <a:pathLst>
                  <a:path w="23" h="30">
                    <a:moveTo>
                      <a:pt x="4" y="0"/>
                    </a:moveTo>
                    <a:lnTo>
                      <a:pt x="0" y="9"/>
                    </a:lnTo>
                    <a:lnTo>
                      <a:pt x="10" y="29"/>
                    </a:lnTo>
                    <a:lnTo>
                      <a:pt x="21" y="22"/>
                    </a:lnTo>
                    <a:lnTo>
                      <a:pt x="22" y="13"/>
                    </a:lnTo>
                    <a:lnTo>
                      <a:pt x="4" y="0"/>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312" name="Freeform 176"/>
              <p:cNvSpPr>
                <a:spLocks/>
              </p:cNvSpPr>
              <p:nvPr/>
            </p:nvSpPr>
            <p:spPr bwMode="auto">
              <a:xfrm>
                <a:off x="3677" y="1076"/>
                <a:ext cx="50" cy="42"/>
              </a:xfrm>
              <a:custGeom>
                <a:avLst/>
                <a:gdLst/>
                <a:ahLst/>
                <a:cxnLst>
                  <a:cxn ang="0">
                    <a:pos x="49" y="16"/>
                  </a:cxn>
                  <a:cxn ang="0">
                    <a:pos x="39" y="17"/>
                  </a:cxn>
                  <a:cxn ang="0">
                    <a:pos x="24" y="0"/>
                  </a:cxn>
                  <a:cxn ang="0">
                    <a:pos x="15" y="11"/>
                  </a:cxn>
                  <a:cxn ang="0">
                    <a:pos x="1" y="9"/>
                  </a:cxn>
                  <a:cxn ang="0">
                    <a:pos x="0" y="20"/>
                  </a:cxn>
                  <a:cxn ang="0">
                    <a:pos x="9" y="25"/>
                  </a:cxn>
                  <a:cxn ang="0">
                    <a:pos x="10" y="34"/>
                  </a:cxn>
                  <a:cxn ang="0">
                    <a:pos x="17" y="41"/>
                  </a:cxn>
                  <a:cxn ang="0">
                    <a:pos x="27" y="35"/>
                  </a:cxn>
                  <a:cxn ang="0">
                    <a:pos x="44" y="38"/>
                  </a:cxn>
                  <a:cxn ang="0">
                    <a:pos x="49" y="16"/>
                  </a:cxn>
                </a:cxnLst>
                <a:rect l="0" t="0" r="r" b="b"/>
                <a:pathLst>
                  <a:path w="50" h="42">
                    <a:moveTo>
                      <a:pt x="49" y="16"/>
                    </a:moveTo>
                    <a:lnTo>
                      <a:pt x="39" y="17"/>
                    </a:lnTo>
                    <a:lnTo>
                      <a:pt x="24" y="0"/>
                    </a:lnTo>
                    <a:lnTo>
                      <a:pt x="15" y="11"/>
                    </a:lnTo>
                    <a:lnTo>
                      <a:pt x="1" y="9"/>
                    </a:lnTo>
                    <a:lnTo>
                      <a:pt x="0" y="20"/>
                    </a:lnTo>
                    <a:lnTo>
                      <a:pt x="9" y="25"/>
                    </a:lnTo>
                    <a:lnTo>
                      <a:pt x="10" y="34"/>
                    </a:lnTo>
                    <a:lnTo>
                      <a:pt x="17" y="41"/>
                    </a:lnTo>
                    <a:lnTo>
                      <a:pt x="27" y="35"/>
                    </a:lnTo>
                    <a:lnTo>
                      <a:pt x="44" y="38"/>
                    </a:lnTo>
                    <a:lnTo>
                      <a:pt x="49" y="16"/>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313" name="Freeform 177"/>
              <p:cNvSpPr>
                <a:spLocks/>
              </p:cNvSpPr>
              <p:nvPr/>
            </p:nvSpPr>
            <p:spPr bwMode="auto">
              <a:xfrm>
                <a:off x="3799" y="1174"/>
                <a:ext cx="73" cy="40"/>
              </a:xfrm>
              <a:custGeom>
                <a:avLst/>
                <a:gdLst/>
                <a:ahLst/>
                <a:cxnLst>
                  <a:cxn ang="0">
                    <a:pos x="7" y="0"/>
                  </a:cxn>
                  <a:cxn ang="0">
                    <a:pos x="0" y="7"/>
                  </a:cxn>
                  <a:cxn ang="0">
                    <a:pos x="27" y="25"/>
                  </a:cxn>
                  <a:cxn ang="0">
                    <a:pos x="35" y="24"/>
                  </a:cxn>
                  <a:cxn ang="0">
                    <a:pos x="65" y="39"/>
                  </a:cxn>
                  <a:cxn ang="0">
                    <a:pos x="72" y="30"/>
                  </a:cxn>
                  <a:cxn ang="0">
                    <a:pos x="63" y="14"/>
                  </a:cxn>
                  <a:cxn ang="0">
                    <a:pos x="61" y="5"/>
                  </a:cxn>
                  <a:cxn ang="0">
                    <a:pos x="40" y="6"/>
                  </a:cxn>
                  <a:cxn ang="0">
                    <a:pos x="24" y="0"/>
                  </a:cxn>
                  <a:cxn ang="0">
                    <a:pos x="7" y="0"/>
                  </a:cxn>
                </a:cxnLst>
                <a:rect l="0" t="0" r="r" b="b"/>
                <a:pathLst>
                  <a:path w="73" h="40">
                    <a:moveTo>
                      <a:pt x="7" y="0"/>
                    </a:moveTo>
                    <a:lnTo>
                      <a:pt x="0" y="7"/>
                    </a:lnTo>
                    <a:lnTo>
                      <a:pt x="27" y="25"/>
                    </a:lnTo>
                    <a:lnTo>
                      <a:pt x="35" y="24"/>
                    </a:lnTo>
                    <a:lnTo>
                      <a:pt x="65" y="39"/>
                    </a:lnTo>
                    <a:lnTo>
                      <a:pt x="72" y="30"/>
                    </a:lnTo>
                    <a:lnTo>
                      <a:pt x="63" y="14"/>
                    </a:lnTo>
                    <a:lnTo>
                      <a:pt x="61" y="5"/>
                    </a:lnTo>
                    <a:lnTo>
                      <a:pt x="40" y="6"/>
                    </a:lnTo>
                    <a:lnTo>
                      <a:pt x="24" y="0"/>
                    </a:lnTo>
                    <a:lnTo>
                      <a:pt x="7" y="0"/>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314" name="Freeform 178"/>
              <p:cNvSpPr>
                <a:spLocks/>
              </p:cNvSpPr>
              <p:nvPr/>
            </p:nvSpPr>
            <p:spPr bwMode="auto">
              <a:xfrm>
                <a:off x="3662" y="1209"/>
                <a:ext cx="40" cy="71"/>
              </a:xfrm>
              <a:custGeom>
                <a:avLst/>
                <a:gdLst/>
                <a:ahLst/>
                <a:cxnLst>
                  <a:cxn ang="0">
                    <a:pos x="33" y="0"/>
                  </a:cxn>
                  <a:cxn ang="0">
                    <a:pos x="39" y="14"/>
                  </a:cxn>
                  <a:cxn ang="0">
                    <a:pos x="20" y="46"/>
                  </a:cxn>
                  <a:cxn ang="0">
                    <a:pos x="23" y="55"/>
                  </a:cxn>
                  <a:cxn ang="0">
                    <a:pos x="12" y="70"/>
                  </a:cxn>
                  <a:cxn ang="0">
                    <a:pos x="0" y="61"/>
                  </a:cxn>
                  <a:cxn ang="0">
                    <a:pos x="3" y="50"/>
                  </a:cxn>
                  <a:cxn ang="0">
                    <a:pos x="4" y="31"/>
                  </a:cxn>
                  <a:cxn ang="0">
                    <a:pos x="13" y="17"/>
                  </a:cxn>
                  <a:cxn ang="0">
                    <a:pos x="0" y="8"/>
                  </a:cxn>
                  <a:cxn ang="0">
                    <a:pos x="7" y="3"/>
                  </a:cxn>
                  <a:cxn ang="0">
                    <a:pos x="20" y="9"/>
                  </a:cxn>
                  <a:cxn ang="0">
                    <a:pos x="33" y="0"/>
                  </a:cxn>
                </a:cxnLst>
                <a:rect l="0" t="0" r="r" b="b"/>
                <a:pathLst>
                  <a:path w="40" h="71">
                    <a:moveTo>
                      <a:pt x="33" y="0"/>
                    </a:moveTo>
                    <a:lnTo>
                      <a:pt x="39" y="14"/>
                    </a:lnTo>
                    <a:lnTo>
                      <a:pt x="20" y="46"/>
                    </a:lnTo>
                    <a:lnTo>
                      <a:pt x="23" y="55"/>
                    </a:lnTo>
                    <a:lnTo>
                      <a:pt x="12" y="70"/>
                    </a:lnTo>
                    <a:lnTo>
                      <a:pt x="0" y="61"/>
                    </a:lnTo>
                    <a:lnTo>
                      <a:pt x="3" y="50"/>
                    </a:lnTo>
                    <a:lnTo>
                      <a:pt x="4" y="31"/>
                    </a:lnTo>
                    <a:lnTo>
                      <a:pt x="13" y="17"/>
                    </a:lnTo>
                    <a:lnTo>
                      <a:pt x="0" y="8"/>
                    </a:lnTo>
                    <a:lnTo>
                      <a:pt x="7" y="3"/>
                    </a:lnTo>
                    <a:lnTo>
                      <a:pt x="20" y="9"/>
                    </a:lnTo>
                    <a:lnTo>
                      <a:pt x="33" y="0"/>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315" name="Freeform 179"/>
              <p:cNvSpPr>
                <a:spLocks/>
              </p:cNvSpPr>
              <p:nvPr/>
            </p:nvSpPr>
            <p:spPr bwMode="auto">
              <a:xfrm>
                <a:off x="3686" y="1250"/>
                <a:ext cx="36" cy="66"/>
              </a:xfrm>
              <a:custGeom>
                <a:avLst/>
                <a:gdLst/>
                <a:ahLst/>
                <a:cxnLst>
                  <a:cxn ang="0">
                    <a:pos x="28" y="0"/>
                  </a:cxn>
                  <a:cxn ang="0">
                    <a:pos x="20" y="1"/>
                  </a:cxn>
                  <a:cxn ang="0">
                    <a:pos x="20" y="6"/>
                  </a:cxn>
                  <a:cxn ang="0">
                    <a:pos x="20" y="9"/>
                  </a:cxn>
                  <a:cxn ang="0">
                    <a:pos x="21" y="14"/>
                  </a:cxn>
                  <a:cxn ang="0">
                    <a:pos x="15" y="25"/>
                  </a:cxn>
                  <a:cxn ang="0">
                    <a:pos x="4" y="35"/>
                  </a:cxn>
                  <a:cxn ang="0">
                    <a:pos x="9" y="44"/>
                  </a:cxn>
                  <a:cxn ang="0">
                    <a:pos x="0" y="56"/>
                  </a:cxn>
                  <a:cxn ang="0">
                    <a:pos x="10" y="65"/>
                  </a:cxn>
                  <a:cxn ang="0">
                    <a:pos x="32" y="29"/>
                  </a:cxn>
                  <a:cxn ang="0">
                    <a:pos x="31" y="21"/>
                  </a:cxn>
                  <a:cxn ang="0">
                    <a:pos x="35" y="13"/>
                  </a:cxn>
                  <a:cxn ang="0">
                    <a:pos x="28" y="0"/>
                  </a:cxn>
                </a:cxnLst>
                <a:rect l="0" t="0" r="r" b="b"/>
                <a:pathLst>
                  <a:path w="36" h="66">
                    <a:moveTo>
                      <a:pt x="28" y="0"/>
                    </a:moveTo>
                    <a:lnTo>
                      <a:pt x="20" y="1"/>
                    </a:lnTo>
                    <a:lnTo>
                      <a:pt x="20" y="6"/>
                    </a:lnTo>
                    <a:lnTo>
                      <a:pt x="20" y="9"/>
                    </a:lnTo>
                    <a:lnTo>
                      <a:pt x="21" y="14"/>
                    </a:lnTo>
                    <a:lnTo>
                      <a:pt x="15" y="25"/>
                    </a:lnTo>
                    <a:lnTo>
                      <a:pt x="4" y="35"/>
                    </a:lnTo>
                    <a:lnTo>
                      <a:pt x="9" y="44"/>
                    </a:lnTo>
                    <a:lnTo>
                      <a:pt x="0" y="56"/>
                    </a:lnTo>
                    <a:lnTo>
                      <a:pt x="10" y="65"/>
                    </a:lnTo>
                    <a:lnTo>
                      <a:pt x="32" y="29"/>
                    </a:lnTo>
                    <a:lnTo>
                      <a:pt x="31" y="21"/>
                    </a:lnTo>
                    <a:lnTo>
                      <a:pt x="35" y="13"/>
                    </a:lnTo>
                    <a:lnTo>
                      <a:pt x="28" y="0"/>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316" name="Freeform 180"/>
              <p:cNvSpPr>
                <a:spLocks/>
              </p:cNvSpPr>
              <p:nvPr/>
            </p:nvSpPr>
            <p:spPr bwMode="auto">
              <a:xfrm>
                <a:off x="3571" y="1339"/>
                <a:ext cx="50" cy="90"/>
              </a:xfrm>
              <a:custGeom>
                <a:avLst/>
                <a:gdLst/>
                <a:ahLst/>
                <a:cxnLst>
                  <a:cxn ang="0">
                    <a:pos x="30" y="0"/>
                  </a:cxn>
                  <a:cxn ang="0">
                    <a:pos x="25" y="3"/>
                  </a:cxn>
                  <a:cxn ang="0">
                    <a:pos x="15" y="0"/>
                  </a:cxn>
                  <a:cxn ang="0">
                    <a:pos x="0" y="2"/>
                  </a:cxn>
                  <a:cxn ang="0">
                    <a:pos x="2" y="23"/>
                  </a:cxn>
                  <a:cxn ang="0">
                    <a:pos x="11" y="24"/>
                  </a:cxn>
                  <a:cxn ang="0">
                    <a:pos x="11" y="17"/>
                  </a:cxn>
                  <a:cxn ang="0">
                    <a:pos x="26" y="29"/>
                  </a:cxn>
                  <a:cxn ang="0">
                    <a:pos x="23" y="44"/>
                  </a:cxn>
                  <a:cxn ang="0">
                    <a:pos x="13" y="51"/>
                  </a:cxn>
                  <a:cxn ang="0">
                    <a:pos x="9" y="69"/>
                  </a:cxn>
                  <a:cxn ang="0">
                    <a:pos x="2" y="79"/>
                  </a:cxn>
                  <a:cxn ang="0">
                    <a:pos x="13" y="89"/>
                  </a:cxn>
                  <a:cxn ang="0">
                    <a:pos x="39" y="69"/>
                  </a:cxn>
                  <a:cxn ang="0">
                    <a:pos x="28" y="57"/>
                  </a:cxn>
                  <a:cxn ang="0">
                    <a:pos x="33" y="37"/>
                  </a:cxn>
                  <a:cxn ang="0">
                    <a:pos x="48" y="26"/>
                  </a:cxn>
                  <a:cxn ang="0">
                    <a:pos x="49" y="12"/>
                  </a:cxn>
                  <a:cxn ang="0">
                    <a:pos x="30" y="0"/>
                  </a:cxn>
                </a:cxnLst>
                <a:rect l="0" t="0" r="r" b="b"/>
                <a:pathLst>
                  <a:path w="50" h="90">
                    <a:moveTo>
                      <a:pt x="30" y="0"/>
                    </a:moveTo>
                    <a:lnTo>
                      <a:pt x="25" y="3"/>
                    </a:lnTo>
                    <a:lnTo>
                      <a:pt x="15" y="0"/>
                    </a:lnTo>
                    <a:lnTo>
                      <a:pt x="0" y="2"/>
                    </a:lnTo>
                    <a:lnTo>
                      <a:pt x="2" y="23"/>
                    </a:lnTo>
                    <a:lnTo>
                      <a:pt x="11" y="24"/>
                    </a:lnTo>
                    <a:lnTo>
                      <a:pt x="11" y="17"/>
                    </a:lnTo>
                    <a:lnTo>
                      <a:pt x="26" y="29"/>
                    </a:lnTo>
                    <a:lnTo>
                      <a:pt x="23" y="44"/>
                    </a:lnTo>
                    <a:lnTo>
                      <a:pt x="13" y="51"/>
                    </a:lnTo>
                    <a:lnTo>
                      <a:pt x="9" y="69"/>
                    </a:lnTo>
                    <a:lnTo>
                      <a:pt x="2" y="79"/>
                    </a:lnTo>
                    <a:lnTo>
                      <a:pt x="13" y="89"/>
                    </a:lnTo>
                    <a:lnTo>
                      <a:pt x="39" y="69"/>
                    </a:lnTo>
                    <a:lnTo>
                      <a:pt x="28" y="57"/>
                    </a:lnTo>
                    <a:lnTo>
                      <a:pt x="33" y="37"/>
                    </a:lnTo>
                    <a:lnTo>
                      <a:pt x="48" y="26"/>
                    </a:lnTo>
                    <a:lnTo>
                      <a:pt x="49" y="12"/>
                    </a:lnTo>
                    <a:lnTo>
                      <a:pt x="30" y="0"/>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317" name="Freeform 181"/>
              <p:cNvSpPr>
                <a:spLocks/>
              </p:cNvSpPr>
              <p:nvPr/>
            </p:nvSpPr>
            <p:spPr bwMode="auto">
              <a:xfrm>
                <a:off x="3606" y="1384"/>
                <a:ext cx="29" cy="53"/>
              </a:xfrm>
              <a:custGeom>
                <a:avLst/>
                <a:gdLst/>
                <a:ahLst/>
                <a:cxnLst>
                  <a:cxn ang="0">
                    <a:pos x="17" y="0"/>
                  </a:cxn>
                  <a:cxn ang="0">
                    <a:pos x="28" y="12"/>
                  </a:cxn>
                  <a:cxn ang="0">
                    <a:pos x="23" y="25"/>
                  </a:cxn>
                  <a:cxn ang="0">
                    <a:pos x="22" y="36"/>
                  </a:cxn>
                  <a:cxn ang="0">
                    <a:pos x="9" y="52"/>
                  </a:cxn>
                  <a:cxn ang="0">
                    <a:pos x="0" y="43"/>
                  </a:cxn>
                  <a:cxn ang="0">
                    <a:pos x="5" y="25"/>
                  </a:cxn>
                  <a:cxn ang="0">
                    <a:pos x="17" y="0"/>
                  </a:cxn>
                </a:cxnLst>
                <a:rect l="0" t="0" r="r" b="b"/>
                <a:pathLst>
                  <a:path w="29" h="53">
                    <a:moveTo>
                      <a:pt x="17" y="0"/>
                    </a:moveTo>
                    <a:lnTo>
                      <a:pt x="28" y="12"/>
                    </a:lnTo>
                    <a:lnTo>
                      <a:pt x="23" y="25"/>
                    </a:lnTo>
                    <a:lnTo>
                      <a:pt x="22" y="36"/>
                    </a:lnTo>
                    <a:lnTo>
                      <a:pt x="9" y="52"/>
                    </a:lnTo>
                    <a:lnTo>
                      <a:pt x="0" y="43"/>
                    </a:lnTo>
                    <a:lnTo>
                      <a:pt x="5" y="25"/>
                    </a:lnTo>
                    <a:lnTo>
                      <a:pt x="17" y="0"/>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318" name="Freeform 182"/>
              <p:cNvSpPr>
                <a:spLocks/>
              </p:cNvSpPr>
              <p:nvPr/>
            </p:nvSpPr>
            <p:spPr bwMode="auto">
              <a:xfrm>
                <a:off x="3661" y="1331"/>
                <a:ext cx="34" cy="79"/>
              </a:xfrm>
              <a:custGeom>
                <a:avLst/>
                <a:gdLst/>
                <a:ahLst/>
                <a:cxnLst>
                  <a:cxn ang="0">
                    <a:pos x="10" y="0"/>
                  </a:cxn>
                  <a:cxn ang="0">
                    <a:pos x="24" y="13"/>
                  </a:cxn>
                  <a:cxn ang="0">
                    <a:pos x="23" y="24"/>
                  </a:cxn>
                  <a:cxn ang="0">
                    <a:pos x="19" y="32"/>
                  </a:cxn>
                  <a:cxn ang="0">
                    <a:pos x="30" y="51"/>
                  </a:cxn>
                  <a:cxn ang="0">
                    <a:pos x="33" y="61"/>
                  </a:cxn>
                  <a:cxn ang="0">
                    <a:pos x="26" y="74"/>
                  </a:cxn>
                  <a:cxn ang="0">
                    <a:pos x="12" y="78"/>
                  </a:cxn>
                  <a:cxn ang="0">
                    <a:pos x="0" y="61"/>
                  </a:cxn>
                  <a:cxn ang="0">
                    <a:pos x="6" y="47"/>
                  </a:cxn>
                  <a:cxn ang="0">
                    <a:pos x="13" y="32"/>
                  </a:cxn>
                  <a:cxn ang="0">
                    <a:pos x="11" y="17"/>
                  </a:cxn>
                  <a:cxn ang="0">
                    <a:pos x="10" y="0"/>
                  </a:cxn>
                </a:cxnLst>
                <a:rect l="0" t="0" r="r" b="b"/>
                <a:pathLst>
                  <a:path w="34" h="79">
                    <a:moveTo>
                      <a:pt x="10" y="0"/>
                    </a:moveTo>
                    <a:lnTo>
                      <a:pt x="24" y="13"/>
                    </a:lnTo>
                    <a:lnTo>
                      <a:pt x="23" y="24"/>
                    </a:lnTo>
                    <a:lnTo>
                      <a:pt x="19" y="32"/>
                    </a:lnTo>
                    <a:lnTo>
                      <a:pt x="30" y="51"/>
                    </a:lnTo>
                    <a:lnTo>
                      <a:pt x="33" y="61"/>
                    </a:lnTo>
                    <a:lnTo>
                      <a:pt x="26" y="74"/>
                    </a:lnTo>
                    <a:lnTo>
                      <a:pt x="12" y="78"/>
                    </a:lnTo>
                    <a:lnTo>
                      <a:pt x="0" y="61"/>
                    </a:lnTo>
                    <a:lnTo>
                      <a:pt x="6" y="47"/>
                    </a:lnTo>
                    <a:lnTo>
                      <a:pt x="13" y="32"/>
                    </a:lnTo>
                    <a:lnTo>
                      <a:pt x="11" y="17"/>
                    </a:lnTo>
                    <a:lnTo>
                      <a:pt x="10" y="0"/>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319" name="Freeform 183"/>
              <p:cNvSpPr>
                <a:spLocks/>
              </p:cNvSpPr>
              <p:nvPr/>
            </p:nvSpPr>
            <p:spPr bwMode="auto">
              <a:xfrm>
                <a:off x="3712" y="1202"/>
                <a:ext cx="189" cy="219"/>
              </a:xfrm>
              <a:custGeom>
                <a:avLst/>
                <a:gdLst/>
                <a:ahLst/>
                <a:cxnLst>
                  <a:cxn ang="0">
                    <a:pos x="49" y="0"/>
                  </a:cxn>
                  <a:cxn ang="0">
                    <a:pos x="32" y="21"/>
                  </a:cxn>
                  <a:cxn ang="0">
                    <a:pos x="22" y="8"/>
                  </a:cxn>
                  <a:cxn ang="0">
                    <a:pos x="20" y="1"/>
                  </a:cxn>
                  <a:cxn ang="0">
                    <a:pos x="5" y="3"/>
                  </a:cxn>
                  <a:cxn ang="0">
                    <a:pos x="0" y="20"/>
                  </a:cxn>
                  <a:cxn ang="0">
                    <a:pos x="15" y="36"/>
                  </a:cxn>
                  <a:cxn ang="0">
                    <a:pos x="19" y="57"/>
                  </a:cxn>
                  <a:cxn ang="0">
                    <a:pos x="36" y="81"/>
                  </a:cxn>
                  <a:cxn ang="0">
                    <a:pos x="54" y="94"/>
                  </a:cxn>
                  <a:cxn ang="0">
                    <a:pos x="53" y="104"/>
                  </a:cxn>
                  <a:cxn ang="0">
                    <a:pos x="57" y="110"/>
                  </a:cxn>
                  <a:cxn ang="0">
                    <a:pos x="58" y="120"/>
                  </a:cxn>
                  <a:cxn ang="0">
                    <a:pos x="78" y="117"/>
                  </a:cxn>
                  <a:cxn ang="0">
                    <a:pos x="99" y="137"/>
                  </a:cxn>
                  <a:cxn ang="0">
                    <a:pos x="95" y="141"/>
                  </a:cxn>
                  <a:cxn ang="0">
                    <a:pos x="92" y="157"/>
                  </a:cxn>
                  <a:cxn ang="0">
                    <a:pos x="79" y="155"/>
                  </a:cxn>
                  <a:cxn ang="0">
                    <a:pos x="64" y="154"/>
                  </a:cxn>
                  <a:cxn ang="0">
                    <a:pos x="53" y="164"/>
                  </a:cxn>
                  <a:cxn ang="0">
                    <a:pos x="62" y="180"/>
                  </a:cxn>
                  <a:cxn ang="0">
                    <a:pos x="73" y="200"/>
                  </a:cxn>
                  <a:cxn ang="0">
                    <a:pos x="104" y="218"/>
                  </a:cxn>
                  <a:cxn ang="0">
                    <a:pos x="126" y="199"/>
                  </a:cxn>
                  <a:cxn ang="0">
                    <a:pos x="123" y="183"/>
                  </a:cxn>
                  <a:cxn ang="0">
                    <a:pos x="119" y="171"/>
                  </a:cxn>
                  <a:cxn ang="0">
                    <a:pos x="120" y="157"/>
                  </a:cxn>
                  <a:cxn ang="0">
                    <a:pos x="130" y="157"/>
                  </a:cxn>
                  <a:cxn ang="0">
                    <a:pos x="141" y="145"/>
                  </a:cxn>
                  <a:cxn ang="0">
                    <a:pos x="152" y="140"/>
                  </a:cxn>
                  <a:cxn ang="0">
                    <a:pos x="165" y="123"/>
                  </a:cxn>
                  <a:cxn ang="0">
                    <a:pos x="145" y="110"/>
                  </a:cxn>
                  <a:cxn ang="0">
                    <a:pos x="134" y="123"/>
                  </a:cxn>
                  <a:cxn ang="0">
                    <a:pos x="128" y="126"/>
                  </a:cxn>
                  <a:cxn ang="0">
                    <a:pos x="114" y="113"/>
                  </a:cxn>
                  <a:cxn ang="0">
                    <a:pos x="121" y="102"/>
                  </a:cxn>
                  <a:cxn ang="0">
                    <a:pos x="131" y="110"/>
                  </a:cxn>
                  <a:cxn ang="0">
                    <a:pos x="141" y="96"/>
                  </a:cxn>
                  <a:cxn ang="0">
                    <a:pos x="157" y="93"/>
                  </a:cxn>
                  <a:cxn ang="0">
                    <a:pos x="165" y="110"/>
                  </a:cxn>
                  <a:cxn ang="0">
                    <a:pos x="178" y="114"/>
                  </a:cxn>
                  <a:cxn ang="0">
                    <a:pos x="188" y="101"/>
                  </a:cxn>
                  <a:cxn ang="0">
                    <a:pos x="161" y="76"/>
                  </a:cxn>
                  <a:cxn ang="0">
                    <a:pos x="163" y="65"/>
                  </a:cxn>
                  <a:cxn ang="0">
                    <a:pos x="155" y="64"/>
                  </a:cxn>
                  <a:cxn ang="0">
                    <a:pos x="161" y="45"/>
                  </a:cxn>
                  <a:cxn ang="0">
                    <a:pos x="148" y="49"/>
                  </a:cxn>
                  <a:cxn ang="0">
                    <a:pos x="120" y="61"/>
                  </a:cxn>
                  <a:cxn ang="0">
                    <a:pos x="122" y="82"/>
                  </a:cxn>
                  <a:cxn ang="0">
                    <a:pos x="112" y="78"/>
                  </a:cxn>
                  <a:cxn ang="0">
                    <a:pos x="100" y="86"/>
                  </a:cxn>
                  <a:cxn ang="0">
                    <a:pos x="77" y="85"/>
                  </a:cxn>
                  <a:cxn ang="0">
                    <a:pos x="72" y="70"/>
                  </a:cxn>
                  <a:cxn ang="0">
                    <a:pos x="64" y="55"/>
                  </a:cxn>
                  <a:cxn ang="0">
                    <a:pos x="81" y="65"/>
                  </a:cxn>
                  <a:cxn ang="0">
                    <a:pos x="98" y="56"/>
                  </a:cxn>
                  <a:cxn ang="0">
                    <a:pos x="100" y="52"/>
                  </a:cxn>
                  <a:cxn ang="0">
                    <a:pos x="97" y="40"/>
                  </a:cxn>
                  <a:cxn ang="0">
                    <a:pos x="74" y="31"/>
                  </a:cxn>
                  <a:cxn ang="0">
                    <a:pos x="64" y="28"/>
                  </a:cxn>
                  <a:cxn ang="0">
                    <a:pos x="67" y="16"/>
                  </a:cxn>
                  <a:cxn ang="0">
                    <a:pos x="65" y="3"/>
                  </a:cxn>
                  <a:cxn ang="0">
                    <a:pos x="49" y="0"/>
                  </a:cxn>
                </a:cxnLst>
                <a:rect l="0" t="0" r="r" b="b"/>
                <a:pathLst>
                  <a:path w="189" h="219">
                    <a:moveTo>
                      <a:pt x="49" y="0"/>
                    </a:moveTo>
                    <a:lnTo>
                      <a:pt x="32" y="21"/>
                    </a:lnTo>
                    <a:lnTo>
                      <a:pt x="22" y="8"/>
                    </a:lnTo>
                    <a:lnTo>
                      <a:pt x="20" y="1"/>
                    </a:lnTo>
                    <a:lnTo>
                      <a:pt x="5" y="3"/>
                    </a:lnTo>
                    <a:lnTo>
                      <a:pt x="0" y="20"/>
                    </a:lnTo>
                    <a:lnTo>
                      <a:pt x="15" y="36"/>
                    </a:lnTo>
                    <a:lnTo>
                      <a:pt x="19" y="57"/>
                    </a:lnTo>
                    <a:lnTo>
                      <a:pt x="36" y="81"/>
                    </a:lnTo>
                    <a:lnTo>
                      <a:pt x="54" y="94"/>
                    </a:lnTo>
                    <a:lnTo>
                      <a:pt x="53" y="104"/>
                    </a:lnTo>
                    <a:lnTo>
                      <a:pt x="57" y="110"/>
                    </a:lnTo>
                    <a:lnTo>
                      <a:pt x="58" y="120"/>
                    </a:lnTo>
                    <a:lnTo>
                      <a:pt x="78" y="117"/>
                    </a:lnTo>
                    <a:lnTo>
                      <a:pt x="99" y="137"/>
                    </a:lnTo>
                    <a:lnTo>
                      <a:pt x="95" y="141"/>
                    </a:lnTo>
                    <a:lnTo>
                      <a:pt x="92" y="157"/>
                    </a:lnTo>
                    <a:lnTo>
                      <a:pt x="79" y="155"/>
                    </a:lnTo>
                    <a:lnTo>
                      <a:pt x="64" y="154"/>
                    </a:lnTo>
                    <a:lnTo>
                      <a:pt x="53" y="164"/>
                    </a:lnTo>
                    <a:lnTo>
                      <a:pt x="62" y="180"/>
                    </a:lnTo>
                    <a:lnTo>
                      <a:pt x="73" y="200"/>
                    </a:lnTo>
                    <a:lnTo>
                      <a:pt x="104" y="218"/>
                    </a:lnTo>
                    <a:lnTo>
                      <a:pt x="126" y="199"/>
                    </a:lnTo>
                    <a:lnTo>
                      <a:pt x="123" y="183"/>
                    </a:lnTo>
                    <a:lnTo>
                      <a:pt x="119" y="171"/>
                    </a:lnTo>
                    <a:lnTo>
                      <a:pt x="120" y="157"/>
                    </a:lnTo>
                    <a:lnTo>
                      <a:pt x="130" y="157"/>
                    </a:lnTo>
                    <a:lnTo>
                      <a:pt x="141" y="145"/>
                    </a:lnTo>
                    <a:lnTo>
                      <a:pt x="152" y="140"/>
                    </a:lnTo>
                    <a:lnTo>
                      <a:pt x="165" y="123"/>
                    </a:lnTo>
                    <a:lnTo>
                      <a:pt x="145" y="110"/>
                    </a:lnTo>
                    <a:lnTo>
                      <a:pt x="134" y="123"/>
                    </a:lnTo>
                    <a:lnTo>
                      <a:pt x="128" y="126"/>
                    </a:lnTo>
                    <a:lnTo>
                      <a:pt x="114" y="113"/>
                    </a:lnTo>
                    <a:lnTo>
                      <a:pt x="121" y="102"/>
                    </a:lnTo>
                    <a:lnTo>
                      <a:pt x="131" y="110"/>
                    </a:lnTo>
                    <a:lnTo>
                      <a:pt x="141" y="96"/>
                    </a:lnTo>
                    <a:lnTo>
                      <a:pt x="157" y="93"/>
                    </a:lnTo>
                    <a:lnTo>
                      <a:pt x="165" y="110"/>
                    </a:lnTo>
                    <a:lnTo>
                      <a:pt x="178" y="114"/>
                    </a:lnTo>
                    <a:lnTo>
                      <a:pt x="188" y="101"/>
                    </a:lnTo>
                    <a:lnTo>
                      <a:pt x="161" y="76"/>
                    </a:lnTo>
                    <a:lnTo>
                      <a:pt x="163" y="65"/>
                    </a:lnTo>
                    <a:lnTo>
                      <a:pt x="155" y="64"/>
                    </a:lnTo>
                    <a:lnTo>
                      <a:pt x="161" y="45"/>
                    </a:lnTo>
                    <a:lnTo>
                      <a:pt x="148" y="49"/>
                    </a:lnTo>
                    <a:lnTo>
                      <a:pt x="120" y="61"/>
                    </a:lnTo>
                    <a:lnTo>
                      <a:pt x="122" y="82"/>
                    </a:lnTo>
                    <a:lnTo>
                      <a:pt x="112" y="78"/>
                    </a:lnTo>
                    <a:lnTo>
                      <a:pt x="100" y="86"/>
                    </a:lnTo>
                    <a:lnTo>
                      <a:pt x="77" y="85"/>
                    </a:lnTo>
                    <a:lnTo>
                      <a:pt x="72" y="70"/>
                    </a:lnTo>
                    <a:lnTo>
                      <a:pt x="64" y="55"/>
                    </a:lnTo>
                    <a:lnTo>
                      <a:pt x="81" y="65"/>
                    </a:lnTo>
                    <a:lnTo>
                      <a:pt x="98" y="56"/>
                    </a:lnTo>
                    <a:lnTo>
                      <a:pt x="100" y="52"/>
                    </a:lnTo>
                    <a:lnTo>
                      <a:pt x="97" y="40"/>
                    </a:lnTo>
                    <a:lnTo>
                      <a:pt x="74" y="31"/>
                    </a:lnTo>
                    <a:lnTo>
                      <a:pt x="64" y="28"/>
                    </a:lnTo>
                    <a:lnTo>
                      <a:pt x="67" y="16"/>
                    </a:lnTo>
                    <a:lnTo>
                      <a:pt x="65" y="3"/>
                    </a:lnTo>
                    <a:lnTo>
                      <a:pt x="49" y="0"/>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320" name="Freeform 184"/>
              <p:cNvSpPr>
                <a:spLocks/>
              </p:cNvSpPr>
              <p:nvPr/>
            </p:nvSpPr>
            <p:spPr bwMode="auto">
              <a:xfrm>
                <a:off x="3700" y="1319"/>
                <a:ext cx="56" cy="63"/>
              </a:xfrm>
              <a:custGeom>
                <a:avLst/>
                <a:gdLst/>
                <a:ahLst/>
                <a:cxnLst>
                  <a:cxn ang="0">
                    <a:pos x="48" y="0"/>
                  </a:cxn>
                  <a:cxn ang="0">
                    <a:pos x="55" y="7"/>
                  </a:cxn>
                  <a:cxn ang="0">
                    <a:pos x="55" y="20"/>
                  </a:cxn>
                  <a:cxn ang="0">
                    <a:pos x="54" y="30"/>
                  </a:cxn>
                  <a:cxn ang="0">
                    <a:pos x="30" y="52"/>
                  </a:cxn>
                  <a:cxn ang="0">
                    <a:pos x="16" y="62"/>
                  </a:cxn>
                  <a:cxn ang="0">
                    <a:pos x="0" y="50"/>
                  </a:cxn>
                  <a:cxn ang="0">
                    <a:pos x="10" y="32"/>
                  </a:cxn>
                  <a:cxn ang="0">
                    <a:pos x="21" y="23"/>
                  </a:cxn>
                  <a:cxn ang="0">
                    <a:pos x="48" y="0"/>
                  </a:cxn>
                </a:cxnLst>
                <a:rect l="0" t="0" r="r" b="b"/>
                <a:pathLst>
                  <a:path w="56" h="63">
                    <a:moveTo>
                      <a:pt x="48" y="0"/>
                    </a:moveTo>
                    <a:lnTo>
                      <a:pt x="55" y="7"/>
                    </a:lnTo>
                    <a:lnTo>
                      <a:pt x="55" y="20"/>
                    </a:lnTo>
                    <a:lnTo>
                      <a:pt x="54" y="30"/>
                    </a:lnTo>
                    <a:lnTo>
                      <a:pt x="30" y="52"/>
                    </a:lnTo>
                    <a:lnTo>
                      <a:pt x="16" y="62"/>
                    </a:lnTo>
                    <a:lnTo>
                      <a:pt x="0" y="50"/>
                    </a:lnTo>
                    <a:lnTo>
                      <a:pt x="10" y="32"/>
                    </a:lnTo>
                    <a:lnTo>
                      <a:pt x="21" y="23"/>
                    </a:lnTo>
                    <a:lnTo>
                      <a:pt x="48" y="0"/>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grpSp>
        <p:sp>
          <p:nvSpPr>
            <p:cNvPr id="219321" name="Freeform 185"/>
            <p:cNvSpPr>
              <a:spLocks/>
            </p:cNvSpPr>
            <p:nvPr/>
          </p:nvSpPr>
          <p:spPr bwMode="auto">
            <a:xfrm>
              <a:off x="7281863" y="4284663"/>
              <a:ext cx="976312" cy="411162"/>
            </a:xfrm>
            <a:custGeom>
              <a:avLst/>
              <a:gdLst/>
              <a:ahLst/>
              <a:cxnLst>
                <a:cxn ang="0">
                  <a:pos x="127" y="227"/>
                </a:cxn>
                <a:cxn ang="0">
                  <a:pos x="50" y="176"/>
                </a:cxn>
                <a:cxn ang="0">
                  <a:pos x="20" y="150"/>
                </a:cxn>
                <a:cxn ang="0">
                  <a:pos x="7" y="104"/>
                </a:cxn>
                <a:cxn ang="0">
                  <a:pos x="3" y="79"/>
                </a:cxn>
                <a:cxn ang="0">
                  <a:pos x="51" y="68"/>
                </a:cxn>
                <a:cxn ang="0">
                  <a:pos x="164" y="0"/>
                </a:cxn>
                <a:cxn ang="0">
                  <a:pos x="198" y="4"/>
                </a:cxn>
                <a:cxn ang="0">
                  <a:pos x="229" y="11"/>
                </a:cxn>
                <a:cxn ang="0">
                  <a:pos x="268" y="50"/>
                </a:cxn>
                <a:cxn ang="0">
                  <a:pos x="287" y="80"/>
                </a:cxn>
                <a:cxn ang="0">
                  <a:pos x="303" y="78"/>
                </a:cxn>
                <a:cxn ang="0">
                  <a:pos x="336" y="65"/>
                </a:cxn>
                <a:cxn ang="0">
                  <a:pos x="378" y="94"/>
                </a:cxn>
                <a:cxn ang="0">
                  <a:pos x="428" y="112"/>
                </a:cxn>
                <a:cxn ang="0">
                  <a:pos x="473" y="103"/>
                </a:cxn>
                <a:cxn ang="0">
                  <a:pos x="508" y="130"/>
                </a:cxn>
                <a:cxn ang="0">
                  <a:pos x="538" y="122"/>
                </a:cxn>
                <a:cxn ang="0">
                  <a:pos x="593" y="153"/>
                </a:cxn>
                <a:cxn ang="0">
                  <a:pos x="614" y="143"/>
                </a:cxn>
                <a:cxn ang="0">
                  <a:pos x="663" y="143"/>
                </a:cxn>
                <a:cxn ang="0">
                  <a:pos x="753" y="155"/>
                </a:cxn>
                <a:cxn ang="0">
                  <a:pos x="717" y="197"/>
                </a:cxn>
                <a:cxn ang="0">
                  <a:pos x="717" y="223"/>
                </a:cxn>
                <a:cxn ang="0">
                  <a:pos x="678" y="214"/>
                </a:cxn>
                <a:cxn ang="0">
                  <a:pos x="616" y="225"/>
                </a:cxn>
                <a:cxn ang="0">
                  <a:pos x="593" y="253"/>
                </a:cxn>
                <a:cxn ang="0">
                  <a:pos x="555" y="269"/>
                </a:cxn>
                <a:cxn ang="0">
                  <a:pos x="524" y="259"/>
                </a:cxn>
                <a:cxn ang="0">
                  <a:pos x="456" y="297"/>
                </a:cxn>
                <a:cxn ang="0">
                  <a:pos x="398" y="303"/>
                </a:cxn>
                <a:cxn ang="0">
                  <a:pos x="370" y="287"/>
                </a:cxn>
                <a:cxn ang="0">
                  <a:pos x="349" y="278"/>
                </a:cxn>
                <a:cxn ang="0">
                  <a:pos x="333" y="253"/>
                </a:cxn>
                <a:cxn ang="0">
                  <a:pos x="301" y="220"/>
                </a:cxn>
                <a:cxn ang="0">
                  <a:pos x="264" y="234"/>
                </a:cxn>
                <a:cxn ang="0">
                  <a:pos x="206" y="219"/>
                </a:cxn>
                <a:cxn ang="0">
                  <a:pos x="186" y="238"/>
                </a:cxn>
                <a:cxn ang="0">
                  <a:pos x="150" y="244"/>
                </a:cxn>
              </a:cxnLst>
              <a:rect l="0" t="0" r="r" b="b"/>
              <a:pathLst>
                <a:path w="754" h="305">
                  <a:moveTo>
                    <a:pt x="132" y="241"/>
                  </a:moveTo>
                  <a:lnTo>
                    <a:pt x="127" y="227"/>
                  </a:lnTo>
                  <a:lnTo>
                    <a:pt x="112" y="222"/>
                  </a:lnTo>
                  <a:lnTo>
                    <a:pt x="50" y="176"/>
                  </a:lnTo>
                  <a:lnTo>
                    <a:pt x="45" y="152"/>
                  </a:lnTo>
                  <a:lnTo>
                    <a:pt x="20" y="150"/>
                  </a:lnTo>
                  <a:lnTo>
                    <a:pt x="18" y="126"/>
                  </a:lnTo>
                  <a:lnTo>
                    <a:pt x="7" y="104"/>
                  </a:lnTo>
                  <a:lnTo>
                    <a:pt x="0" y="93"/>
                  </a:lnTo>
                  <a:lnTo>
                    <a:pt x="3" y="79"/>
                  </a:lnTo>
                  <a:lnTo>
                    <a:pt x="21" y="77"/>
                  </a:lnTo>
                  <a:lnTo>
                    <a:pt x="51" y="68"/>
                  </a:lnTo>
                  <a:lnTo>
                    <a:pt x="144" y="14"/>
                  </a:lnTo>
                  <a:lnTo>
                    <a:pt x="164" y="0"/>
                  </a:lnTo>
                  <a:lnTo>
                    <a:pt x="177" y="14"/>
                  </a:lnTo>
                  <a:lnTo>
                    <a:pt x="198" y="4"/>
                  </a:lnTo>
                  <a:lnTo>
                    <a:pt x="217" y="4"/>
                  </a:lnTo>
                  <a:lnTo>
                    <a:pt x="229" y="11"/>
                  </a:lnTo>
                  <a:lnTo>
                    <a:pt x="232" y="31"/>
                  </a:lnTo>
                  <a:lnTo>
                    <a:pt x="268" y="50"/>
                  </a:lnTo>
                  <a:lnTo>
                    <a:pt x="271" y="64"/>
                  </a:lnTo>
                  <a:lnTo>
                    <a:pt x="287" y="80"/>
                  </a:lnTo>
                  <a:lnTo>
                    <a:pt x="297" y="85"/>
                  </a:lnTo>
                  <a:lnTo>
                    <a:pt x="303" y="78"/>
                  </a:lnTo>
                  <a:lnTo>
                    <a:pt x="327" y="63"/>
                  </a:lnTo>
                  <a:lnTo>
                    <a:pt x="336" y="65"/>
                  </a:lnTo>
                  <a:lnTo>
                    <a:pt x="372" y="95"/>
                  </a:lnTo>
                  <a:lnTo>
                    <a:pt x="378" y="94"/>
                  </a:lnTo>
                  <a:lnTo>
                    <a:pt x="413" y="109"/>
                  </a:lnTo>
                  <a:lnTo>
                    <a:pt x="428" y="112"/>
                  </a:lnTo>
                  <a:lnTo>
                    <a:pt x="452" y="103"/>
                  </a:lnTo>
                  <a:lnTo>
                    <a:pt x="473" y="103"/>
                  </a:lnTo>
                  <a:lnTo>
                    <a:pt x="500" y="119"/>
                  </a:lnTo>
                  <a:lnTo>
                    <a:pt x="508" y="130"/>
                  </a:lnTo>
                  <a:lnTo>
                    <a:pt x="523" y="120"/>
                  </a:lnTo>
                  <a:lnTo>
                    <a:pt x="538" y="122"/>
                  </a:lnTo>
                  <a:lnTo>
                    <a:pt x="566" y="145"/>
                  </a:lnTo>
                  <a:lnTo>
                    <a:pt x="593" y="153"/>
                  </a:lnTo>
                  <a:lnTo>
                    <a:pt x="602" y="153"/>
                  </a:lnTo>
                  <a:lnTo>
                    <a:pt x="614" y="143"/>
                  </a:lnTo>
                  <a:lnTo>
                    <a:pt x="627" y="136"/>
                  </a:lnTo>
                  <a:lnTo>
                    <a:pt x="663" y="143"/>
                  </a:lnTo>
                  <a:lnTo>
                    <a:pt x="712" y="151"/>
                  </a:lnTo>
                  <a:lnTo>
                    <a:pt x="753" y="155"/>
                  </a:lnTo>
                  <a:lnTo>
                    <a:pt x="739" y="172"/>
                  </a:lnTo>
                  <a:lnTo>
                    <a:pt x="717" y="197"/>
                  </a:lnTo>
                  <a:lnTo>
                    <a:pt x="711" y="206"/>
                  </a:lnTo>
                  <a:lnTo>
                    <a:pt x="717" y="223"/>
                  </a:lnTo>
                  <a:lnTo>
                    <a:pt x="697" y="224"/>
                  </a:lnTo>
                  <a:lnTo>
                    <a:pt x="678" y="214"/>
                  </a:lnTo>
                  <a:lnTo>
                    <a:pt x="661" y="210"/>
                  </a:lnTo>
                  <a:lnTo>
                    <a:pt x="616" y="225"/>
                  </a:lnTo>
                  <a:lnTo>
                    <a:pt x="603" y="235"/>
                  </a:lnTo>
                  <a:lnTo>
                    <a:pt x="593" y="253"/>
                  </a:lnTo>
                  <a:lnTo>
                    <a:pt x="570" y="267"/>
                  </a:lnTo>
                  <a:lnTo>
                    <a:pt x="555" y="269"/>
                  </a:lnTo>
                  <a:lnTo>
                    <a:pt x="537" y="257"/>
                  </a:lnTo>
                  <a:lnTo>
                    <a:pt x="524" y="259"/>
                  </a:lnTo>
                  <a:lnTo>
                    <a:pt x="476" y="283"/>
                  </a:lnTo>
                  <a:lnTo>
                    <a:pt x="456" y="297"/>
                  </a:lnTo>
                  <a:lnTo>
                    <a:pt x="437" y="301"/>
                  </a:lnTo>
                  <a:lnTo>
                    <a:pt x="398" y="303"/>
                  </a:lnTo>
                  <a:lnTo>
                    <a:pt x="382" y="304"/>
                  </a:lnTo>
                  <a:lnTo>
                    <a:pt x="370" y="287"/>
                  </a:lnTo>
                  <a:lnTo>
                    <a:pt x="363" y="282"/>
                  </a:lnTo>
                  <a:lnTo>
                    <a:pt x="349" y="278"/>
                  </a:lnTo>
                  <a:lnTo>
                    <a:pt x="340" y="270"/>
                  </a:lnTo>
                  <a:lnTo>
                    <a:pt x="333" y="253"/>
                  </a:lnTo>
                  <a:lnTo>
                    <a:pt x="331" y="234"/>
                  </a:lnTo>
                  <a:lnTo>
                    <a:pt x="301" y="220"/>
                  </a:lnTo>
                  <a:lnTo>
                    <a:pt x="281" y="230"/>
                  </a:lnTo>
                  <a:lnTo>
                    <a:pt x="264" y="234"/>
                  </a:lnTo>
                  <a:lnTo>
                    <a:pt x="249" y="214"/>
                  </a:lnTo>
                  <a:lnTo>
                    <a:pt x="206" y="219"/>
                  </a:lnTo>
                  <a:lnTo>
                    <a:pt x="194" y="229"/>
                  </a:lnTo>
                  <a:lnTo>
                    <a:pt x="186" y="238"/>
                  </a:lnTo>
                  <a:lnTo>
                    <a:pt x="168" y="241"/>
                  </a:lnTo>
                  <a:lnTo>
                    <a:pt x="150" y="244"/>
                  </a:lnTo>
                  <a:lnTo>
                    <a:pt x="132" y="241"/>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322" name="Freeform 186"/>
            <p:cNvSpPr>
              <a:spLocks/>
            </p:cNvSpPr>
            <p:nvPr/>
          </p:nvSpPr>
          <p:spPr bwMode="auto">
            <a:xfrm>
              <a:off x="7402513" y="4887913"/>
              <a:ext cx="571500" cy="485775"/>
            </a:xfrm>
            <a:custGeom>
              <a:avLst/>
              <a:gdLst/>
              <a:ahLst/>
              <a:cxnLst>
                <a:cxn ang="0">
                  <a:pos x="9" y="131"/>
                </a:cxn>
                <a:cxn ang="0">
                  <a:pos x="30" y="159"/>
                </a:cxn>
                <a:cxn ang="0">
                  <a:pos x="52" y="154"/>
                </a:cxn>
                <a:cxn ang="0">
                  <a:pos x="67" y="122"/>
                </a:cxn>
                <a:cxn ang="0">
                  <a:pos x="100" y="134"/>
                </a:cxn>
                <a:cxn ang="0">
                  <a:pos x="112" y="159"/>
                </a:cxn>
                <a:cxn ang="0">
                  <a:pos x="130" y="195"/>
                </a:cxn>
                <a:cxn ang="0">
                  <a:pos x="147" y="217"/>
                </a:cxn>
                <a:cxn ang="0">
                  <a:pos x="136" y="229"/>
                </a:cxn>
                <a:cxn ang="0">
                  <a:pos x="209" y="292"/>
                </a:cxn>
                <a:cxn ang="0">
                  <a:pos x="241" y="292"/>
                </a:cxn>
                <a:cxn ang="0">
                  <a:pos x="293" y="319"/>
                </a:cxn>
                <a:cxn ang="0">
                  <a:pos x="309" y="342"/>
                </a:cxn>
                <a:cxn ang="0">
                  <a:pos x="323" y="340"/>
                </a:cxn>
                <a:cxn ang="0">
                  <a:pos x="353" y="354"/>
                </a:cxn>
                <a:cxn ang="0">
                  <a:pos x="363" y="348"/>
                </a:cxn>
                <a:cxn ang="0">
                  <a:pos x="369" y="323"/>
                </a:cxn>
                <a:cxn ang="0">
                  <a:pos x="344" y="297"/>
                </a:cxn>
                <a:cxn ang="0">
                  <a:pos x="288" y="253"/>
                </a:cxn>
                <a:cxn ang="0">
                  <a:pos x="268" y="251"/>
                </a:cxn>
                <a:cxn ang="0">
                  <a:pos x="249" y="240"/>
                </a:cxn>
                <a:cxn ang="0">
                  <a:pos x="235" y="220"/>
                </a:cxn>
                <a:cxn ang="0">
                  <a:pos x="209" y="186"/>
                </a:cxn>
                <a:cxn ang="0">
                  <a:pos x="167" y="145"/>
                </a:cxn>
                <a:cxn ang="0">
                  <a:pos x="188" y="135"/>
                </a:cxn>
                <a:cxn ang="0">
                  <a:pos x="266" y="111"/>
                </a:cxn>
                <a:cxn ang="0">
                  <a:pos x="307" y="129"/>
                </a:cxn>
                <a:cxn ang="0">
                  <a:pos x="323" y="128"/>
                </a:cxn>
                <a:cxn ang="0">
                  <a:pos x="357" y="128"/>
                </a:cxn>
                <a:cxn ang="0">
                  <a:pos x="403" y="121"/>
                </a:cxn>
                <a:cxn ang="0">
                  <a:pos x="434" y="134"/>
                </a:cxn>
                <a:cxn ang="0">
                  <a:pos x="440" y="107"/>
                </a:cxn>
                <a:cxn ang="0">
                  <a:pos x="413" y="87"/>
                </a:cxn>
                <a:cxn ang="0">
                  <a:pos x="411" y="62"/>
                </a:cxn>
                <a:cxn ang="0">
                  <a:pos x="392" y="46"/>
                </a:cxn>
                <a:cxn ang="0">
                  <a:pos x="372" y="54"/>
                </a:cxn>
                <a:cxn ang="0">
                  <a:pos x="347" y="63"/>
                </a:cxn>
                <a:cxn ang="0">
                  <a:pos x="312" y="41"/>
                </a:cxn>
                <a:cxn ang="0">
                  <a:pos x="282" y="32"/>
                </a:cxn>
                <a:cxn ang="0">
                  <a:pos x="228" y="0"/>
                </a:cxn>
                <a:cxn ang="0">
                  <a:pos x="181" y="31"/>
                </a:cxn>
                <a:cxn ang="0">
                  <a:pos x="169" y="55"/>
                </a:cxn>
                <a:cxn ang="0">
                  <a:pos x="95" y="100"/>
                </a:cxn>
                <a:cxn ang="0">
                  <a:pos x="48" y="104"/>
                </a:cxn>
                <a:cxn ang="0">
                  <a:pos x="0" y="108"/>
                </a:cxn>
              </a:cxnLst>
              <a:rect l="0" t="0" r="r" b="b"/>
              <a:pathLst>
                <a:path w="441" h="362">
                  <a:moveTo>
                    <a:pt x="0" y="108"/>
                  </a:moveTo>
                  <a:lnTo>
                    <a:pt x="9" y="131"/>
                  </a:lnTo>
                  <a:lnTo>
                    <a:pt x="21" y="149"/>
                  </a:lnTo>
                  <a:lnTo>
                    <a:pt x="30" y="159"/>
                  </a:lnTo>
                  <a:lnTo>
                    <a:pt x="43" y="161"/>
                  </a:lnTo>
                  <a:lnTo>
                    <a:pt x="52" y="154"/>
                  </a:lnTo>
                  <a:lnTo>
                    <a:pt x="58" y="142"/>
                  </a:lnTo>
                  <a:lnTo>
                    <a:pt x="67" y="122"/>
                  </a:lnTo>
                  <a:lnTo>
                    <a:pt x="84" y="132"/>
                  </a:lnTo>
                  <a:lnTo>
                    <a:pt x="100" y="134"/>
                  </a:lnTo>
                  <a:lnTo>
                    <a:pt x="113" y="140"/>
                  </a:lnTo>
                  <a:lnTo>
                    <a:pt x="112" y="159"/>
                  </a:lnTo>
                  <a:lnTo>
                    <a:pt x="112" y="174"/>
                  </a:lnTo>
                  <a:lnTo>
                    <a:pt x="130" y="195"/>
                  </a:lnTo>
                  <a:lnTo>
                    <a:pt x="149" y="211"/>
                  </a:lnTo>
                  <a:lnTo>
                    <a:pt x="147" y="217"/>
                  </a:lnTo>
                  <a:lnTo>
                    <a:pt x="129" y="219"/>
                  </a:lnTo>
                  <a:lnTo>
                    <a:pt x="136" y="229"/>
                  </a:lnTo>
                  <a:lnTo>
                    <a:pt x="203" y="288"/>
                  </a:lnTo>
                  <a:lnTo>
                    <a:pt x="209" y="292"/>
                  </a:lnTo>
                  <a:lnTo>
                    <a:pt x="228" y="291"/>
                  </a:lnTo>
                  <a:lnTo>
                    <a:pt x="241" y="292"/>
                  </a:lnTo>
                  <a:lnTo>
                    <a:pt x="268" y="302"/>
                  </a:lnTo>
                  <a:lnTo>
                    <a:pt x="293" y="319"/>
                  </a:lnTo>
                  <a:lnTo>
                    <a:pt x="299" y="328"/>
                  </a:lnTo>
                  <a:lnTo>
                    <a:pt x="309" y="342"/>
                  </a:lnTo>
                  <a:lnTo>
                    <a:pt x="316" y="340"/>
                  </a:lnTo>
                  <a:lnTo>
                    <a:pt x="323" y="340"/>
                  </a:lnTo>
                  <a:lnTo>
                    <a:pt x="341" y="345"/>
                  </a:lnTo>
                  <a:lnTo>
                    <a:pt x="353" y="354"/>
                  </a:lnTo>
                  <a:lnTo>
                    <a:pt x="362" y="361"/>
                  </a:lnTo>
                  <a:lnTo>
                    <a:pt x="363" y="348"/>
                  </a:lnTo>
                  <a:lnTo>
                    <a:pt x="362" y="337"/>
                  </a:lnTo>
                  <a:lnTo>
                    <a:pt x="369" y="323"/>
                  </a:lnTo>
                  <a:lnTo>
                    <a:pt x="361" y="314"/>
                  </a:lnTo>
                  <a:lnTo>
                    <a:pt x="344" y="297"/>
                  </a:lnTo>
                  <a:lnTo>
                    <a:pt x="310" y="267"/>
                  </a:lnTo>
                  <a:lnTo>
                    <a:pt x="288" y="253"/>
                  </a:lnTo>
                  <a:lnTo>
                    <a:pt x="279" y="247"/>
                  </a:lnTo>
                  <a:lnTo>
                    <a:pt x="268" y="251"/>
                  </a:lnTo>
                  <a:lnTo>
                    <a:pt x="251" y="240"/>
                  </a:lnTo>
                  <a:lnTo>
                    <a:pt x="249" y="240"/>
                  </a:lnTo>
                  <a:lnTo>
                    <a:pt x="241" y="232"/>
                  </a:lnTo>
                  <a:lnTo>
                    <a:pt x="235" y="220"/>
                  </a:lnTo>
                  <a:lnTo>
                    <a:pt x="229" y="205"/>
                  </a:lnTo>
                  <a:lnTo>
                    <a:pt x="209" y="186"/>
                  </a:lnTo>
                  <a:lnTo>
                    <a:pt x="170" y="154"/>
                  </a:lnTo>
                  <a:lnTo>
                    <a:pt x="167" y="145"/>
                  </a:lnTo>
                  <a:lnTo>
                    <a:pt x="169" y="140"/>
                  </a:lnTo>
                  <a:lnTo>
                    <a:pt x="188" y="135"/>
                  </a:lnTo>
                  <a:lnTo>
                    <a:pt x="238" y="147"/>
                  </a:lnTo>
                  <a:lnTo>
                    <a:pt x="266" y="111"/>
                  </a:lnTo>
                  <a:lnTo>
                    <a:pt x="297" y="130"/>
                  </a:lnTo>
                  <a:lnTo>
                    <a:pt x="307" y="129"/>
                  </a:lnTo>
                  <a:lnTo>
                    <a:pt x="313" y="137"/>
                  </a:lnTo>
                  <a:lnTo>
                    <a:pt x="323" y="128"/>
                  </a:lnTo>
                  <a:lnTo>
                    <a:pt x="341" y="126"/>
                  </a:lnTo>
                  <a:lnTo>
                    <a:pt x="357" y="128"/>
                  </a:lnTo>
                  <a:lnTo>
                    <a:pt x="379" y="115"/>
                  </a:lnTo>
                  <a:lnTo>
                    <a:pt x="403" y="121"/>
                  </a:lnTo>
                  <a:lnTo>
                    <a:pt x="418" y="132"/>
                  </a:lnTo>
                  <a:lnTo>
                    <a:pt x="434" y="134"/>
                  </a:lnTo>
                  <a:lnTo>
                    <a:pt x="433" y="124"/>
                  </a:lnTo>
                  <a:lnTo>
                    <a:pt x="440" y="107"/>
                  </a:lnTo>
                  <a:lnTo>
                    <a:pt x="430" y="100"/>
                  </a:lnTo>
                  <a:lnTo>
                    <a:pt x="413" y="87"/>
                  </a:lnTo>
                  <a:lnTo>
                    <a:pt x="412" y="72"/>
                  </a:lnTo>
                  <a:lnTo>
                    <a:pt x="411" y="62"/>
                  </a:lnTo>
                  <a:lnTo>
                    <a:pt x="412" y="50"/>
                  </a:lnTo>
                  <a:lnTo>
                    <a:pt x="392" y="46"/>
                  </a:lnTo>
                  <a:lnTo>
                    <a:pt x="382" y="46"/>
                  </a:lnTo>
                  <a:lnTo>
                    <a:pt x="372" y="54"/>
                  </a:lnTo>
                  <a:lnTo>
                    <a:pt x="358" y="61"/>
                  </a:lnTo>
                  <a:lnTo>
                    <a:pt x="347" y="63"/>
                  </a:lnTo>
                  <a:lnTo>
                    <a:pt x="329" y="46"/>
                  </a:lnTo>
                  <a:lnTo>
                    <a:pt x="312" y="41"/>
                  </a:lnTo>
                  <a:lnTo>
                    <a:pt x="298" y="45"/>
                  </a:lnTo>
                  <a:lnTo>
                    <a:pt x="282" y="32"/>
                  </a:lnTo>
                  <a:lnTo>
                    <a:pt x="244" y="1"/>
                  </a:lnTo>
                  <a:lnTo>
                    <a:pt x="228" y="0"/>
                  </a:lnTo>
                  <a:lnTo>
                    <a:pt x="206" y="31"/>
                  </a:lnTo>
                  <a:lnTo>
                    <a:pt x="181" y="31"/>
                  </a:lnTo>
                  <a:lnTo>
                    <a:pt x="170" y="42"/>
                  </a:lnTo>
                  <a:lnTo>
                    <a:pt x="169" y="55"/>
                  </a:lnTo>
                  <a:lnTo>
                    <a:pt x="127" y="105"/>
                  </a:lnTo>
                  <a:lnTo>
                    <a:pt x="95" y="100"/>
                  </a:lnTo>
                  <a:lnTo>
                    <a:pt x="63" y="96"/>
                  </a:lnTo>
                  <a:lnTo>
                    <a:pt x="48" y="104"/>
                  </a:lnTo>
                  <a:lnTo>
                    <a:pt x="28" y="112"/>
                  </a:lnTo>
                  <a:lnTo>
                    <a:pt x="0" y="108"/>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grpSp>
          <p:nvGrpSpPr>
            <p:cNvPr id="9" name="Group 187"/>
            <p:cNvGrpSpPr>
              <a:grpSpLocks/>
            </p:cNvGrpSpPr>
            <p:nvPr/>
          </p:nvGrpSpPr>
          <p:grpSpPr bwMode="auto">
            <a:xfrm>
              <a:off x="8132763" y="5399088"/>
              <a:ext cx="944562" cy="925512"/>
              <a:chOff x="3623" y="3304"/>
              <a:chExt cx="730" cy="689"/>
            </a:xfrm>
          </p:grpSpPr>
          <p:sp>
            <p:nvSpPr>
              <p:cNvPr id="219324" name="Freeform 188"/>
              <p:cNvSpPr>
                <a:spLocks/>
              </p:cNvSpPr>
              <p:nvPr/>
            </p:nvSpPr>
            <p:spPr bwMode="auto">
              <a:xfrm>
                <a:off x="3653" y="3697"/>
                <a:ext cx="31" cy="28"/>
              </a:xfrm>
              <a:custGeom>
                <a:avLst/>
                <a:gdLst/>
                <a:ahLst/>
                <a:cxnLst>
                  <a:cxn ang="0">
                    <a:pos x="20" y="0"/>
                  </a:cxn>
                  <a:cxn ang="0">
                    <a:pos x="27" y="7"/>
                  </a:cxn>
                  <a:cxn ang="0">
                    <a:pos x="27" y="17"/>
                  </a:cxn>
                  <a:cxn ang="0">
                    <a:pos x="30" y="24"/>
                  </a:cxn>
                  <a:cxn ang="0">
                    <a:pos x="24" y="27"/>
                  </a:cxn>
                  <a:cxn ang="0">
                    <a:pos x="10" y="27"/>
                  </a:cxn>
                  <a:cxn ang="0">
                    <a:pos x="0" y="17"/>
                  </a:cxn>
                  <a:cxn ang="0">
                    <a:pos x="20" y="0"/>
                  </a:cxn>
                </a:cxnLst>
                <a:rect l="0" t="0" r="r" b="b"/>
                <a:pathLst>
                  <a:path w="31" h="28">
                    <a:moveTo>
                      <a:pt x="20" y="0"/>
                    </a:moveTo>
                    <a:lnTo>
                      <a:pt x="27" y="7"/>
                    </a:lnTo>
                    <a:lnTo>
                      <a:pt x="27" y="17"/>
                    </a:lnTo>
                    <a:lnTo>
                      <a:pt x="30" y="24"/>
                    </a:lnTo>
                    <a:lnTo>
                      <a:pt x="24" y="27"/>
                    </a:lnTo>
                    <a:lnTo>
                      <a:pt x="10" y="27"/>
                    </a:lnTo>
                    <a:lnTo>
                      <a:pt x="0" y="17"/>
                    </a:lnTo>
                    <a:lnTo>
                      <a:pt x="20" y="0"/>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325" name="Freeform 189"/>
              <p:cNvSpPr>
                <a:spLocks/>
              </p:cNvSpPr>
              <p:nvPr/>
            </p:nvSpPr>
            <p:spPr bwMode="auto">
              <a:xfrm>
                <a:off x="3712" y="3699"/>
                <a:ext cx="229" cy="178"/>
              </a:xfrm>
              <a:custGeom>
                <a:avLst/>
                <a:gdLst/>
                <a:ahLst/>
                <a:cxnLst>
                  <a:cxn ang="0">
                    <a:pos x="29" y="11"/>
                  </a:cxn>
                  <a:cxn ang="0">
                    <a:pos x="20" y="17"/>
                  </a:cxn>
                  <a:cxn ang="0">
                    <a:pos x="24" y="26"/>
                  </a:cxn>
                  <a:cxn ang="0">
                    <a:pos x="13" y="41"/>
                  </a:cxn>
                  <a:cxn ang="0">
                    <a:pos x="4" y="40"/>
                  </a:cxn>
                  <a:cxn ang="0">
                    <a:pos x="0" y="45"/>
                  </a:cxn>
                  <a:cxn ang="0">
                    <a:pos x="3" y="57"/>
                  </a:cxn>
                  <a:cxn ang="0">
                    <a:pos x="41" y="66"/>
                  </a:cxn>
                  <a:cxn ang="0">
                    <a:pos x="51" y="93"/>
                  </a:cxn>
                  <a:cxn ang="0">
                    <a:pos x="67" y="128"/>
                  </a:cxn>
                  <a:cxn ang="0">
                    <a:pos x="81" y="145"/>
                  </a:cxn>
                  <a:cxn ang="0">
                    <a:pos x="96" y="132"/>
                  </a:cxn>
                  <a:cxn ang="0">
                    <a:pos x="120" y="155"/>
                  </a:cxn>
                  <a:cxn ang="0">
                    <a:pos x="142" y="177"/>
                  </a:cxn>
                  <a:cxn ang="0">
                    <a:pos x="148" y="156"/>
                  </a:cxn>
                  <a:cxn ang="0">
                    <a:pos x="140" y="146"/>
                  </a:cxn>
                  <a:cxn ang="0">
                    <a:pos x="150" y="139"/>
                  </a:cxn>
                  <a:cxn ang="0">
                    <a:pos x="183" y="159"/>
                  </a:cxn>
                  <a:cxn ang="0">
                    <a:pos x="193" y="153"/>
                  </a:cxn>
                  <a:cxn ang="0">
                    <a:pos x="194" y="144"/>
                  </a:cxn>
                  <a:cxn ang="0">
                    <a:pos x="176" y="115"/>
                  </a:cxn>
                  <a:cxn ang="0">
                    <a:pos x="174" y="110"/>
                  </a:cxn>
                  <a:cxn ang="0">
                    <a:pos x="156" y="88"/>
                  </a:cxn>
                  <a:cxn ang="0">
                    <a:pos x="150" y="72"/>
                  </a:cxn>
                  <a:cxn ang="0">
                    <a:pos x="156" y="70"/>
                  </a:cxn>
                  <a:cxn ang="0">
                    <a:pos x="174" y="71"/>
                  </a:cxn>
                  <a:cxn ang="0">
                    <a:pos x="197" y="88"/>
                  </a:cxn>
                  <a:cxn ang="0">
                    <a:pos x="207" y="74"/>
                  </a:cxn>
                  <a:cxn ang="0">
                    <a:pos x="226" y="75"/>
                  </a:cxn>
                  <a:cxn ang="0">
                    <a:pos x="228" y="70"/>
                  </a:cxn>
                  <a:cxn ang="0">
                    <a:pos x="201" y="45"/>
                  </a:cxn>
                  <a:cxn ang="0">
                    <a:pos x="185" y="49"/>
                  </a:cxn>
                  <a:cxn ang="0">
                    <a:pos x="179" y="41"/>
                  </a:cxn>
                  <a:cxn ang="0">
                    <a:pos x="167" y="22"/>
                  </a:cxn>
                  <a:cxn ang="0">
                    <a:pos x="156" y="30"/>
                  </a:cxn>
                  <a:cxn ang="0">
                    <a:pos x="136" y="25"/>
                  </a:cxn>
                  <a:cxn ang="0">
                    <a:pos x="118" y="4"/>
                  </a:cxn>
                  <a:cxn ang="0">
                    <a:pos x="91" y="8"/>
                  </a:cxn>
                  <a:cxn ang="0">
                    <a:pos x="73" y="14"/>
                  </a:cxn>
                  <a:cxn ang="0">
                    <a:pos x="58" y="0"/>
                  </a:cxn>
                  <a:cxn ang="0">
                    <a:pos x="46" y="9"/>
                  </a:cxn>
                  <a:cxn ang="0">
                    <a:pos x="29" y="11"/>
                  </a:cxn>
                </a:cxnLst>
                <a:rect l="0" t="0" r="r" b="b"/>
                <a:pathLst>
                  <a:path w="229" h="178">
                    <a:moveTo>
                      <a:pt x="29" y="11"/>
                    </a:moveTo>
                    <a:lnTo>
                      <a:pt x="20" y="17"/>
                    </a:lnTo>
                    <a:lnTo>
                      <a:pt x="24" y="26"/>
                    </a:lnTo>
                    <a:lnTo>
                      <a:pt x="13" y="41"/>
                    </a:lnTo>
                    <a:lnTo>
                      <a:pt x="4" y="40"/>
                    </a:lnTo>
                    <a:lnTo>
                      <a:pt x="0" y="45"/>
                    </a:lnTo>
                    <a:lnTo>
                      <a:pt x="3" y="57"/>
                    </a:lnTo>
                    <a:lnTo>
                      <a:pt x="41" y="66"/>
                    </a:lnTo>
                    <a:lnTo>
                      <a:pt x="51" y="93"/>
                    </a:lnTo>
                    <a:lnTo>
                      <a:pt x="67" y="128"/>
                    </a:lnTo>
                    <a:lnTo>
                      <a:pt x="81" y="145"/>
                    </a:lnTo>
                    <a:lnTo>
                      <a:pt x="96" y="132"/>
                    </a:lnTo>
                    <a:lnTo>
                      <a:pt x="120" y="155"/>
                    </a:lnTo>
                    <a:lnTo>
                      <a:pt x="142" y="177"/>
                    </a:lnTo>
                    <a:lnTo>
                      <a:pt x="148" y="156"/>
                    </a:lnTo>
                    <a:lnTo>
                      <a:pt x="140" y="146"/>
                    </a:lnTo>
                    <a:lnTo>
                      <a:pt x="150" y="139"/>
                    </a:lnTo>
                    <a:lnTo>
                      <a:pt x="183" y="159"/>
                    </a:lnTo>
                    <a:lnTo>
                      <a:pt x="193" y="153"/>
                    </a:lnTo>
                    <a:lnTo>
                      <a:pt x="194" y="144"/>
                    </a:lnTo>
                    <a:lnTo>
                      <a:pt x="176" y="115"/>
                    </a:lnTo>
                    <a:lnTo>
                      <a:pt x="174" y="110"/>
                    </a:lnTo>
                    <a:lnTo>
                      <a:pt x="156" y="88"/>
                    </a:lnTo>
                    <a:lnTo>
                      <a:pt x="150" y="72"/>
                    </a:lnTo>
                    <a:lnTo>
                      <a:pt x="156" y="70"/>
                    </a:lnTo>
                    <a:lnTo>
                      <a:pt x="174" y="71"/>
                    </a:lnTo>
                    <a:lnTo>
                      <a:pt x="197" y="88"/>
                    </a:lnTo>
                    <a:lnTo>
                      <a:pt x="207" y="74"/>
                    </a:lnTo>
                    <a:lnTo>
                      <a:pt x="226" y="75"/>
                    </a:lnTo>
                    <a:lnTo>
                      <a:pt x="228" y="70"/>
                    </a:lnTo>
                    <a:lnTo>
                      <a:pt x="201" y="45"/>
                    </a:lnTo>
                    <a:lnTo>
                      <a:pt x="185" y="49"/>
                    </a:lnTo>
                    <a:lnTo>
                      <a:pt x="179" y="41"/>
                    </a:lnTo>
                    <a:lnTo>
                      <a:pt x="167" y="22"/>
                    </a:lnTo>
                    <a:lnTo>
                      <a:pt x="156" y="30"/>
                    </a:lnTo>
                    <a:lnTo>
                      <a:pt x="136" y="25"/>
                    </a:lnTo>
                    <a:lnTo>
                      <a:pt x="118" y="4"/>
                    </a:lnTo>
                    <a:lnTo>
                      <a:pt x="91" y="8"/>
                    </a:lnTo>
                    <a:lnTo>
                      <a:pt x="73" y="14"/>
                    </a:lnTo>
                    <a:lnTo>
                      <a:pt x="58" y="0"/>
                    </a:lnTo>
                    <a:lnTo>
                      <a:pt x="46" y="9"/>
                    </a:lnTo>
                    <a:lnTo>
                      <a:pt x="29" y="11"/>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326" name="Freeform 190"/>
              <p:cNvSpPr>
                <a:spLocks/>
              </p:cNvSpPr>
              <p:nvPr/>
            </p:nvSpPr>
            <p:spPr bwMode="auto">
              <a:xfrm>
                <a:off x="3623" y="3304"/>
                <a:ext cx="496" cy="445"/>
              </a:xfrm>
              <a:custGeom>
                <a:avLst/>
                <a:gdLst/>
                <a:ahLst/>
                <a:cxnLst>
                  <a:cxn ang="0">
                    <a:pos x="82" y="145"/>
                  </a:cxn>
                  <a:cxn ang="0">
                    <a:pos x="62" y="221"/>
                  </a:cxn>
                  <a:cxn ang="0">
                    <a:pos x="50" y="238"/>
                  </a:cxn>
                  <a:cxn ang="0">
                    <a:pos x="28" y="261"/>
                  </a:cxn>
                  <a:cxn ang="0">
                    <a:pos x="0" y="267"/>
                  </a:cxn>
                  <a:cxn ang="0">
                    <a:pos x="44" y="326"/>
                  </a:cxn>
                  <a:cxn ang="0">
                    <a:pos x="74" y="323"/>
                  </a:cxn>
                  <a:cxn ang="0">
                    <a:pos x="64" y="345"/>
                  </a:cxn>
                  <a:cxn ang="0">
                    <a:pos x="79" y="376"/>
                  </a:cxn>
                  <a:cxn ang="0">
                    <a:pos x="104" y="400"/>
                  </a:cxn>
                  <a:cxn ang="0">
                    <a:pos x="122" y="384"/>
                  </a:cxn>
                  <a:cxn ang="0">
                    <a:pos x="140" y="384"/>
                  </a:cxn>
                  <a:cxn ang="0">
                    <a:pos x="203" y="386"/>
                  </a:cxn>
                  <a:cxn ang="0">
                    <a:pos x="243" y="400"/>
                  </a:cxn>
                  <a:cxn ang="0">
                    <a:pos x="265" y="421"/>
                  </a:cxn>
                  <a:cxn ang="0">
                    <a:pos x="291" y="410"/>
                  </a:cxn>
                  <a:cxn ang="0">
                    <a:pos x="343" y="444"/>
                  </a:cxn>
                  <a:cxn ang="0">
                    <a:pos x="350" y="420"/>
                  </a:cxn>
                  <a:cxn ang="0">
                    <a:pos x="344" y="387"/>
                  </a:cxn>
                  <a:cxn ang="0">
                    <a:pos x="323" y="374"/>
                  </a:cxn>
                  <a:cxn ang="0">
                    <a:pos x="267" y="346"/>
                  </a:cxn>
                  <a:cxn ang="0">
                    <a:pos x="235" y="339"/>
                  </a:cxn>
                  <a:cxn ang="0">
                    <a:pos x="222" y="326"/>
                  </a:cxn>
                  <a:cxn ang="0">
                    <a:pos x="239" y="309"/>
                  </a:cxn>
                  <a:cxn ang="0">
                    <a:pos x="222" y="285"/>
                  </a:cxn>
                  <a:cxn ang="0">
                    <a:pos x="246" y="293"/>
                  </a:cxn>
                  <a:cxn ang="0">
                    <a:pos x="261" y="283"/>
                  </a:cxn>
                  <a:cxn ang="0">
                    <a:pos x="228" y="246"/>
                  </a:cxn>
                  <a:cxn ang="0">
                    <a:pos x="198" y="202"/>
                  </a:cxn>
                  <a:cxn ang="0">
                    <a:pos x="191" y="173"/>
                  </a:cxn>
                  <a:cxn ang="0">
                    <a:pos x="201" y="153"/>
                  </a:cxn>
                  <a:cxn ang="0">
                    <a:pos x="215" y="177"/>
                  </a:cxn>
                  <a:cxn ang="0">
                    <a:pos x="222" y="186"/>
                  </a:cxn>
                  <a:cxn ang="0">
                    <a:pos x="269" y="214"/>
                  </a:cxn>
                  <a:cxn ang="0">
                    <a:pos x="274" y="191"/>
                  </a:cxn>
                  <a:cxn ang="0">
                    <a:pos x="305" y="212"/>
                  </a:cxn>
                  <a:cxn ang="0">
                    <a:pos x="291" y="186"/>
                  </a:cxn>
                  <a:cxn ang="0">
                    <a:pos x="301" y="172"/>
                  </a:cxn>
                  <a:cxn ang="0">
                    <a:pos x="338" y="178"/>
                  </a:cxn>
                  <a:cxn ang="0">
                    <a:pos x="322" y="159"/>
                  </a:cxn>
                  <a:cxn ang="0">
                    <a:pos x="285" y="142"/>
                  </a:cxn>
                  <a:cxn ang="0">
                    <a:pos x="287" y="126"/>
                  </a:cxn>
                  <a:cxn ang="0">
                    <a:pos x="344" y="109"/>
                  </a:cxn>
                  <a:cxn ang="0">
                    <a:pos x="406" y="98"/>
                  </a:cxn>
                  <a:cxn ang="0">
                    <a:pos x="439" y="100"/>
                  </a:cxn>
                  <a:cxn ang="0">
                    <a:pos x="470" y="85"/>
                  </a:cxn>
                  <a:cxn ang="0">
                    <a:pos x="495" y="51"/>
                  </a:cxn>
                  <a:cxn ang="0">
                    <a:pos x="491" y="5"/>
                  </a:cxn>
                  <a:cxn ang="0">
                    <a:pos x="466" y="1"/>
                  </a:cxn>
                  <a:cxn ang="0">
                    <a:pos x="462" y="23"/>
                  </a:cxn>
                  <a:cxn ang="0">
                    <a:pos x="448" y="41"/>
                  </a:cxn>
                  <a:cxn ang="0">
                    <a:pos x="427" y="55"/>
                  </a:cxn>
                  <a:cxn ang="0">
                    <a:pos x="386" y="44"/>
                  </a:cxn>
                  <a:cxn ang="0">
                    <a:pos x="345" y="33"/>
                  </a:cxn>
                  <a:cxn ang="0">
                    <a:pos x="307" y="65"/>
                  </a:cxn>
                  <a:cxn ang="0">
                    <a:pos x="263" y="79"/>
                  </a:cxn>
                  <a:cxn ang="0">
                    <a:pos x="227" y="88"/>
                  </a:cxn>
                  <a:cxn ang="0">
                    <a:pos x="205" y="110"/>
                  </a:cxn>
                  <a:cxn ang="0">
                    <a:pos x="171" y="117"/>
                  </a:cxn>
                  <a:cxn ang="0">
                    <a:pos x="140" y="135"/>
                  </a:cxn>
                  <a:cxn ang="0">
                    <a:pos x="106" y="139"/>
                  </a:cxn>
                </a:cxnLst>
                <a:rect l="0" t="0" r="r" b="b"/>
                <a:pathLst>
                  <a:path w="496" h="445">
                    <a:moveTo>
                      <a:pt x="92" y="137"/>
                    </a:moveTo>
                    <a:lnTo>
                      <a:pt x="82" y="145"/>
                    </a:lnTo>
                    <a:lnTo>
                      <a:pt x="74" y="183"/>
                    </a:lnTo>
                    <a:lnTo>
                      <a:pt x="62" y="221"/>
                    </a:lnTo>
                    <a:lnTo>
                      <a:pt x="56" y="226"/>
                    </a:lnTo>
                    <a:lnTo>
                      <a:pt x="50" y="238"/>
                    </a:lnTo>
                    <a:lnTo>
                      <a:pt x="43" y="252"/>
                    </a:lnTo>
                    <a:lnTo>
                      <a:pt x="28" y="261"/>
                    </a:lnTo>
                    <a:lnTo>
                      <a:pt x="16" y="265"/>
                    </a:lnTo>
                    <a:lnTo>
                      <a:pt x="0" y="267"/>
                    </a:lnTo>
                    <a:lnTo>
                      <a:pt x="26" y="306"/>
                    </a:lnTo>
                    <a:lnTo>
                      <a:pt x="44" y="326"/>
                    </a:lnTo>
                    <a:lnTo>
                      <a:pt x="59" y="324"/>
                    </a:lnTo>
                    <a:lnTo>
                      <a:pt x="74" y="323"/>
                    </a:lnTo>
                    <a:lnTo>
                      <a:pt x="80" y="332"/>
                    </a:lnTo>
                    <a:lnTo>
                      <a:pt x="64" y="345"/>
                    </a:lnTo>
                    <a:lnTo>
                      <a:pt x="66" y="359"/>
                    </a:lnTo>
                    <a:lnTo>
                      <a:pt x="79" y="376"/>
                    </a:lnTo>
                    <a:lnTo>
                      <a:pt x="93" y="394"/>
                    </a:lnTo>
                    <a:lnTo>
                      <a:pt x="104" y="400"/>
                    </a:lnTo>
                    <a:lnTo>
                      <a:pt x="108" y="387"/>
                    </a:lnTo>
                    <a:lnTo>
                      <a:pt x="122" y="384"/>
                    </a:lnTo>
                    <a:lnTo>
                      <a:pt x="137" y="394"/>
                    </a:lnTo>
                    <a:lnTo>
                      <a:pt x="140" y="384"/>
                    </a:lnTo>
                    <a:lnTo>
                      <a:pt x="166" y="385"/>
                    </a:lnTo>
                    <a:lnTo>
                      <a:pt x="203" y="386"/>
                    </a:lnTo>
                    <a:lnTo>
                      <a:pt x="231" y="392"/>
                    </a:lnTo>
                    <a:lnTo>
                      <a:pt x="243" y="400"/>
                    </a:lnTo>
                    <a:lnTo>
                      <a:pt x="257" y="414"/>
                    </a:lnTo>
                    <a:lnTo>
                      <a:pt x="265" y="421"/>
                    </a:lnTo>
                    <a:lnTo>
                      <a:pt x="276" y="413"/>
                    </a:lnTo>
                    <a:lnTo>
                      <a:pt x="291" y="410"/>
                    </a:lnTo>
                    <a:lnTo>
                      <a:pt x="315" y="423"/>
                    </a:lnTo>
                    <a:lnTo>
                      <a:pt x="343" y="444"/>
                    </a:lnTo>
                    <a:lnTo>
                      <a:pt x="350" y="437"/>
                    </a:lnTo>
                    <a:lnTo>
                      <a:pt x="350" y="420"/>
                    </a:lnTo>
                    <a:lnTo>
                      <a:pt x="347" y="404"/>
                    </a:lnTo>
                    <a:lnTo>
                      <a:pt x="344" y="387"/>
                    </a:lnTo>
                    <a:lnTo>
                      <a:pt x="331" y="369"/>
                    </a:lnTo>
                    <a:lnTo>
                      <a:pt x="323" y="374"/>
                    </a:lnTo>
                    <a:lnTo>
                      <a:pt x="301" y="367"/>
                    </a:lnTo>
                    <a:lnTo>
                      <a:pt x="267" y="346"/>
                    </a:lnTo>
                    <a:lnTo>
                      <a:pt x="257" y="339"/>
                    </a:lnTo>
                    <a:lnTo>
                      <a:pt x="235" y="339"/>
                    </a:lnTo>
                    <a:lnTo>
                      <a:pt x="223" y="334"/>
                    </a:lnTo>
                    <a:lnTo>
                      <a:pt x="222" y="326"/>
                    </a:lnTo>
                    <a:lnTo>
                      <a:pt x="233" y="312"/>
                    </a:lnTo>
                    <a:lnTo>
                      <a:pt x="239" y="309"/>
                    </a:lnTo>
                    <a:lnTo>
                      <a:pt x="230" y="299"/>
                    </a:lnTo>
                    <a:lnTo>
                      <a:pt x="222" y="285"/>
                    </a:lnTo>
                    <a:lnTo>
                      <a:pt x="228" y="279"/>
                    </a:lnTo>
                    <a:lnTo>
                      <a:pt x="246" y="293"/>
                    </a:lnTo>
                    <a:lnTo>
                      <a:pt x="263" y="298"/>
                    </a:lnTo>
                    <a:lnTo>
                      <a:pt x="261" y="283"/>
                    </a:lnTo>
                    <a:lnTo>
                      <a:pt x="250" y="269"/>
                    </a:lnTo>
                    <a:lnTo>
                      <a:pt x="228" y="246"/>
                    </a:lnTo>
                    <a:lnTo>
                      <a:pt x="203" y="218"/>
                    </a:lnTo>
                    <a:lnTo>
                      <a:pt x="198" y="202"/>
                    </a:lnTo>
                    <a:lnTo>
                      <a:pt x="196" y="187"/>
                    </a:lnTo>
                    <a:lnTo>
                      <a:pt x="191" y="173"/>
                    </a:lnTo>
                    <a:lnTo>
                      <a:pt x="187" y="159"/>
                    </a:lnTo>
                    <a:lnTo>
                      <a:pt x="201" y="153"/>
                    </a:lnTo>
                    <a:lnTo>
                      <a:pt x="200" y="164"/>
                    </a:lnTo>
                    <a:lnTo>
                      <a:pt x="215" y="177"/>
                    </a:lnTo>
                    <a:lnTo>
                      <a:pt x="223" y="176"/>
                    </a:lnTo>
                    <a:lnTo>
                      <a:pt x="222" y="186"/>
                    </a:lnTo>
                    <a:lnTo>
                      <a:pt x="269" y="220"/>
                    </a:lnTo>
                    <a:lnTo>
                      <a:pt x="269" y="214"/>
                    </a:lnTo>
                    <a:lnTo>
                      <a:pt x="260" y="197"/>
                    </a:lnTo>
                    <a:lnTo>
                      <a:pt x="274" y="191"/>
                    </a:lnTo>
                    <a:lnTo>
                      <a:pt x="294" y="198"/>
                    </a:lnTo>
                    <a:lnTo>
                      <a:pt x="305" y="212"/>
                    </a:lnTo>
                    <a:lnTo>
                      <a:pt x="307" y="202"/>
                    </a:lnTo>
                    <a:lnTo>
                      <a:pt x="291" y="186"/>
                    </a:lnTo>
                    <a:lnTo>
                      <a:pt x="292" y="178"/>
                    </a:lnTo>
                    <a:lnTo>
                      <a:pt x="301" y="172"/>
                    </a:lnTo>
                    <a:lnTo>
                      <a:pt x="331" y="182"/>
                    </a:lnTo>
                    <a:lnTo>
                      <a:pt x="338" y="178"/>
                    </a:lnTo>
                    <a:lnTo>
                      <a:pt x="334" y="166"/>
                    </a:lnTo>
                    <a:lnTo>
                      <a:pt x="322" y="159"/>
                    </a:lnTo>
                    <a:lnTo>
                      <a:pt x="299" y="151"/>
                    </a:lnTo>
                    <a:lnTo>
                      <a:pt x="285" y="142"/>
                    </a:lnTo>
                    <a:lnTo>
                      <a:pt x="283" y="134"/>
                    </a:lnTo>
                    <a:lnTo>
                      <a:pt x="287" y="126"/>
                    </a:lnTo>
                    <a:lnTo>
                      <a:pt x="315" y="120"/>
                    </a:lnTo>
                    <a:lnTo>
                      <a:pt x="344" y="109"/>
                    </a:lnTo>
                    <a:lnTo>
                      <a:pt x="366" y="109"/>
                    </a:lnTo>
                    <a:lnTo>
                      <a:pt x="406" y="98"/>
                    </a:lnTo>
                    <a:lnTo>
                      <a:pt x="412" y="93"/>
                    </a:lnTo>
                    <a:lnTo>
                      <a:pt x="439" y="100"/>
                    </a:lnTo>
                    <a:lnTo>
                      <a:pt x="463" y="111"/>
                    </a:lnTo>
                    <a:lnTo>
                      <a:pt x="470" y="85"/>
                    </a:lnTo>
                    <a:lnTo>
                      <a:pt x="489" y="60"/>
                    </a:lnTo>
                    <a:lnTo>
                      <a:pt x="495" y="51"/>
                    </a:lnTo>
                    <a:lnTo>
                      <a:pt x="493" y="8"/>
                    </a:lnTo>
                    <a:lnTo>
                      <a:pt x="491" y="5"/>
                    </a:lnTo>
                    <a:lnTo>
                      <a:pt x="478" y="0"/>
                    </a:lnTo>
                    <a:lnTo>
                      <a:pt x="466" y="1"/>
                    </a:lnTo>
                    <a:lnTo>
                      <a:pt x="460" y="8"/>
                    </a:lnTo>
                    <a:lnTo>
                      <a:pt x="462" y="23"/>
                    </a:lnTo>
                    <a:lnTo>
                      <a:pt x="464" y="37"/>
                    </a:lnTo>
                    <a:lnTo>
                      <a:pt x="448" y="41"/>
                    </a:lnTo>
                    <a:lnTo>
                      <a:pt x="435" y="50"/>
                    </a:lnTo>
                    <a:lnTo>
                      <a:pt x="427" y="55"/>
                    </a:lnTo>
                    <a:lnTo>
                      <a:pt x="398" y="50"/>
                    </a:lnTo>
                    <a:lnTo>
                      <a:pt x="386" y="44"/>
                    </a:lnTo>
                    <a:lnTo>
                      <a:pt x="370" y="55"/>
                    </a:lnTo>
                    <a:lnTo>
                      <a:pt x="345" y="33"/>
                    </a:lnTo>
                    <a:lnTo>
                      <a:pt x="323" y="51"/>
                    </a:lnTo>
                    <a:lnTo>
                      <a:pt x="307" y="65"/>
                    </a:lnTo>
                    <a:lnTo>
                      <a:pt x="291" y="73"/>
                    </a:lnTo>
                    <a:lnTo>
                      <a:pt x="263" y="79"/>
                    </a:lnTo>
                    <a:lnTo>
                      <a:pt x="243" y="87"/>
                    </a:lnTo>
                    <a:lnTo>
                      <a:pt x="227" y="88"/>
                    </a:lnTo>
                    <a:lnTo>
                      <a:pt x="219" y="92"/>
                    </a:lnTo>
                    <a:lnTo>
                      <a:pt x="205" y="110"/>
                    </a:lnTo>
                    <a:lnTo>
                      <a:pt x="194" y="111"/>
                    </a:lnTo>
                    <a:lnTo>
                      <a:pt x="171" y="117"/>
                    </a:lnTo>
                    <a:lnTo>
                      <a:pt x="149" y="117"/>
                    </a:lnTo>
                    <a:lnTo>
                      <a:pt x="140" y="135"/>
                    </a:lnTo>
                    <a:lnTo>
                      <a:pt x="122" y="139"/>
                    </a:lnTo>
                    <a:lnTo>
                      <a:pt x="106" y="139"/>
                    </a:lnTo>
                    <a:lnTo>
                      <a:pt x="92" y="137"/>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327" name="Freeform 191"/>
              <p:cNvSpPr>
                <a:spLocks/>
              </p:cNvSpPr>
              <p:nvPr/>
            </p:nvSpPr>
            <p:spPr bwMode="auto">
              <a:xfrm>
                <a:off x="3886" y="3617"/>
                <a:ext cx="135" cy="89"/>
              </a:xfrm>
              <a:custGeom>
                <a:avLst/>
                <a:gdLst/>
                <a:ahLst/>
                <a:cxnLst>
                  <a:cxn ang="0">
                    <a:pos x="10" y="0"/>
                  </a:cxn>
                  <a:cxn ang="0">
                    <a:pos x="0" y="8"/>
                  </a:cxn>
                  <a:cxn ang="0">
                    <a:pos x="16" y="29"/>
                  </a:cxn>
                  <a:cxn ang="0">
                    <a:pos x="32" y="32"/>
                  </a:cxn>
                  <a:cxn ang="0">
                    <a:pos x="52" y="48"/>
                  </a:cxn>
                  <a:cxn ang="0">
                    <a:pos x="67" y="56"/>
                  </a:cxn>
                  <a:cxn ang="0">
                    <a:pos x="94" y="72"/>
                  </a:cxn>
                  <a:cxn ang="0">
                    <a:pos x="111" y="78"/>
                  </a:cxn>
                  <a:cxn ang="0">
                    <a:pos x="129" y="88"/>
                  </a:cxn>
                  <a:cxn ang="0">
                    <a:pos x="134" y="82"/>
                  </a:cxn>
                  <a:cxn ang="0">
                    <a:pos x="91" y="57"/>
                  </a:cxn>
                  <a:cxn ang="0">
                    <a:pos x="89" y="44"/>
                  </a:cxn>
                  <a:cxn ang="0">
                    <a:pos x="82" y="31"/>
                  </a:cxn>
                  <a:cxn ang="0">
                    <a:pos x="67" y="18"/>
                  </a:cxn>
                  <a:cxn ang="0">
                    <a:pos x="63" y="21"/>
                  </a:cxn>
                  <a:cxn ang="0">
                    <a:pos x="38" y="8"/>
                  </a:cxn>
                  <a:cxn ang="0">
                    <a:pos x="26" y="4"/>
                  </a:cxn>
                  <a:cxn ang="0">
                    <a:pos x="10" y="0"/>
                  </a:cxn>
                </a:cxnLst>
                <a:rect l="0" t="0" r="r" b="b"/>
                <a:pathLst>
                  <a:path w="135" h="89">
                    <a:moveTo>
                      <a:pt x="10" y="0"/>
                    </a:moveTo>
                    <a:lnTo>
                      <a:pt x="0" y="8"/>
                    </a:lnTo>
                    <a:lnTo>
                      <a:pt x="16" y="29"/>
                    </a:lnTo>
                    <a:lnTo>
                      <a:pt x="32" y="32"/>
                    </a:lnTo>
                    <a:lnTo>
                      <a:pt x="52" y="48"/>
                    </a:lnTo>
                    <a:lnTo>
                      <a:pt x="67" y="56"/>
                    </a:lnTo>
                    <a:lnTo>
                      <a:pt x="94" y="72"/>
                    </a:lnTo>
                    <a:lnTo>
                      <a:pt x="111" y="78"/>
                    </a:lnTo>
                    <a:lnTo>
                      <a:pt x="129" y="88"/>
                    </a:lnTo>
                    <a:lnTo>
                      <a:pt x="134" y="82"/>
                    </a:lnTo>
                    <a:lnTo>
                      <a:pt x="91" y="57"/>
                    </a:lnTo>
                    <a:lnTo>
                      <a:pt x="89" y="44"/>
                    </a:lnTo>
                    <a:lnTo>
                      <a:pt x="82" y="31"/>
                    </a:lnTo>
                    <a:lnTo>
                      <a:pt x="67" y="18"/>
                    </a:lnTo>
                    <a:lnTo>
                      <a:pt x="63" y="21"/>
                    </a:lnTo>
                    <a:lnTo>
                      <a:pt x="38" y="8"/>
                    </a:lnTo>
                    <a:lnTo>
                      <a:pt x="26" y="4"/>
                    </a:lnTo>
                    <a:lnTo>
                      <a:pt x="10" y="0"/>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328" name="Freeform 192"/>
              <p:cNvSpPr>
                <a:spLocks/>
              </p:cNvSpPr>
              <p:nvPr/>
            </p:nvSpPr>
            <p:spPr bwMode="auto">
              <a:xfrm>
                <a:off x="3956" y="3934"/>
                <a:ext cx="244" cy="59"/>
              </a:xfrm>
              <a:custGeom>
                <a:avLst/>
                <a:gdLst/>
                <a:ahLst/>
                <a:cxnLst>
                  <a:cxn ang="0">
                    <a:pos x="49" y="15"/>
                  </a:cxn>
                  <a:cxn ang="0">
                    <a:pos x="67" y="7"/>
                  </a:cxn>
                  <a:cxn ang="0">
                    <a:pos x="76" y="15"/>
                  </a:cxn>
                  <a:cxn ang="0">
                    <a:pos x="84" y="15"/>
                  </a:cxn>
                  <a:cxn ang="0">
                    <a:pos x="96" y="7"/>
                  </a:cxn>
                  <a:cxn ang="0">
                    <a:pos x="104" y="4"/>
                  </a:cxn>
                  <a:cxn ang="0">
                    <a:pos x="144" y="3"/>
                  </a:cxn>
                  <a:cxn ang="0">
                    <a:pos x="180" y="0"/>
                  </a:cxn>
                  <a:cxn ang="0">
                    <a:pos x="192" y="10"/>
                  </a:cxn>
                  <a:cxn ang="0">
                    <a:pos x="192" y="15"/>
                  </a:cxn>
                  <a:cxn ang="0">
                    <a:pos x="218" y="9"/>
                  </a:cxn>
                  <a:cxn ang="0">
                    <a:pos x="233" y="9"/>
                  </a:cxn>
                  <a:cxn ang="0">
                    <a:pos x="243" y="18"/>
                  </a:cxn>
                  <a:cxn ang="0">
                    <a:pos x="237" y="27"/>
                  </a:cxn>
                  <a:cxn ang="0">
                    <a:pos x="212" y="29"/>
                  </a:cxn>
                  <a:cxn ang="0">
                    <a:pos x="197" y="37"/>
                  </a:cxn>
                  <a:cxn ang="0">
                    <a:pos x="171" y="38"/>
                  </a:cxn>
                  <a:cxn ang="0">
                    <a:pos x="146" y="50"/>
                  </a:cxn>
                  <a:cxn ang="0">
                    <a:pos x="124" y="58"/>
                  </a:cxn>
                  <a:cxn ang="0">
                    <a:pos x="103" y="49"/>
                  </a:cxn>
                  <a:cxn ang="0">
                    <a:pos x="78" y="38"/>
                  </a:cxn>
                  <a:cxn ang="0">
                    <a:pos x="54" y="39"/>
                  </a:cxn>
                  <a:cxn ang="0">
                    <a:pos x="24" y="36"/>
                  </a:cxn>
                  <a:cxn ang="0">
                    <a:pos x="10" y="29"/>
                  </a:cxn>
                  <a:cxn ang="0">
                    <a:pos x="0" y="15"/>
                  </a:cxn>
                  <a:cxn ang="0">
                    <a:pos x="5" y="7"/>
                  </a:cxn>
                  <a:cxn ang="0">
                    <a:pos x="31" y="10"/>
                  </a:cxn>
                  <a:cxn ang="0">
                    <a:pos x="49" y="15"/>
                  </a:cxn>
                </a:cxnLst>
                <a:rect l="0" t="0" r="r" b="b"/>
                <a:pathLst>
                  <a:path w="244" h="59">
                    <a:moveTo>
                      <a:pt x="49" y="15"/>
                    </a:moveTo>
                    <a:lnTo>
                      <a:pt x="67" y="7"/>
                    </a:lnTo>
                    <a:lnTo>
                      <a:pt x="76" y="15"/>
                    </a:lnTo>
                    <a:lnTo>
                      <a:pt x="84" y="15"/>
                    </a:lnTo>
                    <a:lnTo>
                      <a:pt x="96" y="7"/>
                    </a:lnTo>
                    <a:lnTo>
                      <a:pt x="104" y="4"/>
                    </a:lnTo>
                    <a:lnTo>
                      <a:pt x="144" y="3"/>
                    </a:lnTo>
                    <a:lnTo>
                      <a:pt x="180" y="0"/>
                    </a:lnTo>
                    <a:lnTo>
                      <a:pt x="192" y="10"/>
                    </a:lnTo>
                    <a:lnTo>
                      <a:pt x="192" y="15"/>
                    </a:lnTo>
                    <a:lnTo>
                      <a:pt x="218" y="9"/>
                    </a:lnTo>
                    <a:lnTo>
                      <a:pt x="233" y="9"/>
                    </a:lnTo>
                    <a:lnTo>
                      <a:pt x="243" y="18"/>
                    </a:lnTo>
                    <a:lnTo>
                      <a:pt x="237" y="27"/>
                    </a:lnTo>
                    <a:lnTo>
                      <a:pt x="212" y="29"/>
                    </a:lnTo>
                    <a:lnTo>
                      <a:pt x="197" y="37"/>
                    </a:lnTo>
                    <a:lnTo>
                      <a:pt x="171" y="38"/>
                    </a:lnTo>
                    <a:lnTo>
                      <a:pt x="146" y="50"/>
                    </a:lnTo>
                    <a:lnTo>
                      <a:pt x="124" y="58"/>
                    </a:lnTo>
                    <a:lnTo>
                      <a:pt x="103" y="49"/>
                    </a:lnTo>
                    <a:lnTo>
                      <a:pt x="78" y="38"/>
                    </a:lnTo>
                    <a:lnTo>
                      <a:pt x="54" y="39"/>
                    </a:lnTo>
                    <a:lnTo>
                      <a:pt x="24" y="36"/>
                    </a:lnTo>
                    <a:lnTo>
                      <a:pt x="10" y="29"/>
                    </a:lnTo>
                    <a:lnTo>
                      <a:pt x="0" y="15"/>
                    </a:lnTo>
                    <a:lnTo>
                      <a:pt x="5" y="7"/>
                    </a:lnTo>
                    <a:lnTo>
                      <a:pt x="31" y="10"/>
                    </a:lnTo>
                    <a:lnTo>
                      <a:pt x="49" y="15"/>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329" name="Freeform 193"/>
              <p:cNvSpPr>
                <a:spLocks/>
              </p:cNvSpPr>
              <p:nvPr/>
            </p:nvSpPr>
            <p:spPr bwMode="auto">
              <a:xfrm>
                <a:off x="4017" y="3489"/>
                <a:ext cx="37" cy="35"/>
              </a:xfrm>
              <a:custGeom>
                <a:avLst/>
                <a:gdLst/>
                <a:ahLst/>
                <a:cxnLst>
                  <a:cxn ang="0">
                    <a:pos x="36" y="0"/>
                  </a:cxn>
                  <a:cxn ang="0">
                    <a:pos x="13" y="2"/>
                  </a:cxn>
                  <a:cxn ang="0">
                    <a:pos x="3" y="10"/>
                  </a:cxn>
                  <a:cxn ang="0">
                    <a:pos x="0" y="20"/>
                  </a:cxn>
                  <a:cxn ang="0">
                    <a:pos x="2" y="33"/>
                  </a:cxn>
                  <a:cxn ang="0">
                    <a:pos x="13" y="34"/>
                  </a:cxn>
                  <a:cxn ang="0">
                    <a:pos x="31" y="20"/>
                  </a:cxn>
                  <a:cxn ang="0">
                    <a:pos x="36" y="0"/>
                  </a:cxn>
                </a:cxnLst>
                <a:rect l="0" t="0" r="r" b="b"/>
                <a:pathLst>
                  <a:path w="37" h="35">
                    <a:moveTo>
                      <a:pt x="36" y="0"/>
                    </a:moveTo>
                    <a:lnTo>
                      <a:pt x="13" y="2"/>
                    </a:lnTo>
                    <a:lnTo>
                      <a:pt x="3" y="10"/>
                    </a:lnTo>
                    <a:lnTo>
                      <a:pt x="0" y="20"/>
                    </a:lnTo>
                    <a:lnTo>
                      <a:pt x="2" y="33"/>
                    </a:lnTo>
                    <a:lnTo>
                      <a:pt x="13" y="34"/>
                    </a:lnTo>
                    <a:lnTo>
                      <a:pt x="31" y="20"/>
                    </a:lnTo>
                    <a:lnTo>
                      <a:pt x="36" y="0"/>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330" name="Freeform 194"/>
              <p:cNvSpPr>
                <a:spLocks/>
              </p:cNvSpPr>
              <p:nvPr/>
            </p:nvSpPr>
            <p:spPr bwMode="auto">
              <a:xfrm>
                <a:off x="4291" y="3761"/>
                <a:ext cx="49" cy="28"/>
              </a:xfrm>
              <a:custGeom>
                <a:avLst/>
                <a:gdLst/>
                <a:ahLst/>
                <a:cxnLst>
                  <a:cxn ang="0">
                    <a:pos x="48" y="6"/>
                  </a:cxn>
                  <a:cxn ang="0">
                    <a:pos x="27" y="26"/>
                  </a:cxn>
                  <a:cxn ang="0">
                    <a:pos x="13" y="27"/>
                  </a:cxn>
                  <a:cxn ang="0">
                    <a:pos x="0" y="20"/>
                  </a:cxn>
                  <a:cxn ang="0">
                    <a:pos x="6" y="5"/>
                  </a:cxn>
                  <a:cxn ang="0">
                    <a:pos x="29" y="0"/>
                  </a:cxn>
                  <a:cxn ang="0">
                    <a:pos x="48" y="6"/>
                  </a:cxn>
                </a:cxnLst>
                <a:rect l="0" t="0" r="r" b="b"/>
                <a:pathLst>
                  <a:path w="49" h="28">
                    <a:moveTo>
                      <a:pt x="48" y="6"/>
                    </a:moveTo>
                    <a:lnTo>
                      <a:pt x="27" y="26"/>
                    </a:lnTo>
                    <a:lnTo>
                      <a:pt x="13" y="27"/>
                    </a:lnTo>
                    <a:lnTo>
                      <a:pt x="0" y="20"/>
                    </a:lnTo>
                    <a:lnTo>
                      <a:pt x="6" y="5"/>
                    </a:lnTo>
                    <a:lnTo>
                      <a:pt x="29" y="0"/>
                    </a:lnTo>
                    <a:lnTo>
                      <a:pt x="48" y="6"/>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331" name="Freeform 195"/>
              <p:cNvSpPr>
                <a:spLocks/>
              </p:cNvSpPr>
              <p:nvPr/>
            </p:nvSpPr>
            <p:spPr bwMode="auto">
              <a:xfrm>
                <a:off x="4304" y="3817"/>
                <a:ext cx="49" cy="42"/>
              </a:xfrm>
              <a:custGeom>
                <a:avLst/>
                <a:gdLst/>
                <a:ahLst/>
                <a:cxnLst>
                  <a:cxn ang="0">
                    <a:pos x="47" y="0"/>
                  </a:cxn>
                  <a:cxn ang="0">
                    <a:pos x="48" y="13"/>
                  </a:cxn>
                  <a:cxn ang="0">
                    <a:pos x="19" y="34"/>
                  </a:cxn>
                  <a:cxn ang="0">
                    <a:pos x="5" y="41"/>
                  </a:cxn>
                  <a:cxn ang="0">
                    <a:pos x="0" y="39"/>
                  </a:cxn>
                  <a:cxn ang="0">
                    <a:pos x="4" y="24"/>
                  </a:cxn>
                  <a:cxn ang="0">
                    <a:pos x="25" y="9"/>
                  </a:cxn>
                  <a:cxn ang="0">
                    <a:pos x="47" y="0"/>
                  </a:cxn>
                </a:cxnLst>
                <a:rect l="0" t="0" r="r" b="b"/>
                <a:pathLst>
                  <a:path w="49" h="42">
                    <a:moveTo>
                      <a:pt x="47" y="0"/>
                    </a:moveTo>
                    <a:lnTo>
                      <a:pt x="48" y="13"/>
                    </a:lnTo>
                    <a:lnTo>
                      <a:pt x="19" y="34"/>
                    </a:lnTo>
                    <a:lnTo>
                      <a:pt x="5" y="41"/>
                    </a:lnTo>
                    <a:lnTo>
                      <a:pt x="0" y="39"/>
                    </a:lnTo>
                    <a:lnTo>
                      <a:pt x="4" y="24"/>
                    </a:lnTo>
                    <a:lnTo>
                      <a:pt x="25" y="9"/>
                    </a:lnTo>
                    <a:lnTo>
                      <a:pt x="47" y="0"/>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332" name="Freeform 196"/>
              <p:cNvSpPr>
                <a:spLocks/>
              </p:cNvSpPr>
              <p:nvPr/>
            </p:nvSpPr>
            <p:spPr bwMode="auto">
              <a:xfrm>
                <a:off x="4091" y="3537"/>
                <a:ext cx="63" cy="42"/>
              </a:xfrm>
              <a:custGeom>
                <a:avLst/>
                <a:gdLst/>
                <a:ahLst/>
                <a:cxnLst>
                  <a:cxn ang="0">
                    <a:pos x="31" y="0"/>
                  </a:cxn>
                  <a:cxn ang="0">
                    <a:pos x="62" y="26"/>
                  </a:cxn>
                  <a:cxn ang="0">
                    <a:pos x="59" y="35"/>
                  </a:cxn>
                  <a:cxn ang="0">
                    <a:pos x="43" y="41"/>
                  </a:cxn>
                  <a:cxn ang="0">
                    <a:pos x="40" y="31"/>
                  </a:cxn>
                  <a:cxn ang="0">
                    <a:pos x="32" y="27"/>
                  </a:cxn>
                  <a:cxn ang="0">
                    <a:pos x="25" y="33"/>
                  </a:cxn>
                  <a:cxn ang="0">
                    <a:pos x="13" y="27"/>
                  </a:cxn>
                  <a:cxn ang="0">
                    <a:pos x="7" y="22"/>
                  </a:cxn>
                  <a:cxn ang="0">
                    <a:pos x="15" y="17"/>
                  </a:cxn>
                  <a:cxn ang="0">
                    <a:pos x="3" y="24"/>
                  </a:cxn>
                  <a:cxn ang="0">
                    <a:pos x="0" y="18"/>
                  </a:cxn>
                  <a:cxn ang="0">
                    <a:pos x="17" y="10"/>
                  </a:cxn>
                  <a:cxn ang="0">
                    <a:pos x="31" y="0"/>
                  </a:cxn>
                </a:cxnLst>
                <a:rect l="0" t="0" r="r" b="b"/>
                <a:pathLst>
                  <a:path w="63" h="42">
                    <a:moveTo>
                      <a:pt x="31" y="0"/>
                    </a:moveTo>
                    <a:lnTo>
                      <a:pt x="62" y="26"/>
                    </a:lnTo>
                    <a:lnTo>
                      <a:pt x="59" y="35"/>
                    </a:lnTo>
                    <a:lnTo>
                      <a:pt x="43" y="41"/>
                    </a:lnTo>
                    <a:lnTo>
                      <a:pt x="40" y="31"/>
                    </a:lnTo>
                    <a:lnTo>
                      <a:pt x="32" y="27"/>
                    </a:lnTo>
                    <a:lnTo>
                      <a:pt x="25" y="33"/>
                    </a:lnTo>
                    <a:lnTo>
                      <a:pt x="13" y="27"/>
                    </a:lnTo>
                    <a:lnTo>
                      <a:pt x="7" y="22"/>
                    </a:lnTo>
                    <a:lnTo>
                      <a:pt x="15" y="17"/>
                    </a:lnTo>
                    <a:lnTo>
                      <a:pt x="3" y="24"/>
                    </a:lnTo>
                    <a:lnTo>
                      <a:pt x="0" y="18"/>
                    </a:lnTo>
                    <a:lnTo>
                      <a:pt x="17" y="10"/>
                    </a:lnTo>
                    <a:lnTo>
                      <a:pt x="31" y="0"/>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grpSp>
        <p:grpSp>
          <p:nvGrpSpPr>
            <p:cNvPr id="10" name="Group 197"/>
            <p:cNvGrpSpPr>
              <a:grpSpLocks/>
            </p:cNvGrpSpPr>
            <p:nvPr/>
          </p:nvGrpSpPr>
          <p:grpSpPr bwMode="auto">
            <a:xfrm>
              <a:off x="5737225" y="4213225"/>
              <a:ext cx="1268413" cy="1322388"/>
              <a:chOff x="1772" y="2421"/>
              <a:chExt cx="981" cy="985"/>
            </a:xfrm>
            <a:solidFill>
              <a:srgbClr val="99FF33"/>
            </a:solidFill>
          </p:grpSpPr>
          <p:sp>
            <p:nvSpPr>
              <p:cNvPr id="219334" name="Freeform 198"/>
              <p:cNvSpPr>
                <a:spLocks/>
              </p:cNvSpPr>
              <p:nvPr/>
            </p:nvSpPr>
            <p:spPr bwMode="auto">
              <a:xfrm>
                <a:off x="2675" y="3265"/>
                <a:ext cx="78" cy="141"/>
              </a:xfrm>
              <a:custGeom>
                <a:avLst/>
                <a:gdLst/>
                <a:ahLst/>
                <a:cxnLst>
                  <a:cxn ang="0">
                    <a:pos x="77" y="0"/>
                  </a:cxn>
                  <a:cxn ang="0">
                    <a:pos x="53" y="30"/>
                  </a:cxn>
                  <a:cxn ang="0">
                    <a:pos x="22" y="33"/>
                  </a:cxn>
                  <a:cxn ang="0">
                    <a:pos x="0" y="51"/>
                  </a:cxn>
                  <a:cxn ang="0">
                    <a:pos x="9" y="74"/>
                  </a:cxn>
                  <a:cxn ang="0">
                    <a:pos x="11" y="113"/>
                  </a:cxn>
                  <a:cxn ang="0">
                    <a:pos x="32" y="140"/>
                  </a:cxn>
                  <a:cxn ang="0">
                    <a:pos x="53" y="131"/>
                  </a:cxn>
                  <a:cxn ang="0">
                    <a:pos x="56" y="115"/>
                  </a:cxn>
                  <a:cxn ang="0">
                    <a:pos x="76" y="74"/>
                  </a:cxn>
                  <a:cxn ang="0">
                    <a:pos x="73" y="54"/>
                  </a:cxn>
                  <a:cxn ang="0">
                    <a:pos x="77" y="0"/>
                  </a:cxn>
                </a:cxnLst>
                <a:rect l="0" t="0" r="r" b="b"/>
                <a:pathLst>
                  <a:path w="78" h="141">
                    <a:moveTo>
                      <a:pt x="77" y="0"/>
                    </a:moveTo>
                    <a:lnTo>
                      <a:pt x="53" y="30"/>
                    </a:lnTo>
                    <a:lnTo>
                      <a:pt x="22" y="33"/>
                    </a:lnTo>
                    <a:lnTo>
                      <a:pt x="0" y="51"/>
                    </a:lnTo>
                    <a:lnTo>
                      <a:pt x="9" y="74"/>
                    </a:lnTo>
                    <a:lnTo>
                      <a:pt x="11" y="113"/>
                    </a:lnTo>
                    <a:lnTo>
                      <a:pt x="32" y="140"/>
                    </a:lnTo>
                    <a:lnTo>
                      <a:pt x="53" y="131"/>
                    </a:lnTo>
                    <a:lnTo>
                      <a:pt x="56" y="115"/>
                    </a:lnTo>
                    <a:lnTo>
                      <a:pt x="76" y="74"/>
                    </a:lnTo>
                    <a:lnTo>
                      <a:pt x="73" y="54"/>
                    </a:lnTo>
                    <a:lnTo>
                      <a:pt x="77" y="0"/>
                    </a:lnTo>
                  </a:path>
                </a:pathLst>
              </a:custGeom>
              <a:grpFill/>
              <a:ln w="12700" cap="rnd" cmpd="sng">
                <a:solidFill>
                  <a:schemeClr val="tx1"/>
                </a:solidFill>
                <a:prstDash val="solid"/>
                <a:round/>
                <a:headEnd type="none" w="med" len="med"/>
                <a:tailEnd type="none" w="med" len="med"/>
              </a:ln>
              <a:effectLst/>
            </p:spPr>
            <p:txBody>
              <a:bodyPr/>
              <a:lstStyle/>
              <a:p>
                <a:endParaRPr lang="it-IT"/>
              </a:p>
            </p:txBody>
          </p:sp>
          <p:sp>
            <p:nvSpPr>
              <p:cNvPr id="219335" name="Freeform 199"/>
              <p:cNvSpPr>
                <a:spLocks/>
              </p:cNvSpPr>
              <p:nvPr/>
            </p:nvSpPr>
            <p:spPr bwMode="auto">
              <a:xfrm>
                <a:off x="1772" y="2421"/>
                <a:ext cx="923" cy="845"/>
              </a:xfrm>
              <a:custGeom>
                <a:avLst/>
                <a:gdLst/>
                <a:ahLst/>
                <a:cxnLst>
                  <a:cxn ang="0">
                    <a:pos x="14" y="206"/>
                  </a:cxn>
                  <a:cxn ang="0">
                    <a:pos x="19" y="236"/>
                  </a:cxn>
                  <a:cxn ang="0">
                    <a:pos x="96" y="284"/>
                  </a:cxn>
                  <a:cxn ang="0">
                    <a:pos x="157" y="311"/>
                  </a:cxn>
                  <a:cxn ang="0">
                    <a:pos x="157" y="357"/>
                  </a:cxn>
                  <a:cxn ang="0">
                    <a:pos x="196" y="421"/>
                  </a:cxn>
                  <a:cxn ang="0">
                    <a:pos x="220" y="508"/>
                  </a:cxn>
                  <a:cxn ang="0">
                    <a:pos x="188" y="511"/>
                  </a:cxn>
                  <a:cxn ang="0">
                    <a:pos x="172" y="557"/>
                  </a:cxn>
                  <a:cxn ang="0">
                    <a:pos x="157" y="605"/>
                  </a:cxn>
                  <a:cxn ang="0">
                    <a:pos x="116" y="689"/>
                  </a:cxn>
                  <a:cxn ang="0">
                    <a:pos x="121" y="726"/>
                  </a:cxn>
                  <a:cxn ang="0">
                    <a:pos x="251" y="792"/>
                  </a:cxn>
                  <a:cxn ang="0">
                    <a:pos x="359" y="829"/>
                  </a:cxn>
                  <a:cxn ang="0">
                    <a:pos x="451" y="843"/>
                  </a:cxn>
                  <a:cxn ang="0">
                    <a:pos x="479" y="776"/>
                  </a:cxn>
                  <a:cxn ang="0">
                    <a:pos x="560" y="743"/>
                  </a:cxn>
                  <a:cxn ang="0">
                    <a:pos x="622" y="768"/>
                  </a:cxn>
                  <a:cxn ang="0">
                    <a:pos x="709" y="799"/>
                  </a:cxn>
                  <a:cxn ang="0">
                    <a:pos x="782" y="777"/>
                  </a:cxn>
                  <a:cxn ang="0">
                    <a:pos x="831" y="719"/>
                  </a:cxn>
                  <a:cxn ang="0">
                    <a:pos x="797" y="699"/>
                  </a:cxn>
                  <a:cxn ang="0">
                    <a:pos x="784" y="622"/>
                  </a:cxn>
                  <a:cxn ang="0">
                    <a:pos x="798" y="553"/>
                  </a:cxn>
                  <a:cxn ang="0">
                    <a:pos x="793" y="489"/>
                  </a:cxn>
                  <a:cxn ang="0">
                    <a:pos x="752" y="493"/>
                  </a:cxn>
                  <a:cxn ang="0">
                    <a:pos x="735" y="486"/>
                  </a:cxn>
                  <a:cxn ang="0">
                    <a:pos x="772" y="437"/>
                  </a:cxn>
                  <a:cxn ang="0">
                    <a:pos x="831" y="372"/>
                  </a:cxn>
                  <a:cxn ang="0">
                    <a:pos x="861" y="341"/>
                  </a:cxn>
                  <a:cxn ang="0">
                    <a:pos x="883" y="284"/>
                  </a:cxn>
                  <a:cxn ang="0">
                    <a:pos x="922" y="231"/>
                  </a:cxn>
                  <a:cxn ang="0">
                    <a:pos x="867" y="213"/>
                  </a:cxn>
                  <a:cxn ang="0">
                    <a:pos x="802" y="197"/>
                  </a:cxn>
                  <a:cxn ang="0">
                    <a:pos x="757" y="165"/>
                  </a:cxn>
                  <a:cxn ang="0">
                    <a:pos x="694" y="121"/>
                  </a:cxn>
                  <a:cxn ang="0">
                    <a:pos x="638" y="77"/>
                  </a:cxn>
                  <a:cxn ang="0">
                    <a:pos x="597" y="29"/>
                  </a:cxn>
                  <a:cxn ang="0">
                    <a:pos x="515" y="5"/>
                  </a:cxn>
                  <a:cxn ang="0">
                    <a:pos x="487" y="44"/>
                  </a:cxn>
                  <a:cxn ang="0">
                    <a:pos x="375" y="112"/>
                  </a:cxn>
                  <a:cxn ang="0">
                    <a:pos x="315" y="136"/>
                  </a:cxn>
                  <a:cxn ang="0">
                    <a:pos x="256" y="112"/>
                  </a:cxn>
                  <a:cxn ang="0">
                    <a:pos x="228" y="88"/>
                  </a:cxn>
                  <a:cxn ang="0">
                    <a:pos x="238" y="117"/>
                  </a:cxn>
                  <a:cxn ang="0">
                    <a:pos x="233" y="151"/>
                  </a:cxn>
                  <a:cxn ang="0">
                    <a:pos x="219" y="180"/>
                  </a:cxn>
                  <a:cxn ang="0">
                    <a:pos x="168" y="170"/>
                  </a:cxn>
                  <a:cxn ang="0">
                    <a:pos x="106" y="142"/>
                  </a:cxn>
                  <a:cxn ang="0">
                    <a:pos x="68" y="159"/>
                  </a:cxn>
                </a:cxnLst>
                <a:rect l="0" t="0" r="r" b="b"/>
                <a:pathLst>
                  <a:path w="923" h="845">
                    <a:moveTo>
                      <a:pt x="13" y="161"/>
                    </a:moveTo>
                    <a:lnTo>
                      <a:pt x="23" y="181"/>
                    </a:lnTo>
                    <a:lnTo>
                      <a:pt x="16" y="199"/>
                    </a:lnTo>
                    <a:lnTo>
                      <a:pt x="14" y="206"/>
                    </a:lnTo>
                    <a:lnTo>
                      <a:pt x="0" y="203"/>
                    </a:lnTo>
                    <a:lnTo>
                      <a:pt x="7" y="211"/>
                    </a:lnTo>
                    <a:lnTo>
                      <a:pt x="7" y="222"/>
                    </a:lnTo>
                    <a:lnTo>
                      <a:pt x="19" y="236"/>
                    </a:lnTo>
                    <a:lnTo>
                      <a:pt x="38" y="230"/>
                    </a:lnTo>
                    <a:lnTo>
                      <a:pt x="68" y="254"/>
                    </a:lnTo>
                    <a:lnTo>
                      <a:pt x="80" y="271"/>
                    </a:lnTo>
                    <a:lnTo>
                      <a:pt x="96" y="284"/>
                    </a:lnTo>
                    <a:lnTo>
                      <a:pt x="117" y="281"/>
                    </a:lnTo>
                    <a:lnTo>
                      <a:pt x="127" y="298"/>
                    </a:lnTo>
                    <a:lnTo>
                      <a:pt x="146" y="309"/>
                    </a:lnTo>
                    <a:lnTo>
                      <a:pt x="157" y="311"/>
                    </a:lnTo>
                    <a:lnTo>
                      <a:pt x="160" y="318"/>
                    </a:lnTo>
                    <a:lnTo>
                      <a:pt x="156" y="332"/>
                    </a:lnTo>
                    <a:lnTo>
                      <a:pt x="157" y="345"/>
                    </a:lnTo>
                    <a:lnTo>
                      <a:pt x="157" y="357"/>
                    </a:lnTo>
                    <a:lnTo>
                      <a:pt x="153" y="378"/>
                    </a:lnTo>
                    <a:lnTo>
                      <a:pt x="173" y="396"/>
                    </a:lnTo>
                    <a:lnTo>
                      <a:pt x="195" y="411"/>
                    </a:lnTo>
                    <a:lnTo>
                      <a:pt x="196" y="421"/>
                    </a:lnTo>
                    <a:lnTo>
                      <a:pt x="195" y="456"/>
                    </a:lnTo>
                    <a:lnTo>
                      <a:pt x="194" y="486"/>
                    </a:lnTo>
                    <a:lnTo>
                      <a:pt x="200" y="498"/>
                    </a:lnTo>
                    <a:lnTo>
                      <a:pt x="220" y="508"/>
                    </a:lnTo>
                    <a:lnTo>
                      <a:pt x="223" y="532"/>
                    </a:lnTo>
                    <a:lnTo>
                      <a:pt x="224" y="548"/>
                    </a:lnTo>
                    <a:lnTo>
                      <a:pt x="201" y="526"/>
                    </a:lnTo>
                    <a:lnTo>
                      <a:pt x="188" y="511"/>
                    </a:lnTo>
                    <a:lnTo>
                      <a:pt x="181" y="516"/>
                    </a:lnTo>
                    <a:lnTo>
                      <a:pt x="187" y="527"/>
                    </a:lnTo>
                    <a:lnTo>
                      <a:pt x="181" y="542"/>
                    </a:lnTo>
                    <a:lnTo>
                      <a:pt x="172" y="557"/>
                    </a:lnTo>
                    <a:lnTo>
                      <a:pt x="165" y="568"/>
                    </a:lnTo>
                    <a:lnTo>
                      <a:pt x="177" y="577"/>
                    </a:lnTo>
                    <a:lnTo>
                      <a:pt x="172" y="589"/>
                    </a:lnTo>
                    <a:lnTo>
                      <a:pt x="157" y="605"/>
                    </a:lnTo>
                    <a:lnTo>
                      <a:pt x="154" y="616"/>
                    </a:lnTo>
                    <a:lnTo>
                      <a:pt x="147" y="629"/>
                    </a:lnTo>
                    <a:lnTo>
                      <a:pt x="126" y="660"/>
                    </a:lnTo>
                    <a:lnTo>
                      <a:pt x="116" y="689"/>
                    </a:lnTo>
                    <a:lnTo>
                      <a:pt x="117" y="693"/>
                    </a:lnTo>
                    <a:lnTo>
                      <a:pt x="123" y="699"/>
                    </a:lnTo>
                    <a:lnTo>
                      <a:pt x="116" y="713"/>
                    </a:lnTo>
                    <a:lnTo>
                      <a:pt x="121" y="726"/>
                    </a:lnTo>
                    <a:lnTo>
                      <a:pt x="136" y="744"/>
                    </a:lnTo>
                    <a:lnTo>
                      <a:pt x="195" y="769"/>
                    </a:lnTo>
                    <a:lnTo>
                      <a:pt x="237" y="797"/>
                    </a:lnTo>
                    <a:lnTo>
                      <a:pt x="251" y="792"/>
                    </a:lnTo>
                    <a:lnTo>
                      <a:pt x="270" y="782"/>
                    </a:lnTo>
                    <a:lnTo>
                      <a:pt x="340" y="804"/>
                    </a:lnTo>
                    <a:lnTo>
                      <a:pt x="351" y="812"/>
                    </a:lnTo>
                    <a:lnTo>
                      <a:pt x="359" y="829"/>
                    </a:lnTo>
                    <a:lnTo>
                      <a:pt x="371" y="833"/>
                    </a:lnTo>
                    <a:lnTo>
                      <a:pt x="386" y="834"/>
                    </a:lnTo>
                    <a:lnTo>
                      <a:pt x="413" y="844"/>
                    </a:lnTo>
                    <a:lnTo>
                      <a:pt x="451" y="843"/>
                    </a:lnTo>
                    <a:lnTo>
                      <a:pt x="462" y="827"/>
                    </a:lnTo>
                    <a:lnTo>
                      <a:pt x="464" y="811"/>
                    </a:lnTo>
                    <a:lnTo>
                      <a:pt x="463" y="793"/>
                    </a:lnTo>
                    <a:lnTo>
                      <a:pt x="479" y="776"/>
                    </a:lnTo>
                    <a:lnTo>
                      <a:pt x="513" y="757"/>
                    </a:lnTo>
                    <a:lnTo>
                      <a:pt x="528" y="754"/>
                    </a:lnTo>
                    <a:lnTo>
                      <a:pt x="544" y="744"/>
                    </a:lnTo>
                    <a:lnTo>
                      <a:pt x="560" y="743"/>
                    </a:lnTo>
                    <a:lnTo>
                      <a:pt x="578" y="752"/>
                    </a:lnTo>
                    <a:lnTo>
                      <a:pt x="593" y="766"/>
                    </a:lnTo>
                    <a:lnTo>
                      <a:pt x="609" y="765"/>
                    </a:lnTo>
                    <a:lnTo>
                      <a:pt x="622" y="768"/>
                    </a:lnTo>
                    <a:lnTo>
                      <a:pt x="649" y="767"/>
                    </a:lnTo>
                    <a:lnTo>
                      <a:pt x="669" y="787"/>
                    </a:lnTo>
                    <a:lnTo>
                      <a:pt x="684" y="796"/>
                    </a:lnTo>
                    <a:lnTo>
                      <a:pt x="709" y="799"/>
                    </a:lnTo>
                    <a:lnTo>
                      <a:pt x="729" y="808"/>
                    </a:lnTo>
                    <a:lnTo>
                      <a:pt x="741" y="810"/>
                    </a:lnTo>
                    <a:lnTo>
                      <a:pt x="765" y="781"/>
                    </a:lnTo>
                    <a:lnTo>
                      <a:pt x="782" y="777"/>
                    </a:lnTo>
                    <a:lnTo>
                      <a:pt x="795" y="766"/>
                    </a:lnTo>
                    <a:lnTo>
                      <a:pt x="811" y="751"/>
                    </a:lnTo>
                    <a:lnTo>
                      <a:pt x="836" y="747"/>
                    </a:lnTo>
                    <a:lnTo>
                      <a:pt x="831" y="719"/>
                    </a:lnTo>
                    <a:lnTo>
                      <a:pt x="826" y="710"/>
                    </a:lnTo>
                    <a:lnTo>
                      <a:pt x="814" y="697"/>
                    </a:lnTo>
                    <a:lnTo>
                      <a:pt x="806" y="701"/>
                    </a:lnTo>
                    <a:lnTo>
                      <a:pt x="797" y="699"/>
                    </a:lnTo>
                    <a:lnTo>
                      <a:pt x="786" y="687"/>
                    </a:lnTo>
                    <a:lnTo>
                      <a:pt x="783" y="657"/>
                    </a:lnTo>
                    <a:lnTo>
                      <a:pt x="798" y="638"/>
                    </a:lnTo>
                    <a:lnTo>
                      <a:pt x="784" y="622"/>
                    </a:lnTo>
                    <a:lnTo>
                      <a:pt x="783" y="615"/>
                    </a:lnTo>
                    <a:lnTo>
                      <a:pt x="806" y="591"/>
                    </a:lnTo>
                    <a:lnTo>
                      <a:pt x="805" y="582"/>
                    </a:lnTo>
                    <a:lnTo>
                      <a:pt x="798" y="553"/>
                    </a:lnTo>
                    <a:lnTo>
                      <a:pt x="813" y="537"/>
                    </a:lnTo>
                    <a:lnTo>
                      <a:pt x="797" y="522"/>
                    </a:lnTo>
                    <a:lnTo>
                      <a:pt x="796" y="510"/>
                    </a:lnTo>
                    <a:lnTo>
                      <a:pt x="793" y="489"/>
                    </a:lnTo>
                    <a:lnTo>
                      <a:pt x="788" y="482"/>
                    </a:lnTo>
                    <a:lnTo>
                      <a:pt x="772" y="484"/>
                    </a:lnTo>
                    <a:lnTo>
                      <a:pt x="757" y="489"/>
                    </a:lnTo>
                    <a:lnTo>
                      <a:pt x="752" y="493"/>
                    </a:lnTo>
                    <a:lnTo>
                      <a:pt x="744" y="501"/>
                    </a:lnTo>
                    <a:lnTo>
                      <a:pt x="732" y="508"/>
                    </a:lnTo>
                    <a:lnTo>
                      <a:pt x="725" y="495"/>
                    </a:lnTo>
                    <a:lnTo>
                      <a:pt x="735" y="486"/>
                    </a:lnTo>
                    <a:lnTo>
                      <a:pt x="738" y="477"/>
                    </a:lnTo>
                    <a:lnTo>
                      <a:pt x="737" y="466"/>
                    </a:lnTo>
                    <a:lnTo>
                      <a:pt x="758" y="442"/>
                    </a:lnTo>
                    <a:lnTo>
                      <a:pt x="772" y="437"/>
                    </a:lnTo>
                    <a:lnTo>
                      <a:pt x="774" y="420"/>
                    </a:lnTo>
                    <a:lnTo>
                      <a:pt x="785" y="404"/>
                    </a:lnTo>
                    <a:lnTo>
                      <a:pt x="821" y="374"/>
                    </a:lnTo>
                    <a:lnTo>
                      <a:pt x="831" y="372"/>
                    </a:lnTo>
                    <a:lnTo>
                      <a:pt x="834" y="362"/>
                    </a:lnTo>
                    <a:lnTo>
                      <a:pt x="845" y="349"/>
                    </a:lnTo>
                    <a:lnTo>
                      <a:pt x="857" y="349"/>
                    </a:lnTo>
                    <a:lnTo>
                      <a:pt x="861" y="341"/>
                    </a:lnTo>
                    <a:lnTo>
                      <a:pt x="868" y="337"/>
                    </a:lnTo>
                    <a:lnTo>
                      <a:pt x="875" y="322"/>
                    </a:lnTo>
                    <a:lnTo>
                      <a:pt x="881" y="300"/>
                    </a:lnTo>
                    <a:lnTo>
                      <a:pt x="883" y="284"/>
                    </a:lnTo>
                    <a:lnTo>
                      <a:pt x="880" y="271"/>
                    </a:lnTo>
                    <a:lnTo>
                      <a:pt x="894" y="254"/>
                    </a:lnTo>
                    <a:lnTo>
                      <a:pt x="912" y="241"/>
                    </a:lnTo>
                    <a:lnTo>
                      <a:pt x="922" y="231"/>
                    </a:lnTo>
                    <a:lnTo>
                      <a:pt x="922" y="226"/>
                    </a:lnTo>
                    <a:lnTo>
                      <a:pt x="902" y="217"/>
                    </a:lnTo>
                    <a:lnTo>
                      <a:pt x="894" y="212"/>
                    </a:lnTo>
                    <a:lnTo>
                      <a:pt x="867" y="213"/>
                    </a:lnTo>
                    <a:lnTo>
                      <a:pt x="837" y="210"/>
                    </a:lnTo>
                    <a:lnTo>
                      <a:pt x="825" y="211"/>
                    </a:lnTo>
                    <a:lnTo>
                      <a:pt x="815" y="207"/>
                    </a:lnTo>
                    <a:lnTo>
                      <a:pt x="802" y="197"/>
                    </a:lnTo>
                    <a:lnTo>
                      <a:pt x="793" y="181"/>
                    </a:lnTo>
                    <a:lnTo>
                      <a:pt x="783" y="171"/>
                    </a:lnTo>
                    <a:lnTo>
                      <a:pt x="770" y="168"/>
                    </a:lnTo>
                    <a:lnTo>
                      <a:pt x="757" y="165"/>
                    </a:lnTo>
                    <a:lnTo>
                      <a:pt x="750" y="163"/>
                    </a:lnTo>
                    <a:lnTo>
                      <a:pt x="731" y="150"/>
                    </a:lnTo>
                    <a:lnTo>
                      <a:pt x="706" y="135"/>
                    </a:lnTo>
                    <a:lnTo>
                      <a:pt x="694" y="121"/>
                    </a:lnTo>
                    <a:lnTo>
                      <a:pt x="678" y="118"/>
                    </a:lnTo>
                    <a:lnTo>
                      <a:pt x="667" y="112"/>
                    </a:lnTo>
                    <a:lnTo>
                      <a:pt x="658" y="96"/>
                    </a:lnTo>
                    <a:lnTo>
                      <a:pt x="638" y="77"/>
                    </a:lnTo>
                    <a:lnTo>
                      <a:pt x="633" y="64"/>
                    </a:lnTo>
                    <a:lnTo>
                      <a:pt x="615" y="50"/>
                    </a:lnTo>
                    <a:lnTo>
                      <a:pt x="606" y="39"/>
                    </a:lnTo>
                    <a:lnTo>
                      <a:pt x="597" y="29"/>
                    </a:lnTo>
                    <a:lnTo>
                      <a:pt x="581" y="21"/>
                    </a:lnTo>
                    <a:lnTo>
                      <a:pt x="562" y="6"/>
                    </a:lnTo>
                    <a:lnTo>
                      <a:pt x="549" y="0"/>
                    </a:lnTo>
                    <a:lnTo>
                      <a:pt x="515" y="5"/>
                    </a:lnTo>
                    <a:lnTo>
                      <a:pt x="503" y="6"/>
                    </a:lnTo>
                    <a:lnTo>
                      <a:pt x="488" y="20"/>
                    </a:lnTo>
                    <a:lnTo>
                      <a:pt x="497" y="28"/>
                    </a:lnTo>
                    <a:lnTo>
                      <a:pt x="487" y="44"/>
                    </a:lnTo>
                    <a:lnTo>
                      <a:pt x="457" y="85"/>
                    </a:lnTo>
                    <a:lnTo>
                      <a:pt x="441" y="97"/>
                    </a:lnTo>
                    <a:lnTo>
                      <a:pt x="394" y="105"/>
                    </a:lnTo>
                    <a:lnTo>
                      <a:pt x="375" y="112"/>
                    </a:lnTo>
                    <a:lnTo>
                      <a:pt x="365" y="121"/>
                    </a:lnTo>
                    <a:lnTo>
                      <a:pt x="361" y="131"/>
                    </a:lnTo>
                    <a:lnTo>
                      <a:pt x="343" y="128"/>
                    </a:lnTo>
                    <a:lnTo>
                      <a:pt x="315" y="136"/>
                    </a:lnTo>
                    <a:lnTo>
                      <a:pt x="296" y="133"/>
                    </a:lnTo>
                    <a:lnTo>
                      <a:pt x="280" y="126"/>
                    </a:lnTo>
                    <a:lnTo>
                      <a:pt x="267" y="114"/>
                    </a:lnTo>
                    <a:lnTo>
                      <a:pt x="256" y="112"/>
                    </a:lnTo>
                    <a:lnTo>
                      <a:pt x="264" y="100"/>
                    </a:lnTo>
                    <a:lnTo>
                      <a:pt x="248" y="91"/>
                    </a:lnTo>
                    <a:lnTo>
                      <a:pt x="237" y="89"/>
                    </a:lnTo>
                    <a:lnTo>
                      <a:pt x="228" y="88"/>
                    </a:lnTo>
                    <a:lnTo>
                      <a:pt x="226" y="92"/>
                    </a:lnTo>
                    <a:lnTo>
                      <a:pt x="237" y="100"/>
                    </a:lnTo>
                    <a:lnTo>
                      <a:pt x="233" y="106"/>
                    </a:lnTo>
                    <a:lnTo>
                      <a:pt x="238" y="117"/>
                    </a:lnTo>
                    <a:lnTo>
                      <a:pt x="242" y="131"/>
                    </a:lnTo>
                    <a:lnTo>
                      <a:pt x="242" y="142"/>
                    </a:lnTo>
                    <a:lnTo>
                      <a:pt x="240" y="144"/>
                    </a:lnTo>
                    <a:lnTo>
                      <a:pt x="233" y="151"/>
                    </a:lnTo>
                    <a:lnTo>
                      <a:pt x="232" y="160"/>
                    </a:lnTo>
                    <a:lnTo>
                      <a:pt x="232" y="172"/>
                    </a:lnTo>
                    <a:lnTo>
                      <a:pt x="232" y="180"/>
                    </a:lnTo>
                    <a:lnTo>
                      <a:pt x="219" y="180"/>
                    </a:lnTo>
                    <a:lnTo>
                      <a:pt x="201" y="172"/>
                    </a:lnTo>
                    <a:lnTo>
                      <a:pt x="193" y="183"/>
                    </a:lnTo>
                    <a:lnTo>
                      <a:pt x="176" y="172"/>
                    </a:lnTo>
                    <a:lnTo>
                      <a:pt x="168" y="170"/>
                    </a:lnTo>
                    <a:lnTo>
                      <a:pt x="158" y="180"/>
                    </a:lnTo>
                    <a:lnTo>
                      <a:pt x="148" y="180"/>
                    </a:lnTo>
                    <a:lnTo>
                      <a:pt x="147" y="173"/>
                    </a:lnTo>
                    <a:lnTo>
                      <a:pt x="106" y="142"/>
                    </a:lnTo>
                    <a:lnTo>
                      <a:pt x="96" y="142"/>
                    </a:lnTo>
                    <a:lnTo>
                      <a:pt x="91" y="148"/>
                    </a:lnTo>
                    <a:lnTo>
                      <a:pt x="78" y="156"/>
                    </a:lnTo>
                    <a:lnTo>
                      <a:pt x="68" y="159"/>
                    </a:lnTo>
                    <a:lnTo>
                      <a:pt x="54" y="149"/>
                    </a:lnTo>
                    <a:lnTo>
                      <a:pt x="28" y="151"/>
                    </a:lnTo>
                    <a:lnTo>
                      <a:pt x="13" y="161"/>
                    </a:lnTo>
                  </a:path>
                </a:pathLst>
              </a:custGeom>
              <a:grpFill/>
              <a:ln w="12700" cap="rnd" cmpd="sng">
                <a:solidFill>
                  <a:schemeClr val="tx1"/>
                </a:solidFill>
                <a:prstDash val="solid"/>
                <a:round/>
                <a:headEnd type="none" w="med" len="med"/>
                <a:tailEnd type="none" w="med" len="med"/>
              </a:ln>
              <a:effectLst/>
            </p:spPr>
            <p:txBody>
              <a:bodyPr/>
              <a:lstStyle/>
              <a:p>
                <a:endParaRPr lang="it-IT"/>
              </a:p>
            </p:txBody>
          </p:sp>
        </p:grpSp>
        <p:sp>
          <p:nvSpPr>
            <p:cNvPr id="219336" name="Freeform 200"/>
            <p:cNvSpPr>
              <a:spLocks/>
            </p:cNvSpPr>
            <p:nvPr/>
          </p:nvSpPr>
          <p:spPr bwMode="auto">
            <a:xfrm>
              <a:off x="7972425" y="3303588"/>
              <a:ext cx="571500" cy="282575"/>
            </a:xfrm>
            <a:custGeom>
              <a:avLst/>
              <a:gdLst/>
              <a:ahLst/>
              <a:cxnLst>
                <a:cxn ang="0">
                  <a:pos x="104" y="82"/>
                </a:cxn>
                <a:cxn ang="0">
                  <a:pos x="90" y="54"/>
                </a:cxn>
                <a:cxn ang="0">
                  <a:pos x="60" y="42"/>
                </a:cxn>
                <a:cxn ang="0">
                  <a:pos x="30" y="67"/>
                </a:cxn>
                <a:cxn ang="0">
                  <a:pos x="16" y="116"/>
                </a:cxn>
                <a:cxn ang="0">
                  <a:pos x="13" y="133"/>
                </a:cxn>
                <a:cxn ang="0">
                  <a:pos x="0" y="151"/>
                </a:cxn>
                <a:cxn ang="0">
                  <a:pos x="7" y="184"/>
                </a:cxn>
                <a:cxn ang="0">
                  <a:pos x="22" y="205"/>
                </a:cxn>
                <a:cxn ang="0">
                  <a:pos x="59" y="182"/>
                </a:cxn>
                <a:cxn ang="0">
                  <a:pos x="85" y="178"/>
                </a:cxn>
                <a:cxn ang="0">
                  <a:pos x="121" y="181"/>
                </a:cxn>
                <a:cxn ang="0">
                  <a:pos x="153" y="172"/>
                </a:cxn>
                <a:cxn ang="0">
                  <a:pos x="176" y="176"/>
                </a:cxn>
                <a:cxn ang="0">
                  <a:pos x="203" y="168"/>
                </a:cxn>
                <a:cxn ang="0">
                  <a:pos x="238" y="163"/>
                </a:cxn>
                <a:cxn ang="0">
                  <a:pos x="273" y="181"/>
                </a:cxn>
                <a:cxn ang="0">
                  <a:pos x="318" y="195"/>
                </a:cxn>
                <a:cxn ang="0">
                  <a:pos x="347" y="209"/>
                </a:cxn>
                <a:cxn ang="0">
                  <a:pos x="385" y="195"/>
                </a:cxn>
                <a:cxn ang="0">
                  <a:pos x="404" y="173"/>
                </a:cxn>
                <a:cxn ang="0">
                  <a:pos x="437" y="133"/>
                </a:cxn>
                <a:cxn ang="0">
                  <a:pos x="435" y="85"/>
                </a:cxn>
                <a:cxn ang="0">
                  <a:pos x="401" y="62"/>
                </a:cxn>
                <a:cxn ang="0">
                  <a:pos x="381" y="24"/>
                </a:cxn>
                <a:cxn ang="0">
                  <a:pos x="351" y="10"/>
                </a:cxn>
                <a:cxn ang="0">
                  <a:pos x="301" y="27"/>
                </a:cxn>
                <a:cxn ang="0">
                  <a:pos x="271" y="17"/>
                </a:cxn>
                <a:cxn ang="0">
                  <a:pos x="243" y="2"/>
                </a:cxn>
                <a:cxn ang="0">
                  <a:pos x="216" y="0"/>
                </a:cxn>
                <a:cxn ang="0">
                  <a:pos x="188" y="8"/>
                </a:cxn>
                <a:cxn ang="0">
                  <a:pos x="176" y="25"/>
                </a:cxn>
                <a:cxn ang="0">
                  <a:pos x="184" y="71"/>
                </a:cxn>
                <a:cxn ang="0">
                  <a:pos x="169" y="99"/>
                </a:cxn>
                <a:cxn ang="0">
                  <a:pos x="148" y="99"/>
                </a:cxn>
              </a:cxnLst>
              <a:rect l="0" t="0" r="r" b="b"/>
              <a:pathLst>
                <a:path w="443" h="210">
                  <a:moveTo>
                    <a:pt x="126" y="92"/>
                  </a:moveTo>
                  <a:lnTo>
                    <a:pt x="104" y="82"/>
                  </a:lnTo>
                  <a:lnTo>
                    <a:pt x="95" y="68"/>
                  </a:lnTo>
                  <a:lnTo>
                    <a:pt x="90" y="54"/>
                  </a:lnTo>
                  <a:lnTo>
                    <a:pt x="78" y="40"/>
                  </a:lnTo>
                  <a:lnTo>
                    <a:pt x="60" y="42"/>
                  </a:lnTo>
                  <a:lnTo>
                    <a:pt x="46" y="49"/>
                  </a:lnTo>
                  <a:lnTo>
                    <a:pt x="30" y="67"/>
                  </a:lnTo>
                  <a:lnTo>
                    <a:pt x="13" y="107"/>
                  </a:lnTo>
                  <a:lnTo>
                    <a:pt x="16" y="116"/>
                  </a:lnTo>
                  <a:lnTo>
                    <a:pt x="17" y="127"/>
                  </a:lnTo>
                  <a:lnTo>
                    <a:pt x="13" y="133"/>
                  </a:lnTo>
                  <a:lnTo>
                    <a:pt x="6" y="143"/>
                  </a:lnTo>
                  <a:lnTo>
                    <a:pt x="0" y="151"/>
                  </a:lnTo>
                  <a:lnTo>
                    <a:pt x="5" y="161"/>
                  </a:lnTo>
                  <a:lnTo>
                    <a:pt x="7" y="184"/>
                  </a:lnTo>
                  <a:lnTo>
                    <a:pt x="13" y="203"/>
                  </a:lnTo>
                  <a:lnTo>
                    <a:pt x="22" y="205"/>
                  </a:lnTo>
                  <a:lnTo>
                    <a:pt x="40" y="197"/>
                  </a:lnTo>
                  <a:lnTo>
                    <a:pt x="59" y="182"/>
                  </a:lnTo>
                  <a:lnTo>
                    <a:pt x="68" y="176"/>
                  </a:lnTo>
                  <a:lnTo>
                    <a:pt x="85" y="178"/>
                  </a:lnTo>
                  <a:lnTo>
                    <a:pt x="104" y="180"/>
                  </a:lnTo>
                  <a:lnTo>
                    <a:pt x="121" y="181"/>
                  </a:lnTo>
                  <a:lnTo>
                    <a:pt x="131" y="187"/>
                  </a:lnTo>
                  <a:lnTo>
                    <a:pt x="153" y="172"/>
                  </a:lnTo>
                  <a:lnTo>
                    <a:pt x="163" y="171"/>
                  </a:lnTo>
                  <a:lnTo>
                    <a:pt x="176" y="176"/>
                  </a:lnTo>
                  <a:lnTo>
                    <a:pt x="192" y="180"/>
                  </a:lnTo>
                  <a:lnTo>
                    <a:pt x="203" y="168"/>
                  </a:lnTo>
                  <a:lnTo>
                    <a:pt x="225" y="162"/>
                  </a:lnTo>
                  <a:lnTo>
                    <a:pt x="238" y="163"/>
                  </a:lnTo>
                  <a:lnTo>
                    <a:pt x="249" y="181"/>
                  </a:lnTo>
                  <a:lnTo>
                    <a:pt x="273" y="181"/>
                  </a:lnTo>
                  <a:lnTo>
                    <a:pt x="299" y="176"/>
                  </a:lnTo>
                  <a:lnTo>
                    <a:pt x="318" y="195"/>
                  </a:lnTo>
                  <a:lnTo>
                    <a:pt x="333" y="208"/>
                  </a:lnTo>
                  <a:lnTo>
                    <a:pt x="347" y="209"/>
                  </a:lnTo>
                  <a:lnTo>
                    <a:pt x="365" y="198"/>
                  </a:lnTo>
                  <a:lnTo>
                    <a:pt x="385" y="195"/>
                  </a:lnTo>
                  <a:lnTo>
                    <a:pt x="396" y="183"/>
                  </a:lnTo>
                  <a:lnTo>
                    <a:pt x="404" y="173"/>
                  </a:lnTo>
                  <a:lnTo>
                    <a:pt x="425" y="146"/>
                  </a:lnTo>
                  <a:lnTo>
                    <a:pt x="437" y="133"/>
                  </a:lnTo>
                  <a:lnTo>
                    <a:pt x="442" y="113"/>
                  </a:lnTo>
                  <a:lnTo>
                    <a:pt x="435" y="85"/>
                  </a:lnTo>
                  <a:lnTo>
                    <a:pt x="424" y="79"/>
                  </a:lnTo>
                  <a:lnTo>
                    <a:pt x="401" y="62"/>
                  </a:lnTo>
                  <a:lnTo>
                    <a:pt x="392" y="45"/>
                  </a:lnTo>
                  <a:lnTo>
                    <a:pt x="381" y="24"/>
                  </a:lnTo>
                  <a:lnTo>
                    <a:pt x="361" y="10"/>
                  </a:lnTo>
                  <a:lnTo>
                    <a:pt x="351" y="10"/>
                  </a:lnTo>
                  <a:lnTo>
                    <a:pt x="314" y="15"/>
                  </a:lnTo>
                  <a:lnTo>
                    <a:pt x="301" y="27"/>
                  </a:lnTo>
                  <a:lnTo>
                    <a:pt x="290" y="30"/>
                  </a:lnTo>
                  <a:lnTo>
                    <a:pt x="271" y="17"/>
                  </a:lnTo>
                  <a:lnTo>
                    <a:pt x="254" y="11"/>
                  </a:lnTo>
                  <a:lnTo>
                    <a:pt x="243" y="2"/>
                  </a:lnTo>
                  <a:lnTo>
                    <a:pt x="235" y="0"/>
                  </a:lnTo>
                  <a:lnTo>
                    <a:pt x="216" y="0"/>
                  </a:lnTo>
                  <a:lnTo>
                    <a:pt x="201" y="6"/>
                  </a:lnTo>
                  <a:lnTo>
                    <a:pt x="188" y="8"/>
                  </a:lnTo>
                  <a:lnTo>
                    <a:pt x="180" y="12"/>
                  </a:lnTo>
                  <a:lnTo>
                    <a:pt x="176" y="25"/>
                  </a:lnTo>
                  <a:lnTo>
                    <a:pt x="177" y="47"/>
                  </a:lnTo>
                  <a:lnTo>
                    <a:pt x="184" y="71"/>
                  </a:lnTo>
                  <a:lnTo>
                    <a:pt x="186" y="83"/>
                  </a:lnTo>
                  <a:lnTo>
                    <a:pt x="169" y="99"/>
                  </a:lnTo>
                  <a:lnTo>
                    <a:pt x="158" y="109"/>
                  </a:lnTo>
                  <a:lnTo>
                    <a:pt x="148" y="99"/>
                  </a:lnTo>
                  <a:lnTo>
                    <a:pt x="126" y="92"/>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grpSp>
          <p:nvGrpSpPr>
            <p:cNvPr id="11" name="Group 201"/>
            <p:cNvGrpSpPr>
              <a:grpSpLocks/>
            </p:cNvGrpSpPr>
            <p:nvPr/>
          </p:nvGrpSpPr>
          <p:grpSpPr bwMode="auto">
            <a:xfrm>
              <a:off x="5719763" y="3103563"/>
              <a:ext cx="688975" cy="1114425"/>
              <a:chOff x="1759" y="1596"/>
              <a:chExt cx="532" cy="829"/>
            </a:xfrm>
            <a:solidFill>
              <a:srgbClr val="99FF33"/>
            </a:solidFill>
          </p:grpSpPr>
          <p:sp>
            <p:nvSpPr>
              <p:cNvPr id="219338" name="Freeform 202"/>
              <p:cNvSpPr>
                <a:spLocks/>
              </p:cNvSpPr>
              <p:nvPr/>
            </p:nvSpPr>
            <p:spPr bwMode="auto">
              <a:xfrm>
                <a:off x="1759" y="1600"/>
                <a:ext cx="532" cy="825"/>
              </a:xfrm>
              <a:custGeom>
                <a:avLst/>
                <a:gdLst/>
                <a:ahLst/>
                <a:cxnLst>
                  <a:cxn ang="0">
                    <a:pos x="158" y="589"/>
                  </a:cxn>
                  <a:cxn ang="0">
                    <a:pos x="100" y="632"/>
                  </a:cxn>
                  <a:cxn ang="0">
                    <a:pos x="89" y="667"/>
                  </a:cxn>
                  <a:cxn ang="0">
                    <a:pos x="125" y="683"/>
                  </a:cxn>
                  <a:cxn ang="0">
                    <a:pos x="155" y="694"/>
                  </a:cxn>
                  <a:cxn ang="0">
                    <a:pos x="208" y="699"/>
                  </a:cxn>
                  <a:cxn ang="0">
                    <a:pos x="178" y="740"/>
                  </a:cxn>
                  <a:cxn ang="0">
                    <a:pos x="98" y="725"/>
                  </a:cxn>
                  <a:cxn ang="0">
                    <a:pos x="47" y="773"/>
                  </a:cxn>
                  <a:cxn ang="0">
                    <a:pos x="2" y="798"/>
                  </a:cxn>
                  <a:cxn ang="0">
                    <a:pos x="28" y="816"/>
                  </a:cxn>
                  <a:cxn ang="0">
                    <a:pos x="73" y="805"/>
                  </a:cxn>
                  <a:cxn ang="0">
                    <a:pos x="135" y="824"/>
                  </a:cxn>
                  <a:cxn ang="0">
                    <a:pos x="178" y="782"/>
                  </a:cxn>
                  <a:cxn ang="0">
                    <a:pos x="219" y="802"/>
                  </a:cxn>
                  <a:cxn ang="0">
                    <a:pos x="280" y="805"/>
                  </a:cxn>
                  <a:cxn ang="0">
                    <a:pos x="321" y="799"/>
                  </a:cxn>
                  <a:cxn ang="0">
                    <a:pos x="381" y="815"/>
                  </a:cxn>
                  <a:cxn ang="0">
                    <a:pos x="433" y="815"/>
                  </a:cxn>
                  <a:cxn ang="0">
                    <a:pos x="480" y="796"/>
                  </a:cxn>
                  <a:cxn ang="0">
                    <a:pos x="456" y="760"/>
                  </a:cxn>
                  <a:cxn ang="0">
                    <a:pos x="457" y="735"/>
                  </a:cxn>
                  <a:cxn ang="0">
                    <a:pos x="517" y="691"/>
                  </a:cxn>
                  <a:cxn ang="0">
                    <a:pos x="530" y="637"/>
                  </a:cxn>
                  <a:cxn ang="0">
                    <a:pos x="482" y="611"/>
                  </a:cxn>
                  <a:cxn ang="0">
                    <a:pos x="449" y="611"/>
                  </a:cxn>
                  <a:cxn ang="0">
                    <a:pos x="454" y="560"/>
                  </a:cxn>
                  <a:cxn ang="0">
                    <a:pos x="447" y="488"/>
                  </a:cxn>
                  <a:cxn ang="0">
                    <a:pos x="390" y="411"/>
                  </a:cxn>
                  <a:cxn ang="0">
                    <a:pos x="385" y="348"/>
                  </a:cxn>
                  <a:cxn ang="0">
                    <a:pos x="363" y="299"/>
                  </a:cxn>
                  <a:cxn ang="0">
                    <a:pos x="311" y="275"/>
                  </a:cxn>
                  <a:cxn ang="0">
                    <a:pos x="303" y="257"/>
                  </a:cxn>
                  <a:cxn ang="0">
                    <a:pos x="349" y="258"/>
                  </a:cxn>
                  <a:cxn ang="0">
                    <a:pos x="410" y="174"/>
                  </a:cxn>
                  <a:cxn ang="0">
                    <a:pos x="402" y="126"/>
                  </a:cxn>
                  <a:cxn ang="0">
                    <a:pos x="334" y="106"/>
                  </a:cxn>
                  <a:cxn ang="0">
                    <a:pos x="292" y="102"/>
                  </a:cxn>
                  <a:cxn ang="0">
                    <a:pos x="341" y="55"/>
                  </a:cxn>
                  <a:cxn ang="0">
                    <a:pos x="401" y="19"/>
                  </a:cxn>
                  <a:cxn ang="0">
                    <a:pos x="311" y="10"/>
                  </a:cxn>
                  <a:cxn ang="0">
                    <a:pos x="265" y="39"/>
                  </a:cxn>
                  <a:cxn ang="0">
                    <a:pos x="212" y="66"/>
                  </a:cxn>
                  <a:cxn ang="0">
                    <a:pos x="197" y="124"/>
                  </a:cxn>
                  <a:cxn ang="0">
                    <a:pos x="167" y="179"/>
                  </a:cxn>
                  <a:cxn ang="0">
                    <a:pos x="199" y="191"/>
                  </a:cxn>
                  <a:cxn ang="0">
                    <a:pos x="145" y="291"/>
                  </a:cxn>
                  <a:cxn ang="0">
                    <a:pos x="190" y="255"/>
                  </a:cxn>
                  <a:cxn ang="0">
                    <a:pos x="213" y="318"/>
                  </a:cxn>
                  <a:cxn ang="0">
                    <a:pos x="172" y="361"/>
                  </a:cxn>
                  <a:cxn ang="0">
                    <a:pos x="241" y="389"/>
                  </a:cxn>
                  <a:cxn ang="0">
                    <a:pos x="244" y="413"/>
                  </a:cxn>
                  <a:cxn ang="0">
                    <a:pos x="287" y="458"/>
                  </a:cxn>
                  <a:cxn ang="0">
                    <a:pos x="253" y="503"/>
                  </a:cxn>
                  <a:cxn ang="0">
                    <a:pos x="212" y="519"/>
                  </a:cxn>
                </a:cxnLst>
                <a:rect l="0" t="0" r="r" b="b"/>
                <a:pathLst>
                  <a:path w="532" h="825">
                    <a:moveTo>
                      <a:pt x="139" y="550"/>
                    </a:moveTo>
                    <a:lnTo>
                      <a:pt x="167" y="567"/>
                    </a:lnTo>
                    <a:lnTo>
                      <a:pt x="158" y="589"/>
                    </a:lnTo>
                    <a:lnTo>
                      <a:pt x="143" y="606"/>
                    </a:lnTo>
                    <a:lnTo>
                      <a:pt x="120" y="619"/>
                    </a:lnTo>
                    <a:lnTo>
                      <a:pt x="100" y="632"/>
                    </a:lnTo>
                    <a:lnTo>
                      <a:pt x="80" y="636"/>
                    </a:lnTo>
                    <a:lnTo>
                      <a:pt x="72" y="644"/>
                    </a:lnTo>
                    <a:lnTo>
                      <a:pt x="89" y="667"/>
                    </a:lnTo>
                    <a:lnTo>
                      <a:pt x="113" y="665"/>
                    </a:lnTo>
                    <a:lnTo>
                      <a:pt x="124" y="667"/>
                    </a:lnTo>
                    <a:lnTo>
                      <a:pt x="125" y="683"/>
                    </a:lnTo>
                    <a:lnTo>
                      <a:pt x="138" y="682"/>
                    </a:lnTo>
                    <a:lnTo>
                      <a:pt x="149" y="676"/>
                    </a:lnTo>
                    <a:lnTo>
                      <a:pt x="155" y="694"/>
                    </a:lnTo>
                    <a:lnTo>
                      <a:pt x="170" y="707"/>
                    </a:lnTo>
                    <a:lnTo>
                      <a:pt x="192" y="704"/>
                    </a:lnTo>
                    <a:lnTo>
                      <a:pt x="208" y="699"/>
                    </a:lnTo>
                    <a:lnTo>
                      <a:pt x="222" y="704"/>
                    </a:lnTo>
                    <a:lnTo>
                      <a:pt x="191" y="732"/>
                    </a:lnTo>
                    <a:lnTo>
                      <a:pt x="178" y="740"/>
                    </a:lnTo>
                    <a:lnTo>
                      <a:pt x="159" y="735"/>
                    </a:lnTo>
                    <a:lnTo>
                      <a:pt x="120" y="723"/>
                    </a:lnTo>
                    <a:lnTo>
                      <a:pt x="98" y="725"/>
                    </a:lnTo>
                    <a:lnTo>
                      <a:pt x="80" y="742"/>
                    </a:lnTo>
                    <a:lnTo>
                      <a:pt x="60" y="762"/>
                    </a:lnTo>
                    <a:lnTo>
                      <a:pt x="47" y="773"/>
                    </a:lnTo>
                    <a:lnTo>
                      <a:pt x="31" y="779"/>
                    </a:lnTo>
                    <a:lnTo>
                      <a:pt x="15" y="789"/>
                    </a:lnTo>
                    <a:lnTo>
                      <a:pt x="2" y="798"/>
                    </a:lnTo>
                    <a:lnTo>
                      <a:pt x="0" y="805"/>
                    </a:lnTo>
                    <a:lnTo>
                      <a:pt x="16" y="807"/>
                    </a:lnTo>
                    <a:lnTo>
                      <a:pt x="28" y="816"/>
                    </a:lnTo>
                    <a:lnTo>
                      <a:pt x="45" y="821"/>
                    </a:lnTo>
                    <a:lnTo>
                      <a:pt x="60" y="813"/>
                    </a:lnTo>
                    <a:lnTo>
                      <a:pt x="73" y="805"/>
                    </a:lnTo>
                    <a:lnTo>
                      <a:pt x="87" y="806"/>
                    </a:lnTo>
                    <a:lnTo>
                      <a:pt x="112" y="818"/>
                    </a:lnTo>
                    <a:lnTo>
                      <a:pt x="135" y="824"/>
                    </a:lnTo>
                    <a:lnTo>
                      <a:pt x="149" y="814"/>
                    </a:lnTo>
                    <a:lnTo>
                      <a:pt x="154" y="799"/>
                    </a:lnTo>
                    <a:lnTo>
                      <a:pt x="178" y="782"/>
                    </a:lnTo>
                    <a:lnTo>
                      <a:pt x="193" y="781"/>
                    </a:lnTo>
                    <a:lnTo>
                      <a:pt x="208" y="795"/>
                    </a:lnTo>
                    <a:lnTo>
                      <a:pt x="219" y="802"/>
                    </a:lnTo>
                    <a:lnTo>
                      <a:pt x="237" y="801"/>
                    </a:lnTo>
                    <a:lnTo>
                      <a:pt x="262" y="802"/>
                    </a:lnTo>
                    <a:lnTo>
                      <a:pt x="280" y="805"/>
                    </a:lnTo>
                    <a:lnTo>
                      <a:pt x="293" y="795"/>
                    </a:lnTo>
                    <a:lnTo>
                      <a:pt x="306" y="794"/>
                    </a:lnTo>
                    <a:lnTo>
                      <a:pt x="321" y="799"/>
                    </a:lnTo>
                    <a:lnTo>
                      <a:pt x="339" y="812"/>
                    </a:lnTo>
                    <a:lnTo>
                      <a:pt x="358" y="812"/>
                    </a:lnTo>
                    <a:lnTo>
                      <a:pt x="381" y="815"/>
                    </a:lnTo>
                    <a:lnTo>
                      <a:pt x="397" y="822"/>
                    </a:lnTo>
                    <a:lnTo>
                      <a:pt x="418" y="824"/>
                    </a:lnTo>
                    <a:lnTo>
                      <a:pt x="433" y="815"/>
                    </a:lnTo>
                    <a:lnTo>
                      <a:pt x="452" y="803"/>
                    </a:lnTo>
                    <a:lnTo>
                      <a:pt x="464" y="800"/>
                    </a:lnTo>
                    <a:lnTo>
                      <a:pt x="480" y="796"/>
                    </a:lnTo>
                    <a:lnTo>
                      <a:pt x="496" y="782"/>
                    </a:lnTo>
                    <a:lnTo>
                      <a:pt x="483" y="772"/>
                    </a:lnTo>
                    <a:lnTo>
                      <a:pt x="456" y="760"/>
                    </a:lnTo>
                    <a:lnTo>
                      <a:pt x="448" y="754"/>
                    </a:lnTo>
                    <a:lnTo>
                      <a:pt x="446" y="746"/>
                    </a:lnTo>
                    <a:lnTo>
                      <a:pt x="457" y="735"/>
                    </a:lnTo>
                    <a:lnTo>
                      <a:pt x="475" y="731"/>
                    </a:lnTo>
                    <a:lnTo>
                      <a:pt x="493" y="722"/>
                    </a:lnTo>
                    <a:lnTo>
                      <a:pt x="517" y="691"/>
                    </a:lnTo>
                    <a:lnTo>
                      <a:pt x="529" y="675"/>
                    </a:lnTo>
                    <a:lnTo>
                      <a:pt x="531" y="652"/>
                    </a:lnTo>
                    <a:lnTo>
                      <a:pt x="530" y="637"/>
                    </a:lnTo>
                    <a:lnTo>
                      <a:pt x="514" y="628"/>
                    </a:lnTo>
                    <a:lnTo>
                      <a:pt x="498" y="616"/>
                    </a:lnTo>
                    <a:lnTo>
                      <a:pt x="482" y="611"/>
                    </a:lnTo>
                    <a:lnTo>
                      <a:pt x="464" y="614"/>
                    </a:lnTo>
                    <a:lnTo>
                      <a:pt x="454" y="621"/>
                    </a:lnTo>
                    <a:lnTo>
                      <a:pt x="449" y="611"/>
                    </a:lnTo>
                    <a:lnTo>
                      <a:pt x="455" y="593"/>
                    </a:lnTo>
                    <a:lnTo>
                      <a:pt x="458" y="581"/>
                    </a:lnTo>
                    <a:lnTo>
                      <a:pt x="454" y="560"/>
                    </a:lnTo>
                    <a:lnTo>
                      <a:pt x="450" y="528"/>
                    </a:lnTo>
                    <a:lnTo>
                      <a:pt x="454" y="504"/>
                    </a:lnTo>
                    <a:lnTo>
                      <a:pt x="447" y="488"/>
                    </a:lnTo>
                    <a:lnTo>
                      <a:pt x="435" y="471"/>
                    </a:lnTo>
                    <a:lnTo>
                      <a:pt x="404" y="431"/>
                    </a:lnTo>
                    <a:lnTo>
                      <a:pt x="390" y="411"/>
                    </a:lnTo>
                    <a:lnTo>
                      <a:pt x="385" y="386"/>
                    </a:lnTo>
                    <a:lnTo>
                      <a:pt x="379" y="371"/>
                    </a:lnTo>
                    <a:lnTo>
                      <a:pt x="385" y="348"/>
                    </a:lnTo>
                    <a:lnTo>
                      <a:pt x="382" y="328"/>
                    </a:lnTo>
                    <a:lnTo>
                      <a:pt x="377" y="307"/>
                    </a:lnTo>
                    <a:lnTo>
                      <a:pt x="363" y="299"/>
                    </a:lnTo>
                    <a:lnTo>
                      <a:pt x="344" y="281"/>
                    </a:lnTo>
                    <a:lnTo>
                      <a:pt x="327" y="276"/>
                    </a:lnTo>
                    <a:lnTo>
                      <a:pt x="311" y="275"/>
                    </a:lnTo>
                    <a:lnTo>
                      <a:pt x="300" y="274"/>
                    </a:lnTo>
                    <a:lnTo>
                      <a:pt x="298" y="265"/>
                    </a:lnTo>
                    <a:lnTo>
                      <a:pt x="303" y="257"/>
                    </a:lnTo>
                    <a:lnTo>
                      <a:pt x="321" y="252"/>
                    </a:lnTo>
                    <a:lnTo>
                      <a:pt x="338" y="258"/>
                    </a:lnTo>
                    <a:lnTo>
                      <a:pt x="349" y="258"/>
                    </a:lnTo>
                    <a:lnTo>
                      <a:pt x="355" y="248"/>
                    </a:lnTo>
                    <a:lnTo>
                      <a:pt x="350" y="235"/>
                    </a:lnTo>
                    <a:lnTo>
                      <a:pt x="410" y="174"/>
                    </a:lnTo>
                    <a:lnTo>
                      <a:pt x="421" y="161"/>
                    </a:lnTo>
                    <a:lnTo>
                      <a:pt x="419" y="136"/>
                    </a:lnTo>
                    <a:lnTo>
                      <a:pt x="402" y="126"/>
                    </a:lnTo>
                    <a:lnTo>
                      <a:pt x="384" y="124"/>
                    </a:lnTo>
                    <a:lnTo>
                      <a:pt x="365" y="104"/>
                    </a:lnTo>
                    <a:lnTo>
                      <a:pt x="334" y="106"/>
                    </a:lnTo>
                    <a:lnTo>
                      <a:pt x="304" y="113"/>
                    </a:lnTo>
                    <a:lnTo>
                      <a:pt x="299" y="112"/>
                    </a:lnTo>
                    <a:lnTo>
                      <a:pt x="292" y="102"/>
                    </a:lnTo>
                    <a:lnTo>
                      <a:pt x="304" y="91"/>
                    </a:lnTo>
                    <a:lnTo>
                      <a:pt x="315" y="77"/>
                    </a:lnTo>
                    <a:lnTo>
                      <a:pt x="341" y="55"/>
                    </a:lnTo>
                    <a:lnTo>
                      <a:pt x="362" y="51"/>
                    </a:lnTo>
                    <a:lnTo>
                      <a:pt x="382" y="34"/>
                    </a:lnTo>
                    <a:lnTo>
                      <a:pt x="401" y="19"/>
                    </a:lnTo>
                    <a:lnTo>
                      <a:pt x="354" y="11"/>
                    </a:lnTo>
                    <a:lnTo>
                      <a:pt x="334" y="11"/>
                    </a:lnTo>
                    <a:lnTo>
                      <a:pt x="311" y="10"/>
                    </a:lnTo>
                    <a:lnTo>
                      <a:pt x="284" y="0"/>
                    </a:lnTo>
                    <a:lnTo>
                      <a:pt x="263" y="26"/>
                    </a:lnTo>
                    <a:lnTo>
                      <a:pt x="265" y="39"/>
                    </a:lnTo>
                    <a:lnTo>
                      <a:pt x="252" y="44"/>
                    </a:lnTo>
                    <a:lnTo>
                      <a:pt x="232" y="58"/>
                    </a:lnTo>
                    <a:lnTo>
                      <a:pt x="212" y="66"/>
                    </a:lnTo>
                    <a:lnTo>
                      <a:pt x="214" y="85"/>
                    </a:lnTo>
                    <a:lnTo>
                      <a:pt x="213" y="98"/>
                    </a:lnTo>
                    <a:lnTo>
                      <a:pt x="197" y="124"/>
                    </a:lnTo>
                    <a:lnTo>
                      <a:pt x="171" y="155"/>
                    </a:lnTo>
                    <a:lnTo>
                      <a:pt x="160" y="169"/>
                    </a:lnTo>
                    <a:lnTo>
                      <a:pt x="167" y="179"/>
                    </a:lnTo>
                    <a:lnTo>
                      <a:pt x="197" y="174"/>
                    </a:lnTo>
                    <a:lnTo>
                      <a:pt x="199" y="179"/>
                    </a:lnTo>
                    <a:lnTo>
                      <a:pt x="199" y="191"/>
                    </a:lnTo>
                    <a:lnTo>
                      <a:pt x="165" y="241"/>
                    </a:lnTo>
                    <a:lnTo>
                      <a:pt x="154" y="268"/>
                    </a:lnTo>
                    <a:lnTo>
                      <a:pt x="145" y="291"/>
                    </a:lnTo>
                    <a:lnTo>
                      <a:pt x="156" y="301"/>
                    </a:lnTo>
                    <a:lnTo>
                      <a:pt x="175" y="278"/>
                    </a:lnTo>
                    <a:lnTo>
                      <a:pt x="190" y="255"/>
                    </a:lnTo>
                    <a:lnTo>
                      <a:pt x="203" y="259"/>
                    </a:lnTo>
                    <a:lnTo>
                      <a:pt x="208" y="294"/>
                    </a:lnTo>
                    <a:lnTo>
                      <a:pt x="213" y="318"/>
                    </a:lnTo>
                    <a:lnTo>
                      <a:pt x="189" y="331"/>
                    </a:lnTo>
                    <a:lnTo>
                      <a:pt x="174" y="347"/>
                    </a:lnTo>
                    <a:lnTo>
                      <a:pt x="172" y="361"/>
                    </a:lnTo>
                    <a:lnTo>
                      <a:pt x="204" y="381"/>
                    </a:lnTo>
                    <a:lnTo>
                      <a:pt x="233" y="375"/>
                    </a:lnTo>
                    <a:lnTo>
                      <a:pt x="241" y="389"/>
                    </a:lnTo>
                    <a:lnTo>
                      <a:pt x="267" y="369"/>
                    </a:lnTo>
                    <a:lnTo>
                      <a:pt x="266" y="383"/>
                    </a:lnTo>
                    <a:lnTo>
                      <a:pt x="244" y="413"/>
                    </a:lnTo>
                    <a:lnTo>
                      <a:pt x="257" y="442"/>
                    </a:lnTo>
                    <a:lnTo>
                      <a:pt x="262" y="456"/>
                    </a:lnTo>
                    <a:lnTo>
                      <a:pt x="287" y="458"/>
                    </a:lnTo>
                    <a:lnTo>
                      <a:pt x="291" y="470"/>
                    </a:lnTo>
                    <a:lnTo>
                      <a:pt x="263" y="507"/>
                    </a:lnTo>
                    <a:lnTo>
                      <a:pt x="253" y="503"/>
                    </a:lnTo>
                    <a:lnTo>
                      <a:pt x="243" y="513"/>
                    </a:lnTo>
                    <a:lnTo>
                      <a:pt x="243" y="531"/>
                    </a:lnTo>
                    <a:lnTo>
                      <a:pt x="212" y="519"/>
                    </a:lnTo>
                    <a:lnTo>
                      <a:pt x="139" y="550"/>
                    </a:lnTo>
                  </a:path>
                </a:pathLst>
              </a:custGeom>
              <a:grpFill/>
              <a:ln w="12700" cap="rnd" cmpd="sng">
                <a:solidFill>
                  <a:schemeClr val="tx1"/>
                </a:solidFill>
                <a:prstDash val="solid"/>
                <a:round/>
                <a:headEnd type="none" w="med" len="med"/>
                <a:tailEnd type="none" w="med" len="med"/>
              </a:ln>
              <a:effectLst/>
            </p:spPr>
            <p:txBody>
              <a:bodyPr/>
              <a:lstStyle/>
              <a:p>
                <a:endParaRPr lang="it-IT"/>
              </a:p>
            </p:txBody>
          </p:sp>
          <p:sp>
            <p:nvSpPr>
              <p:cNvPr id="219339" name="Freeform 203"/>
              <p:cNvSpPr>
                <a:spLocks/>
              </p:cNvSpPr>
              <p:nvPr/>
            </p:nvSpPr>
            <p:spPr bwMode="auto">
              <a:xfrm>
                <a:off x="1921" y="2012"/>
                <a:ext cx="45" cy="35"/>
              </a:xfrm>
              <a:custGeom>
                <a:avLst/>
                <a:gdLst/>
                <a:ahLst/>
                <a:cxnLst>
                  <a:cxn ang="0">
                    <a:pos x="21" y="0"/>
                  </a:cxn>
                  <a:cxn ang="0">
                    <a:pos x="40" y="0"/>
                  </a:cxn>
                  <a:cxn ang="0">
                    <a:pos x="44" y="12"/>
                  </a:cxn>
                  <a:cxn ang="0">
                    <a:pos x="25" y="26"/>
                  </a:cxn>
                  <a:cxn ang="0">
                    <a:pos x="4" y="34"/>
                  </a:cxn>
                  <a:cxn ang="0">
                    <a:pos x="0" y="20"/>
                  </a:cxn>
                  <a:cxn ang="0">
                    <a:pos x="21" y="0"/>
                  </a:cxn>
                </a:cxnLst>
                <a:rect l="0" t="0" r="r" b="b"/>
                <a:pathLst>
                  <a:path w="45" h="35">
                    <a:moveTo>
                      <a:pt x="21" y="0"/>
                    </a:moveTo>
                    <a:lnTo>
                      <a:pt x="40" y="0"/>
                    </a:lnTo>
                    <a:lnTo>
                      <a:pt x="44" y="12"/>
                    </a:lnTo>
                    <a:lnTo>
                      <a:pt x="25" y="26"/>
                    </a:lnTo>
                    <a:lnTo>
                      <a:pt x="4" y="34"/>
                    </a:lnTo>
                    <a:lnTo>
                      <a:pt x="0" y="20"/>
                    </a:lnTo>
                    <a:lnTo>
                      <a:pt x="21" y="0"/>
                    </a:lnTo>
                  </a:path>
                </a:pathLst>
              </a:custGeom>
              <a:grpFill/>
              <a:ln w="12700" cap="rnd" cmpd="sng">
                <a:solidFill>
                  <a:schemeClr val="tx1"/>
                </a:solidFill>
                <a:prstDash val="solid"/>
                <a:round/>
                <a:headEnd type="none" w="med" len="med"/>
                <a:tailEnd type="none" w="med" len="med"/>
              </a:ln>
              <a:effectLst/>
            </p:spPr>
            <p:txBody>
              <a:bodyPr/>
              <a:lstStyle/>
              <a:p>
                <a:endParaRPr lang="it-IT"/>
              </a:p>
            </p:txBody>
          </p:sp>
          <p:sp>
            <p:nvSpPr>
              <p:cNvPr id="219340" name="Freeform 204"/>
              <p:cNvSpPr>
                <a:spLocks/>
              </p:cNvSpPr>
              <p:nvPr/>
            </p:nvSpPr>
            <p:spPr bwMode="auto">
              <a:xfrm>
                <a:off x="1872" y="1818"/>
                <a:ext cx="44" cy="35"/>
              </a:xfrm>
              <a:custGeom>
                <a:avLst/>
                <a:gdLst/>
                <a:ahLst/>
                <a:cxnLst>
                  <a:cxn ang="0">
                    <a:pos x="35" y="0"/>
                  </a:cxn>
                  <a:cxn ang="0">
                    <a:pos x="43" y="16"/>
                  </a:cxn>
                  <a:cxn ang="0">
                    <a:pos x="23" y="26"/>
                  </a:cxn>
                  <a:cxn ang="0">
                    <a:pos x="7" y="34"/>
                  </a:cxn>
                  <a:cxn ang="0">
                    <a:pos x="0" y="19"/>
                  </a:cxn>
                  <a:cxn ang="0">
                    <a:pos x="8" y="9"/>
                  </a:cxn>
                  <a:cxn ang="0">
                    <a:pos x="35" y="0"/>
                  </a:cxn>
                </a:cxnLst>
                <a:rect l="0" t="0" r="r" b="b"/>
                <a:pathLst>
                  <a:path w="44" h="35">
                    <a:moveTo>
                      <a:pt x="35" y="0"/>
                    </a:moveTo>
                    <a:lnTo>
                      <a:pt x="43" y="16"/>
                    </a:lnTo>
                    <a:lnTo>
                      <a:pt x="23" y="26"/>
                    </a:lnTo>
                    <a:lnTo>
                      <a:pt x="7" y="34"/>
                    </a:lnTo>
                    <a:lnTo>
                      <a:pt x="0" y="19"/>
                    </a:lnTo>
                    <a:lnTo>
                      <a:pt x="8" y="9"/>
                    </a:lnTo>
                    <a:lnTo>
                      <a:pt x="35" y="0"/>
                    </a:lnTo>
                  </a:path>
                </a:pathLst>
              </a:custGeom>
              <a:grpFill/>
              <a:ln w="12700" cap="rnd" cmpd="sng">
                <a:solidFill>
                  <a:schemeClr val="tx1"/>
                </a:solidFill>
                <a:prstDash val="solid"/>
                <a:round/>
                <a:headEnd type="none" w="med" len="med"/>
                <a:tailEnd type="none" w="med" len="med"/>
              </a:ln>
              <a:effectLst/>
            </p:spPr>
            <p:txBody>
              <a:bodyPr/>
              <a:lstStyle/>
              <a:p>
                <a:endParaRPr lang="it-IT"/>
              </a:p>
            </p:txBody>
          </p:sp>
          <p:sp>
            <p:nvSpPr>
              <p:cNvPr id="219341" name="Freeform 205"/>
              <p:cNvSpPr>
                <a:spLocks/>
              </p:cNvSpPr>
              <p:nvPr/>
            </p:nvSpPr>
            <p:spPr bwMode="auto">
              <a:xfrm>
                <a:off x="1921" y="1666"/>
                <a:ext cx="29" cy="58"/>
              </a:xfrm>
              <a:custGeom>
                <a:avLst/>
                <a:gdLst/>
                <a:ahLst/>
                <a:cxnLst>
                  <a:cxn ang="0">
                    <a:pos x="15" y="57"/>
                  </a:cxn>
                  <a:cxn ang="0">
                    <a:pos x="28" y="41"/>
                  </a:cxn>
                  <a:cxn ang="0">
                    <a:pos x="22" y="24"/>
                  </a:cxn>
                  <a:cxn ang="0">
                    <a:pos x="16" y="14"/>
                  </a:cxn>
                  <a:cxn ang="0">
                    <a:pos x="10" y="0"/>
                  </a:cxn>
                  <a:cxn ang="0">
                    <a:pos x="0" y="8"/>
                  </a:cxn>
                  <a:cxn ang="0">
                    <a:pos x="9" y="27"/>
                  </a:cxn>
                  <a:cxn ang="0">
                    <a:pos x="15" y="57"/>
                  </a:cxn>
                </a:cxnLst>
                <a:rect l="0" t="0" r="r" b="b"/>
                <a:pathLst>
                  <a:path w="29" h="58">
                    <a:moveTo>
                      <a:pt x="15" y="57"/>
                    </a:moveTo>
                    <a:lnTo>
                      <a:pt x="28" y="41"/>
                    </a:lnTo>
                    <a:lnTo>
                      <a:pt x="22" y="24"/>
                    </a:lnTo>
                    <a:lnTo>
                      <a:pt x="16" y="14"/>
                    </a:lnTo>
                    <a:lnTo>
                      <a:pt x="10" y="0"/>
                    </a:lnTo>
                    <a:lnTo>
                      <a:pt x="0" y="8"/>
                    </a:lnTo>
                    <a:lnTo>
                      <a:pt x="9" y="27"/>
                    </a:lnTo>
                    <a:lnTo>
                      <a:pt x="15" y="57"/>
                    </a:lnTo>
                  </a:path>
                </a:pathLst>
              </a:custGeom>
              <a:grpFill/>
              <a:ln w="12700" cap="rnd" cmpd="sng">
                <a:solidFill>
                  <a:schemeClr val="tx1"/>
                </a:solidFill>
                <a:prstDash val="solid"/>
                <a:round/>
                <a:headEnd type="none" w="med" len="med"/>
                <a:tailEnd type="none" w="med" len="med"/>
              </a:ln>
              <a:effectLst/>
            </p:spPr>
            <p:txBody>
              <a:bodyPr/>
              <a:lstStyle/>
              <a:p>
                <a:endParaRPr lang="it-IT"/>
              </a:p>
            </p:txBody>
          </p:sp>
          <p:sp>
            <p:nvSpPr>
              <p:cNvPr id="219342" name="Freeform 206"/>
              <p:cNvSpPr>
                <a:spLocks/>
              </p:cNvSpPr>
              <p:nvPr/>
            </p:nvSpPr>
            <p:spPr bwMode="auto">
              <a:xfrm>
                <a:off x="1770" y="1900"/>
                <a:ext cx="121" cy="111"/>
              </a:xfrm>
              <a:custGeom>
                <a:avLst/>
                <a:gdLst/>
                <a:ahLst/>
                <a:cxnLst>
                  <a:cxn ang="0">
                    <a:pos x="37" y="2"/>
                  </a:cxn>
                  <a:cxn ang="0">
                    <a:pos x="64" y="0"/>
                  </a:cxn>
                  <a:cxn ang="0">
                    <a:pos x="85" y="3"/>
                  </a:cxn>
                  <a:cxn ang="0">
                    <a:pos x="99" y="20"/>
                  </a:cxn>
                  <a:cxn ang="0">
                    <a:pos x="115" y="48"/>
                  </a:cxn>
                  <a:cxn ang="0">
                    <a:pos x="120" y="72"/>
                  </a:cxn>
                  <a:cxn ang="0">
                    <a:pos x="107" y="84"/>
                  </a:cxn>
                  <a:cxn ang="0">
                    <a:pos x="104" y="102"/>
                  </a:cxn>
                  <a:cxn ang="0">
                    <a:pos x="90" y="110"/>
                  </a:cxn>
                  <a:cxn ang="0">
                    <a:pos x="78" y="96"/>
                  </a:cxn>
                  <a:cxn ang="0">
                    <a:pos x="63" y="69"/>
                  </a:cxn>
                  <a:cxn ang="0">
                    <a:pos x="53" y="60"/>
                  </a:cxn>
                  <a:cxn ang="0">
                    <a:pos x="30" y="60"/>
                  </a:cxn>
                  <a:cxn ang="0">
                    <a:pos x="0" y="34"/>
                  </a:cxn>
                  <a:cxn ang="0">
                    <a:pos x="37" y="2"/>
                  </a:cxn>
                </a:cxnLst>
                <a:rect l="0" t="0" r="r" b="b"/>
                <a:pathLst>
                  <a:path w="121" h="111">
                    <a:moveTo>
                      <a:pt x="37" y="2"/>
                    </a:moveTo>
                    <a:lnTo>
                      <a:pt x="64" y="0"/>
                    </a:lnTo>
                    <a:lnTo>
                      <a:pt x="85" y="3"/>
                    </a:lnTo>
                    <a:lnTo>
                      <a:pt x="99" y="20"/>
                    </a:lnTo>
                    <a:lnTo>
                      <a:pt x="115" y="48"/>
                    </a:lnTo>
                    <a:lnTo>
                      <a:pt x="120" y="72"/>
                    </a:lnTo>
                    <a:lnTo>
                      <a:pt x="107" y="84"/>
                    </a:lnTo>
                    <a:lnTo>
                      <a:pt x="104" y="102"/>
                    </a:lnTo>
                    <a:lnTo>
                      <a:pt x="90" y="110"/>
                    </a:lnTo>
                    <a:lnTo>
                      <a:pt x="78" y="96"/>
                    </a:lnTo>
                    <a:lnTo>
                      <a:pt x="63" y="69"/>
                    </a:lnTo>
                    <a:lnTo>
                      <a:pt x="53" y="60"/>
                    </a:lnTo>
                    <a:lnTo>
                      <a:pt x="30" y="60"/>
                    </a:lnTo>
                    <a:lnTo>
                      <a:pt x="0" y="34"/>
                    </a:lnTo>
                    <a:lnTo>
                      <a:pt x="37" y="2"/>
                    </a:lnTo>
                  </a:path>
                </a:pathLst>
              </a:custGeom>
              <a:grpFill/>
              <a:ln w="12700" cap="rnd" cmpd="sng">
                <a:solidFill>
                  <a:schemeClr val="tx1"/>
                </a:solidFill>
                <a:prstDash val="solid"/>
                <a:round/>
                <a:headEnd type="none" w="med" len="med"/>
                <a:tailEnd type="none" w="med" len="med"/>
              </a:ln>
              <a:effectLst/>
            </p:spPr>
            <p:txBody>
              <a:bodyPr/>
              <a:lstStyle/>
              <a:p>
                <a:endParaRPr lang="it-IT"/>
              </a:p>
            </p:txBody>
          </p:sp>
          <p:sp>
            <p:nvSpPr>
              <p:cNvPr id="219343" name="Freeform 207"/>
              <p:cNvSpPr>
                <a:spLocks/>
              </p:cNvSpPr>
              <p:nvPr/>
            </p:nvSpPr>
            <p:spPr bwMode="auto">
              <a:xfrm>
                <a:off x="1910" y="1596"/>
                <a:ext cx="62" cy="46"/>
              </a:xfrm>
              <a:custGeom>
                <a:avLst/>
                <a:gdLst/>
                <a:ahLst/>
                <a:cxnLst>
                  <a:cxn ang="0">
                    <a:pos x="52" y="0"/>
                  </a:cxn>
                  <a:cxn ang="0">
                    <a:pos x="61" y="10"/>
                  </a:cxn>
                  <a:cxn ang="0">
                    <a:pos x="39" y="24"/>
                  </a:cxn>
                  <a:cxn ang="0">
                    <a:pos x="19" y="45"/>
                  </a:cxn>
                  <a:cxn ang="0">
                    <a:pos x="5" y="42"/>
                  </a:cxn>
                  <a:cxn ang="0">
                    <a:pos x="1" y="20"/>
                  </a:cxn>
                  <a:cxn ang="0">
                    <a:pos x="0" y="12"/>
                  </a:cxn>
                  <a:cxn ang="0">
                    <a:pos x="35" y="2"/>
                  </a:cxn>
                  <a:cxn ang="0">
                    <a:pos x="52" y="0"/>
                  </a:cxn>
                </a:cxnLst>
                <a:rect l="0" t="0" r="r" b="b"/>
                <a:pathLst>
                  <a:path w="62" h="46">
                    <a:moveTo>
                      <a:pt x="52" y="0"/>
                    </a:moveTo>
                    <a:lnTo>
                      <a:pt x="61" y="10"/>
                    </a:lnTo>
                    <a:lnTo>
                      <a:pt x="39" y="24"/>
                    </a:lnTo>
                    <a:lnTo>
                      <a:pt x="19" y="45"/>
                    </a:lnTo>
                    <a:lnTo>
                      <a:pt x="5" y="42"/>
                    </a:lnTo>
                    <a:lnTo>
                      <a:pt x="1" y="20"/>
                    </a:lnTo>
                    <a:lnTo>
                      <a:pt x="0" y="12"/>
                    </a:lnTo>
                    <a:lnTo>
                      <a:pt x="35" y="2"/>
                    </a:lnTo>
                    <a:lnTo>
                      <a:pt x="52" y="0"/>
                    </a:lnTo>
                  </a:path>
                </a:pathLst>
              </a:custGeom>
              <a:grpFill/>
              <a:ln w="12700" cap="rnd" cmpd="sng">
                <a:solidFill>
                  <a:schemeClr val="tx1"/>
                </a:solidFill>
                <a:prstDash val="solid"/>
                <a:round/>
                <a:headEnd type="none" w="med" len="med"/>
                <a:tailEnd type="none" w="med" len="med"/>
              </a:ln>
              <a:effectLst/>
            </p:spPr>
            <p:txBody>
              <a:bodyPr/>
              <a:lstStyle/>
              <a:p>
                <a:endParaRPr lang="it-IT"/>
              </a:p>
            </p:txBody>
          </p:sp>
        </p:grpSp>
        <p:sp>
          <p:nvSpPr>
            <p:cNvPr id="219344" name="Freeform 208"/>
            <p:cNvSpPr>
              <a:spLocks/>
            </p:cNvSpPr>
            <p:nvPr/>
          </p:nvSpPr>
          <p:spPr bwMode="auto">
            <a:xfrm>
              <a:off x="7642225" y="3621088"/>
              <a:ext cx="49213" cy="142875"/>
            </a:xfrm>
            <a:custGeom>
              <a:avLst/>
              <a:gdLst/>
              <a:ahLst/>
              <a:cxnLst>
                <a:cxn ang="0">
                  <a:pos x="35" y="0"/>
                </a:cxn>
                <a:cxn ang="0">
                  <a:pos x="37" y="34"/>
                </a:cxn>
                <a:cxn ang="0">
                  <a:pos x="24" y="62"/>
                </a:cxn>
                <a:cxn ang="0">
                  <a:pos x="8" y="80"/>
                </a:cxn>
                <a:cxn ang="0">
                  <a:pos x="15" y="96"/>
                </a:cxn>
                <a:cxn ang="0">
                  <a:pos x="7" y="105"/>
                </a:cxn>
                <a:cxn ang="0">
                  <a:pos x="0" y="82"/>
                </a:cxn>
                <a:cxn ang="0">
                  <a:pos x="6" y="66"/>
                </a:cxn>
                <a:cxn ang="0">
                  <a:pos x="10" y="47"/>
                </a:cxn>
                <a:cxn ang="0">
                  <a:pos x="35" y="0"/>
                </a:cxn>
              </a:cxnLst>
              <a:rect l="0" t="0" r="r" b="b"/>
              <a:pathLst>
                <a:path w="38" h="106">
                  <a:moveTo>
                    <a:pt x="35" y="0"/>
                  </a:moveTo>
                  <a:lnTo>
                    <a:pt x="37" y="34"/>
                  </a:lnTo>
                  <a:lnTo>
                    <a:pt x="24" y="62"/>
                  </a:lnTo>
                  <a:lnTo>
                    <a:pt x="8" y="80"/>
                  </a:lnTo>
                  <a:lnTo>
                    <a:pt x="15" y="96"/>
                  </a:lnTo>
                  <a:lnTo>
                    <a:pt x="7" y="105"/>
                  </a:lnTo>
                  <a:lnTo>
                    <a:pt x="0" y="82"/>
                  </a:lnTo>
                  <a:lnTo>
                    <a:pt x="6" y="66"/>
                  </a:lnTo>
                  <a:lnTo>
                    <a:pt x="10" y="47"/>
                  </a:lnTo>
                  <a:lnTo>
                    <a:pt x="35" y="0"/>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345" name="Freeform 209"/>
            <p:cNvSpPr>
              <a:spLocks/>
            </p:cNvSpPr>
            <p:nvPr/>
          </p:nvSpPr>
          <p:spPr bwMode="auto">
            <a:xfrm>
              <a:off x="7761288" y="3541713"/>
              <a:ext cx="76200" cy="117475"/>
            </a:xfrm>
            <a:custGeom>
              <a:avLst/>
              <a:gdLst/>
              <a:ahLst/>
              <a:cxnLst>
                <a:cxn ang="0">
                  <a:pos x="43" y="0"/>
                </a:cxn>
                <a:cxn ang="0">
                  <a:pos x="57" y="0"/>
                </a:cxn>
                <a:cxn ang="0">
                  <a:pos x="43" y="17"/>
                </a:cxn>
                <a:cxn ang="0">
                  <a:pos x="42" y="30"/>
                </a:cxn>
                <a:cxn ang="0">
                  <a:pos x="48" y="46"/>
                </a:cxn>
                <a:cxn ang="0">
                  <a:pos x="33" y="64"/>
                </a:cxn>
                <a:cxn ang="0">
                  <a:pos x="14" y="86"/>
                </a:cxn>
                <a:cxn ang="0">
                  <a:pos x="10" y="67"/>
                </a:cxn>
                <a:cxn ang="0">
                  <a:pos x="1" y="60"/>
                </a:cxn>
                <a:cxn ang="0">
                  <a:pos x="0" y="45"/>
                </a:cxn>
                <a:cxn ang="0">
                  <a:pos x="16" y="27"/>
                </a:cxn>
                <a:cxn ang="0">
                  <a:pos x="43" y="0"/>
                </a:cxn>
              </a:cxnLst>
              <a:rect l="0" t="0" r="r" b="b"/>
              <a:pathLst>
                <a:path w="58" h="87">
                  <a:moveTo>
                    <a:pt x="43" y="0"/>
                  </a:moveTo>
                  <a:lnTo>
                    <a:pt x="57" y="0"/>
                  </a:lnTo>
                  <a:lnTo>
                    <a:pt x="43" y="17"/>
                  </a:lnTo>
                  <a:lnTo>
                    <a:pt x="42" y="30"/>
                  </a:lnTo>
                  <a:lnTo>
                    <a:pt x="48" y="46"/>
                  </a:lnTo>
                  <a:lnTo>
                    <a:pt x="33" y="64"/>
                  </a:lnTo>
                  <a:lnTo>
                    <a:pt x="14" y="86"/>
                  </a:lnTo>
                  <a:lnTo>
                    <a:pt x="10" y="67"/>
                  </a:lnTo>
                  <a:lnTo>
                    <a:pt x="1" y="60"/>
                  </a:lnTo>
                  <a:lnTo>
                    <a:pt x="0" y="45"/>
                  </a:lnTo>
                  <a:lnTo>
                    <a:pt x="16" y="27"/>
                  </a:lnTo>
                  <a:lnTo>
                    <a:pt x="43" y="0"/>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346" name="Freeform 210"/>
            <p:cNvSpPr>
              <a:spLocks/>
            </p:cNvSpPr>
            <p:nvPr/>
          </p:nvSpPr>
          <p:spPr bwMode="auto">
            <a:xfrm>
              <a:off x="7254875" y="1879600"/>
              <a:ext cx="781050" cy="1828800"/>
            </a:xfrm>
            <a:custGeom>
              <a:avLst/>
              <a:gdLst/>
              <a:ahLst/>
              <a:cxnLst>
                <a:cxn ang="0">
                  <a:pos x="432" y="23"/>
                </a:cxn>
                <a:cxn ang="0">
                  <a:pos x="527" y="74"/>
                </a:cxn>
                <a:cxn ang="0">
                  <a:pos x="540" y="124"/>
                </a:cxn>
                <a:cxn ang="0">
                  <a:pos x="567" y="165"/>
                </a:cxn>
                <a:cxn ang="0">
                  <a:pos x="569" y="223"/>
                </a:cxn>
                <a:cxn ang="0">
                  <a:pos x="589" y="263"/>
                </a:cxn>
                <a:cxn ang="0">
                  <a:pos x="588" y="297"/>
                </a:cxn>
                <a:cxn ang="0">
                  <a:pos x="508" y="312"/>
                </a:cxn>
                <a:cxn ang="0">
                  <a:pos x="479" y="365"/>
                </a:cxn>
                <a:cxn ang="0">
                  <a:pos x="475" y="402"/>
                </a:cxn>
                <a:cxn ang="0">
                  <a:pos x="484" y="455"/>
                </a:cxn>
                <a:cxn ang="0">
                  <a:pos x="462" y="509"/>
                </a:cxn>
                <a:cxn ang="0">
                  <a:pos x="390" y="554"/>
                </a:cxn>
                <a:cxn ang="0">
                  <a:pos x="365" y="580"/>
                </a:cxn>
                <a:cxn ang="0">
                  <a:pos x="335" y="646"/>
                </a:cxn>
                <a:cxn ang="0">
                  <a:pos x="328" y="697"/>
                </a:cxn>
                <a:cxn ang="0">
                  <a:pos x="302" y="764"/>
                </a:cxn>
                <a:cxn ang="0">
                  <a:pos x="359" y="847"/>
                </a:cxn>
                <a:cxn ang="0">
                  <a:pos x="401" y="910"/>
                </a:cxn>
                <a:cxn ang="0">
                  <a:pos x="363" y="937"/>
                </a:cxn>
                <a:cxn ang="0">
                  <a:pos x="329" y="946"/>
                </a:cxn>
                <a:cxn ang="0">
                  <a:pos x="253" y="957"/>
                </a:cxn>
                <a:cxn ang="0">
                  <a:pos x="324" y="965"/>
                </a:cxn>
                <a:cxn ang="0">
                  <a:pos x="368" y="983"/>
                </a:cxn>
                <a:cxn ang="0">
                  <a:pos x="343" y="1002"/>
                </a:cxn>
                <a:cxn ang="0">
                  <a:pos x="301" y="1042"/>
                </a:cxn>
                <a:cxn ang="0">
                  <a:pos x="290" y="1081"/>
                </a:cxn>
                <a:cxn ang="0">
                  <a:pos x="282" y="1169"/>
                </a:cxn>
                <a:cxn ang="0">
                  <a:pos x="266" y="1229"/>
                </a:cxn>
                <a:cxn ang="0">
                  <a:pos x="216" y="1279"/>
                </a:cxn>
                <a:cxn ang="0">
                  <a:pos x="164" y="1300"/>
                </a:cxn>
                <a:cxn ang="0">
                  <a:pos x="159" y="1340"/>
                </a:cxn>
                <a:cxn ang="0">
                  <a:pos x="108" y="1358"/>
                </a:cxn>
                <a:cxn ang="0">
                  <a:pos x="83" y="1338"/>
                </a:cxn>
                <a:cxn ang="0">
                  <a:pos x="54" y="1267"/>
                </a:cxn>
                <a:cxn ang="0">
                  <a:pos x="70" y="1249"/>
                </a:cxn>
                <a:cxn ang="0">
                  <a:pos x="72" y="1224"/>
                </a:cxn>
                <a:cxn ang="0">
                  <a:pos x="44" y="1159"/>
                </a:cxn>
                <a:cxn ang="0">
                  <a:pos x="22" y="1107"/>
                </a:cxn>
                <a:cxn ang="0">
                  <a:pos x="1" y="1024"/>
                </a:cxn>
                <a:cxn ang="0">
                  <a:pos x="20" y="991"/>
                </a:cxn>
                <a:cxn ang="0">
                  <a:pos x="29" y="907"/>
                </a:cxn>
                <a:cxn ang="0">
                  <a:pos x="69" y="853"/>
                </a:cxn>
                <a:cxn ang="0">
                  <a:pos x="47" y="768"/>
                </a:cxn>
                <a:cxn ang="0">
                  <a:pos x="63" y="727"/>
                </a:cxn>
                <a:cxn ang="0">
                  <a:pos x="46" y="652"/>
                </a:cxn>
                <a:cxn ang="0">
                  <a:pos x="57" y="564"/>
                </a:cxn>
                <a:cxn ang="0">
                  <a:pos x="107" y="502"/>
                </a:cxn>
                <a:cxn ang="0">
                  <a:pos x="159" y="482"/>
                </a:cxn>
                <a:cxn ang="0">
                  <a:pos x="132" y="430"/>
                </a:cxn>
                <a:cxn ang="0">
                  <a:pos x="148" y="384"/>
                </a:cxn>
                <a:cxn ang="0">
                  <a:pos x="157" y="316"/>
                </a:cxn>
                <a:cxn ang="0">
                  <a:pos x="211" y="269"/>
                </a:cxn>
                <a:cxn ang="0">
                  <a:pos x="233" y="214"/>
                </a:cxn>
                <a:cxn ang="0">
                  <a:pos x="267" y="129"/>
                </a:cxn>
                <a:cxn ang="0">
                  <a:pos x="313" y="86"/>
                </a:cxn>
                <a:cxn ang="0">
                  <a:pos x="353" y="52"/>
                </a:cxn>
                <a:cxn ang="0">
                  <a:pos x="406" y="1"/>
                </a:cxn>
              </a:cxnLst>
              <a:rect l="0" t="0" r="r" b="b"/>
              <a:pathLst>
                <a:path w="603" h="1361">
                  <a:moveTo>
                    <a:pt x="411" y="0"/>
                  </a:moveTo>
                  <a:lnTo>
                    <a:pt x="419" y="5"/>
                  </a:lnTo>
                  <a:lnTo>
                    <a:pt x="432" y="23"/>
                  </a:lnTo>
                  <a:lnTo>
                    <a:pt x="496" y="72"/>
                  </a:lnTo>
                  <a:lnTo>
                    <a:pt x="504" y="58"/>
                  </a:lnTo>
                  <a:lnTo>
                    <a:pt x="527" y="74"/>
                  </a:lnTo>
                  <a:lnTo>
                    <a:pt x="537" y="89"/>
                  </a:lnTo>
                  <a:lnTo>
                    <a:pt x="538" y="102"/>
                  </a:lnTo>
                  <a:lnTo>
                    <a:pt x="540" y="124"/>
                  </a:lnTo>
                  <a:lnTo>
                    <a:pt x="533" y="137"/>
                  </a:lnTo>
                  <a:lnTo>
                    <a:pt x="552" y="150"/>
                  </a:lnTo>
                  <a:lnTo>
                    <a:pt x="567" y="165"/>
                  </a:lnTo>
                  <a:lnTo>
                    <a:pt x="568" y="178"/>
                  </a:lnTo>
                  <a:lnTo>
                    <a:pt x="570" y="198"/>
                  </a:lnTo>
                  <a:lnTo>
                    <a:pt x="569" y="223"/>
                  </a:lnTo>
                  <a:lnTo>
                    <a:pt x="560" y="233"/>
                  </a:lnTo>
                  <a:lnTo>
                    <a:pt x="575" y="245"/>
                  </a:lnTo>
                  <a:lnTo>
                    <a:pt x="589" y="263"/>
                  </a:lnTo>
                  <a:lnTo>
                    <a:pt x="601" y="283"/>
                  </a:lnTo>
                  <a:lnTo>
                    <a:pt x="602" y="291"/>
                  </a:lnTo>
                  <a:lnTo>
                    <a:pt x="588" y="297"/>
                  </a:lnTo>
                  <a:lnTo>
                    <a:pt x="532" y="302"/>
                  </a:lnTo>
                  <a:lnTo>
                    <a:pt x="520" y="304"/>
                  </a:lnTo>
                  <a:lnTo>
                    <a:pt x="508" y="312"/>
                  </a:lnTo>
                  <a:lnTo>
                    <a:pt x="510" y="329"/>
                  </a:lnTo>
                  <a:lnTo>
                    <a:pt x="504" y="340"/>
                  </a:lnTo>
                  <a:lnTo>
                    <a:pt x="479" y="365"/>
                  </a:lnTo>
                  <a:lnTo>
                    <a:pt x="482" y="381"/>
                  </a:lnTo>
                  <a:lnTo>
                    <a:pt x="482" y="394"/>
                  </a:lnTo>
                  <a:lnTo>
                    <a:pt x="475" y="402"/>
                  </a:lnTo>
                  <a:lnTo>
                    <a:pt x="486" y="427"/>
                  </a:lnTo>
                  <a:lnTo>
                    <a:pt x="490" y="442"/>
                  </a:lnTo>
                  <a:lnTo>
                    <a:pt x="484" y="455"/>
                  </a:lnTo>
                  <a:lnTo>
                    <a:pt x="469" y="469"/>
                  </a:lnTo>
                  <a:lnTo>
                    <a:pt x="464" y="487"/>
                  </a:lnTo>
                  <a:lnTo>
                    <a:pt x="462" y="509"/>
                  </a:lnTo>
                  <a:lnTo>
                    <a:pt x="431" y="522"/>
                  </a:lnTo>
                  <a:lnTo>
                    <a:pt x="415" y="535"/>
                  </a:lnTo>
                  <a:lnTo>
                    <a:pt x="390" y="554"/>
                  </a:lnTo>
                  <a:lnTo>
                    <a:pt x="395" y="566"/>
                  </a:lnTo>
                  <a:lnTo>
                    <a:pt x="375" y="571"/>
                  </a:lnTo>
                  <a:lnTo>
                    <a:pt x="365" y="580"/>
                  </a:lnTo>
                  <a:lnTo>
                    <a:pt x="347" y="611"/>
                  </a:lnTo>
                  <a:lnTo>
                    <a:pt x="329" y="625"/>
                  </a:lnTo>
                  <a:lnTo>
                    <a:pt x="335" y="646"/>
                  </a:lnTo>
                  <a:lnTo>
                    <a:pt x="323" y="655"/>
                  </a:lnTo>
                  <a:lnTo>
                    <a:pt x="315" y="664"/>
                  </a:lnTo>
                  <a:lnTo>
                    <a:pt x="328" y="697"/>
                  </a:lnTo>
                  <a:lnTo>
                    <a:pt x="323" y="717"/>
                  </a:lnTo>
                  <a:lnTo>
                    <a:pt x="303" y="731"/>
                  </a:lnTo>
                  <a:lnTo>
                    <a:pt x="302" y="764"/>
                  </a:lnTo>
                  <a:lnTo>
                    <a:pt x="312" y="805"/>
                  </a:lnTo>
                  <a:lnTo>
                    <a:pt x="321" y="826"/>
                  </a:lnTo>
                  <a:lnTo>
                    <a:pt x="359" y="847"/>
                  </a:lnTo>
                  <a:lnTo>
                    <a:pt x="375" y="871"/>
                  </a:lnTo>
                  <a:lnTo>
                    <a:pt x="391" y="895"/>
                  </a:lnTo>
                  <a:lnTo>
                    <a:pt x="401" y="910"/>
                  </a:lnTo>
                  <a:lnTo>
                    <a:pt x="395" y="927"/>
                  </a:lnTo>
                  <a:lnTo>
                    <a:pt x="377" y="942"/>
                  </a:lnTo>
                  <a:lnTo>
                    <a:pt x="363" y="937"/>
                  </a:lnTo>
                  <a:lnTo>
                    <a:pt x="350" y="927"/>
                  </a:lnTo>
                  <a:lnTo>
                    <a:pt x="331" y="932"/>
                  </a:lnTo>
                  <a:lnTo>
                    <a:pt x="329" y="946"/>
                  </a:lnTo>
                  <a:lnTo>
                    <a:pt x="302" y="947"/>
                  </a:lnTo>
                  <a:lnTo>
                    <a:pt x="260" y="947"/>
                  </a:lnTo>
                  <a:lnTo>
                    <a:pt x="253" y="957"/>
                  </a:lnTo>
                  <a:lnTo>
                    <a:pt x="280" y="965"/>
                  </a:lnTo>
                  <a:lnTo>
                    <a:pt x="316" y="951"/>
                  </a:lnTo>
                  <a:lnTo>
                    <a:pt x="324" y="965"/>
                  </a:lnTo>
                  <a:lnTo>
                    <a:pt x="353" y="967"/>
                  </a:lnTo>
                  <a:lnTo>
                    <a:pt x="376" y="974"/>
                  </a:lnTo>
                  <a:lnTo>
                    <a:pt x="368" y="983"/>
                  </a:lnTo>
                  <a:lnTo>
                    <a:pt x="340" y="981"/>
                  </a:lnTo>
                  <a:lnTo>
                    <a:pt x="336" y="990"/>
                  </a:lnTo>
                  <a:lnTo>
                    <a:pt x="343" y="1002"/>
                  </a:lnTo>
                  <a:lnTo>
                    <a:pt x="330" y="1020"/>
                  </a:lnTo>
                  <a:lnTo>
                    <a:pt x="311" y="1036"/>
                  </a:lnTo>
                  <a:lnTo>
                    <a:pt x="301" y="1042"/>
                  </a:lnTo>
                  <a:lnTo>
                    <a:pt x="292" y="1047"/>
                  </a:lnTo>
                  <a:lnTo>
                    <a:pt x="300" y="1066"/>
                  </a:lnTo>
                  <a:lnTo>
                    <a:pt x="290" y="1081"/>
                  </a:lnTo>
                  <a:lnTo>
                    <a:pt x="280" y="1107"/>
                  </a:lnTo>
                  <a:lnTo>
                    <a:pt x="287" y="1131"/>
                  </a:lnTo>
                  <a:lnTo>
                    <a:pt x="282" y="1169"/>
                  </a:lnTo>
                  <a:lnTo>
                    <a:pt x="274" y="1187"/>
                  </a:lnTo>
                  <a:lnTo>
                    <a:pt x="276" y="1211"/>
                  </a:lnTo>
                  <a:lnTo>
                    <a:pt x="266" y="1229"/>
                  </a:lnTo>
                  <a:lnTo>
                    <a:pt x="251" y="1259"/>
                  </a:lnTo>
                  <a:lnTo>
                    <a:pt x="248" y="1281"/>
                  </a:lnTo>
                  <a:lnTo>
                    <a:pt x="216" y="1279"/>
                  </a:lnTo>
                  <a:lnTo>
                    <a:pt x="185" y="1281"/>
                  </a:lnTo>
                  <a:lnTo>
                    <a:pt x="181" y="1292"/>
                  </a:lnTo>
                  <a:lnTo>
                    <a:pt x="164" y="1300"/>
                  </a:lnTo>
                  <a:lnTo>
                    <a:pt x="155" y="1304"/>
                  </a:lnTo>
                  <a:lnTo>
                    <a:pt x="163" y="1319"/>
                  </a:lnTo>
                  <a:lnTo>
                    <a:pt x="159" y="1340"/>
                  </a:lnTo>
                  <a:lnTo>
                    <a:pt x="139" y="1356"/>
                  </a:lnTo>
                  <a:lnTo>
                    <a:pt x="125" y="1344"/>
                  </a:lnTo>
                  <a:lnTo>
                    <a:pt x="108" y="1358"/>
                  </a:lnTo>
                  <a:lnTo>
                    <a:pt x="85" y="1360"/>
                  </a:lnTo>
                  <a:lnTo>
                    <a:pt x="76" y="1348"/>
                  </a:lnTo>
                  <a:lnTo>
                    <a:pt x="83" y="1338"/>
                  </a:lnTo>
                  <a:lnTo>
                    <a:pt x="86" y="1314"/>
                  </a:lnTo>
                  <a:lnTo>
                    <a:pt x="65" y="1283"/>
                  </a:lnTo>
                  <a:lnTo>
                    <a:pt x="54" y="1267"/>
                  </a:lnTo>
                  <a:lnTo>
                    <a:pt x="60" y="1257"/>
                  </a:lnTo>
                  <a:lnTo>
                    <a:pt x="69" y="1257"/>
                  </a:lnTo>
                  <a:lnTo>
                    <a:pt x="70" y="1249"/>
                  </a:lnTo>
                  <a:lnTo>
                    <a:pt x="74" y="1239"/>
                  </a:lnTo>
                  <a:lnTo>
                    <a:pt x="78" y="1232"/>
                  </a:lnTo>
                  <a:lnTo>
                    <a:pt x="72" y="1224"/>
                  </a:lnTo>
                  <a:lnTo>
                    <a:pt x="64" y="1207"/>
                  </a:lnTo>
                  <a:lnTo>
                    <a:pt x="42" y="1185"/>
                  </a:lnTo>
                  <a:lnTo>
                    <a:pt x="44" y="1159"/>
                  </a:lnTo>
                  <a:lnTo>
                    <a:pt x="29" y="1139"/>
                  </a:lnTo>
                  <a:lnTo>
                    <a:pt x="16" y="1128"/>
                  </a:lnTo>
                  <a:lnTo>
                    <a:pt x="22" y="1107"/>
                  </a:lnTo>
                  <a:lnTo>
                    <a:pt x="28" y="1064"/>
                  </a:lnTo>
                  <a:lnTo>
                    <a:pt x="7" y="1045"/>
                  </a:lnTo>
                  <a:lnTo>
                    <a:pt x="1" y="1024"/>
                  </a:lnTo>
                  <a:lnTo>
                    <a:pt x="0" y="1013"/>
                  </a:lnTo>
                  <a:lnTo>
                    <a:pt x="5" y="987"/>
                  </a:lnTo>
                  <a:lnTo>
                    <a:pt x="20" y="991"/>
                  </a:lnTo>
                  <a:lnTo>
                    <a:pt x="30" y="956"/>
                  </a:lnTo>
                  <a:lnTo>
                    <a:pt x="27" y="919"/>
                  </a:lnTo>
                  <a:lnTo>
                    <a:pt x="29" y="907"/>
                  </a:lnTo>
                  <a:lnTo>
                    <a:pt x="46" y="894"/>
                  </a:lnTo>
                  <a:lnTo>
                    <a:pt x="70" y="875"/>
                  </a:lnTo>
                  <a:lnTo>
                    <a:pt x="69" y="853"/>
                  </a:lnTo>
                  <a:lnTo>
                    <a:pt x="60" y="792"/>
                  </a:lnTo>
                  <a:lnTo>
                    <a:pt x="50" y="786"/>
                  </a:lnTo>
                  <a:lnTo>
                    <a:pt x="47" y="768"/>
                  </a:lnTo>
                  <a:lnTo>
                    <a:pt x="70" y="757"/>
                  </a:lnTo>
                  <a:lnTo>
                    <a:pt x="78" y="750"/>
                  </a:lnTo>
                  <a:lnTo>
                    <a:pt x="63" y="727"/>
                  </a:lnTo>
                  <a:lnTo>
                    <a:pt x="42" y="703"/>
                  </a:lnTo>
                  <a:lnTo>
                    <a:pt x="44" y="674"/>
                  </a:lnTo>
                  <a:lnTo>
                    <a:pt x="46" y="652"/>
                  </a:lnTo>
                  <a:lnTo>
                    <a:pt x="61" y="614"/>
                  </a:lnTo>
                  <a:lnTo>
                    <a:pt x="59" y="597"/>
                  </a:lnTo>
                  <a:lnTo>
                    <a:pt x="57" y="564"/>
                  </a:lnTo>
                  <a:lnTo>
                    <a:pt x="67" y="534"/>
                  </a:lnTo>
                  <a:lnTo>
                    <a:pt x="86" y="517"/>
                  </a:lnTo>
                  <a:lnTo>
                    <a:pt x="107" y="502"/>
                  </a:lnTo>
                  <a:lnTo>
                    <a:pt x="130" y="506"/>
                  </a:lnTo>
                  <a:lnTo>
                    <a:pt x="154" y="511"/>
                  </a:lnTo>
                  <a:lnTo>
                    <a:pt x="159" y="482"/>
                  </a:lnTo>
                  <a:lnTo>
                    <a:pt x="148" y="458"/>
                  </a:lnTo>
                  <a:lnTo>
                    <a:pt x="137" y="440"/>
                  </a:lnTo>
                  <a:lnTo>
                    <a:pt x="132" y="430"/>
                  </a:lnTo>
                  <a:lnTo>
                    <a:pt x="133" y="416"/>
                  </a:lnTo>
                  <a:lnTo>
                    <a:pt x="148" y="411"/>
                  </a:lnTo>
                  <a:lnTo>
                    <a:pt x="148" y="384"/>
                  </a:lnTo>
                  <a:lnTo>
                    <a:pt x="156" y="357"/>
                  </a:lnTo>
                  <a:lnTo>
                    <a:pt x="159" y="337"/>
                  </a:lnTo>
                  <a:lnTo>
                    <a:pt x="157" y="316"/>
                  </a:lnTo>
                  <a:lnTo>
                    <a:pt x="168" y="294"/>
                  </a:lnTo>
                  <a:lnTo>
                    <a:pt x="193" y="274"/>
                  </a:lnTo>
                  <a:lnTo>
                    <a:pt x="211" y="269"/>
                  </a:lnTo>
                  <a:lnTo>
                    <a:pt x="208" y="249"/>
                  </a:lnTo>
                  <a:lnTo>
                    <a:pt x="217" y="236"/>
                  </a:lnTo>
                  <a:lnTo>
                    <a:pt x="233" y="214"/>
                  </a:lnTo>
                  <a:lnTo>
                    <a:pt x="249" y="200"/>
                  </a:lnTo>
                  <a:lnTo>
                    <a:pt x="236" y="165"/>
                  </a:lnTo>
                  <a:lnTo>
                    <a:pt x="267" y="129"/>
                  </a:lnTo>
                  <a:lnTo>
                    <a:pt x="273" y="115"/>
                  </a:lnTo>
                  <a:lnTo>
                    <a:pt x="299" y="107"/>
                  </a:lnTo>
                  <a:lnTo>
                    <a:pt x="313" y="86"/>
                  </a:lnTo>
                  <a:lnTo>
                    <a:pt x="312" y="73"/>
                  </a:lnTo>
                  <a:lnTo>
                    <a:pt x="327" y="58"/>
                  </a:lnTo>
                  <a:lnTo>
                    <a:pt x="353" y="52"/>
                  </a:lnTo>
                  <a:lnTo>
                    <a:pt x="386" y="49"/>
                  </a:lnTo>
                  <a:lnTo>
                    <a:pt x="411" y="25"/>
                  </a:lnTo>
                  <a:lnTo>
                    <a:pt x="406" y="1"/>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grpSp>
          <p:nvGrpSpPr>
            <p:cNvPr id="12" name="Group 211"/>
            <p:cNvGrpSpPr>
              <a:grpSpLocks/>
            </p:cNvGrpSpPr>
            <p:nvPr/>
          </p:nvGrpSpPr>
          <p:grpSpPr bwMode="auto">
            <a:xfrm>
              <a:off x="7459663" y="3400425"/>
              <a:ext cx="87312" cy="152400"/>
              <a:chOff x="3103" y="1817"/>
              <a:chExt cx="68" cy="113"/>
            </a:xfrm>
          </p:grpSpPr>
          <p:sp>
            <p:nvSpPr>
              <p:cNvPr id="219348" name="Freeform 212"/>
              <p:cNvSpPr>
                <a:spLocks/>
              </p:cNvSpPr>
              <p:nvPr/>
            </p:nvSpPr>
            <p:spPr bwMode="auto">
              <a:xfrm>
                <a:off x="3103" y="1818"/>
                <a:ext cx="60" cy="103"/>
              </a:xfrm>
              <a:custGeom>
                <a:avLst/>
                <a:gdLst/>
                <a:ahLst/>
                <a:cxnLst>
                  <a:cxn ang="0">
                    <a:pos x="47" y="0"/>
                  </a:cxn>
                  <a:cxn ang="0">
                    <a:pos x="49" y="18"/>
                  </a:cxn>
                  <a:cxn ang="0">
                    <a:pos x="59" y="32"/>
                  </a:cxn>
                  <a:cxn ang="0">
                    <a:pos x="51" y="51"/>
                  </a:cxn>
                  <a:cxn ang="0">
                    <a:pos x="43" y="63"/>
                  </a:cxn>
                  <a:cxn ang="0">
                    <a:pos x="26" y="83"/>
                  </a:cxn>
                  <a:cxn ang="0">
                    <a:pos x="11" y="102"/>
                  </a:cxn>
                  <a:cxn ang="0">
                    <a:pos x="0" y="85"/>
                  </a:cxn>
                  <a:cxn ang="0">
                    <a:pos x="5" y="77"/>
                  </a:cxn>
                  <a:cxn ang="0">
                    <a:pos x="23" y="57"/>
                  </a:cxn>
                  <a:cxn ang="0">
                    <a:pos x="20" y="46"/>
                  </a:cxn>
                  <a:cxn ang="0">
                    <a:pos x="29" y="29"/>
                  </a:cxn>
                  <a:cxn ang="0">
                    <a:pos x="49" y="9"/>
                  </a:cxn>
                  <a:cxn ang="0">
                    <a:pos x="50" y="16"/>
                  </a:cxn>
                  <a:cxn ang="0">
                    <a:pos x="56" y="24"/>
                  </a:cxn>
                  <a:cxn ang="0">
                    <a:pos x="47" y="0"/>
                  </a:cxn>
                </a:cxnLst>
                <a:rect l="0" t="0" r="r" b="b"/>
                <a:pathLst>
                  <a:path w="60" h="103">
                    <a:moveTo>
                      <a:pt x="47" y="0"/>
                    </a:moveTo>
                    <a:lnTo>
                      <a:pt x="49" y="18"/>
                    </a:lnTo>
                    <a:lnTo>
                      <a:pt x="59" y="32"/>
                    </a:lnTo>
                    <a:lnTo>
                      <a:pt x="51" y="51"/>
                    </a:lnTo>
                    <a:lnTo>
                      <a:pt x="43" y="63"/>
                    </a:lnTo>
                    <a:lnTo>
                      <a:pt x="26" y="83"/>
                    </a:lnTo>
                    <a:lnTo>
                      <a:pt x="11" y="102"/>
                    </a:lnTo>
                    <a:lnTo>
                      <a:pt x="0" y="85"/>
                    </a:lnTo>
                    <a:lnTo>
                      <a:pt x="5" y="77"/>
                    </a:lnTo>
                    <a:lnTo>
                      <a:pt x="23" y="57"/>
                    </a:lnTo>
                    <a:lnTo>
                      <a:pt x="20" y="46"/>
                    </a:lnTo>
                    <a:lnTo>
                      <a:pt x="29" y="29"/>
                    </a:lnTo>
                    <a:lnTo>
                      <a:pt x="49" y="9"/>
                    </a:lnTo>
                    <a:lnTo>
                      <a:pt x="50" y="16"/>
                    </a:lnTo>
                    <a:lnTo>
                      <a:pt x="56" y="24"/>
                    </a:lnTo>
                    <a:lnTo>
                      <a:pt x="47" y="0"/>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349" name="Freeform 213"/>
              <p:cNvSpPr>
                <a:spLocks/>
              </p:cNvSpPr>
              <p:nvPr/>
            </p:nvSpPr>
            <p:spPr bwMode="auto">
              <a:xfrm>
                <a:off x="3104" y="1817"/>
                <a:ext cx="67" cy="113"/>
              </a:xfrm>
              <a:custGeom>
                <a:avLst/>
                <a:gdLst/>
                <a:ahLst/>
                <a:cxnLst>
                  <a:cxn ang="0">
                    <a:pos x="53" y="0"/>
                  </a:cxn>
                  <a:cxn ang="0">
                    <a:pos x="55" y="19"/>
                  </a:cxn>
                  <a:cxn ang="0">
                    <a:pos x="66" y="35"/>
                  </a:cxn>
                  <a:cxn ang="0">
                    <a:pos x="59" y="54"/>
                  </a:cxn>
                  <a:cxn ang="0">
                    <a:pos x="49" y="71"/>
                  </a:cxn>
                  <a:cxn ang="0">
                    <a:pos x="29" y="92"/>
                  </a:cxn>
                  <a:cxn ang="0">
                    <a:pos x="12" y="112"/>
                  </a:cxn>
                  <a:cxn ang="0">
                    <a:pos x="0" y="94"/>
                  </a:cxn>
                  <a:cxn ang="0">
                    <a:pos x="6" y="85"/>
                  </a:cxn>
                  <a:cxn ang="0">
                    <a:pos x="26" y="63"/>
                  </a:cxn>
                  <a:cxn ang="0">
                    <a:pos x="21" y="51"/>
                  </a:cxn>
                  <a:cxn ang="0">
                    <a:pos x="33" y="32"/>
                  </a:cxn>
                  <a:cxn ang="0">
                    <a:pos x="55" y="10"/>
                  </a:cxn>
                  <a:cxn ang="0">
                    <a:pos x="56" y="17"/>
                  </a:cxn>
                  <a:cxn ang="0">
                    <a:pos x="63" y="26"/>
                  </a:cxn>
                </a:cxnLst>
                <a:rect l="0" t="0" r="r" b="b"/>
                <a:pathLst>
                  <a:path w="67" h="113">
                    <a:moveTo>
                      <a:pt x="53" y="0"/>
                    </a:moveTo>
                    <a:lnTo>
                      <a:pt x="55" y="19"/>
                    </a:lnTo>
                    <a:lnTo>
                      <a:pt x="66" y="35"/>
                    </a:lnTo>
                    <a:lnTo>
                      <a:pt x="59" y="54"/>
                    </a:lnTo>
                    <a:lnTo>
                      <a:pt x="49" y="71"/>
                    </a:lnTo>
                    <a:lnTo>
                      <a:pt x="29" y="92"/>
                    </a:lnTo>
                    <a:lnTo>
                      <a:pt x="12" y="112"/>
                    </a:lnTo>
                    <a:lnTo>
                      <a:pt x="0" y="94"/>
                    </a:lnTo>
                    <a:lnTo>
                      <a:pt x="6" y="85"/>
                    </a:lnTo>
                    <a:lnTo>
                      <a:pt x="26" y="63"/>
                    </a:lnTo>
                    <a:lnTo>
                      <a:pt x="21" y="51"/>
                    </a:lnTo>
                    <a:lnTo>
                      <a:pt x="33" y="32"/>
                    </a:lnTo>
                    <a:lnTo>
                      <a:pt x="55" y="10"/>
                    </a:lnTo>
                    <a:lnTo>
                      <a:pt x="56" y="17"/>
                    </a:lnTo>
                    <a:lnTo>
                      <a:pt x="63" y="26"/>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grpSp>
        <p:sp>
          <p:nvSpPr>
            <p:cNvPr id="219350" name="Freeform 214"/>
            <p:cNvSpPr>
              <a:spLocks/>
            </p:cNvSpPr>
            <p:nvPr/>
          </p:nvSpPr>
          <p:spPr bwMode="auto">
            <a:xfrm>
              <a:off x="7350125" y="3348038"/>
              <a:ext cx="112713" cy="123825"/>
            </a:xfrm>
            <a:custGeom>
              <a:avLst/>
              <a:gdLst/>
              <a:ahLst/>
              <a:cxnLst>
                <a:cxn ang="0">
                  <a:pos x="63" y="0"/>
                </a:cxn>
                <a:cxn ang="0">
                  <a:pos x="53" y="14"/>
                </a:cxn>
                <a:cxn ang="0">
                  <a:pos x="38" y="13"/>
                </a:cxn>
                <a:cxn ang="0">
                  <a:pos x="26" y="12"/>
                </a:cxn>
                <a:cxn ang="0">
                  <a:pos x="34" y="24"/>
                </a:cxn>
                <a:cxn ang="0">
                  <a:pos x="36" y="36"/>
                </a:cxn>
                <a:cxn ang="0">
                  <a:pos x="37" y="44"/>
                </a:cxn>
                <a:cxn ang="0">
                  <a:pos x="32" y="46"/>
                </a:cxn>
                <a:cxn ang="0">
                  <a:pos x="20" y="43"/>
                </a:cxn>
                <a:cxn ang="0">
                  <a:pos x="20" y="38"/>
                </a:cxn>
                <a:cxn ang="0">
                  <a:pos x="10" y="39"/>
                </a:cxn>
                <a:cxn ang="0">
                  <a:pos x="15" y="48"/>
                </a:cxn>
                <a:cxn ang="0">
                  <a:pos x="9" y="58"/>
                </a:cxn>
                <a:cxn ang="0">
                  <a:pos x="0" y="72"/>
                </a:cxn>
                <a:cxn ang="0">
                  <a:pos x="6" y="85"/>
                </a:cxn>
                <a:cxn ang="0">
                  <a:pos x="18" y="92"/>
                </a:cxn>
                <a:cxn ang="0">
                  <a:pos x="27" y="83"/>
                </a:cxn>
                <a:cxn ang="0">
                  <a:pos x="42" y="74"/>
                </a:cxn>
                <a:cxn ang="0">
                  <a:pos x="64" y="65"/>
                </a:cxn>
                <a:cxn ang="0">
                  <a:pos x="74" y="68"/>
                </a:cxn>
                <a:cxn ang="0">
                  <a:pos x="68" y="53"/>
                </a:cxn>
                <a:cxn ang="0">
                  <a:pos x="78" y="45"/>
                </a:cxn>
                <a:cxn ang="0">
                  <a:pos x="87" y="29"/>
                </a:cxn>
                <a:cxn ang="0">
                  <a:pos x="82" y="22"/>
                </a:cxn>
                <a:cxn ang="0">
                  <a:pos x="71" y="13"/>
                </a:cxn>
                <a:cxn ang="0">
                  <a:pos x="63" y="0"/>
                </a:cxn>
              </a:cxnLst>
              <a:rect l="0" t="0" r="r" b="b"/>
              <a:pathLst>
                <a:path w="88" h="93">
                  <a:moveTo>
                    <a:pt x="63" y="0"/>
                  </a:moveTo>
                  <a:lnTo>
                    <a:pt x="53" y="14"/>
                  </a:lnTo>
                  <a:lnTo>
                    <a:pt x="38" y="13"/>
                  </a:lnTo>
                  <a:lnTo>
                    <a:pt x="26" y="12"/>
                  </a:lnTo>
                  <a:lnTo>
                    <a:pt x="34" y="24"/>
                  </a:lnTo>
                  <a:lnTo>
                    <a:pt x="36" y="36"/>
                  </a:lnTo>
                  <a:lnTo>
                    <a:pt x="37" y="44"/>
                  </a:lnTo>
                  <a:lnTo>
                    <a:pt x="32" y="46"/>
                  </a:lnTo>
                  <a:lnTo>
                    <a:pt x="20" y="43"/>
                  </a:lnTo>
                  <a:lnTo>
                    <a:pt x="20" y="38"/>
                  </a:lnTo>
                  <a:lnTo>
                    <a:pt x="10" y="39"/>
                  </a:lnTo>
                  <a:lnTo>
                    <a:pt x="15" y="48"/>
                  </a:lnTo>
                  <a:lnTo>
                    <a:pt x="9" y="58"/>
                  </a:lnTo>
                  <a:lnTo>
                    <a:pt x="0" y="72"/>
                  </a:lnTo>
                  <a:lnTo>
                    <a:pt x="6" y="85"/>
                  </a:lnTo>
                  <a:lnTo>
                    <a:pt x="18" y="92"/>
                  </a:lnTo>
                  <a:lnTo>
                    <a:pt x="27" y="83"/>
                  </a:lnTo>
                  <a:lnTo>
                    <a:pt x="42" y="74"/>
                  </a:lnTo>
                  <a:lnTo>
                    <a:pt x="64" y="65"/>
                  </a:lnTo>
                  <a:lnTo>
                    <a:pt x="74" y="68"/>
                  </a:lnTo>
                  <a:lnTo>
                    <a:pt x="68" y="53"/>
                  </a:lnTo>
                  <a:lnTo>
                    <a:pt x="78" y="45"/>
                  </a:lnTo>
                  <a:lnTo>
                    <a:pt x="87" y="29"/>
                  </a:lnTo>
                  <a:lnTo>
                    <a:pt x="82" y="22"/>
                  </a:lnTo>
                  <a:lnTo>
                    <a:pt x="71" y="13"/>
                  </a:lnTo>
                  <a:lnTo>
                    <a:pt x="63" y="0"/>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351" name="Freeform 215"/>
            <p:cNvSpPr>
              <a:spLocks/>
            </p:cNvSpPr>
            <p:nvPr/>
          </p:nvSpPr>
          <p:spPr bwMode="auto">
            <a:xfrm>
              <a:off x="7618413" y="4902200"/>
              <a:ext cx="806450" cy="688975"/>
            </a:xfrm>
            <a:custGeom>
              <a:avLst/>
              <a:gdLst/>
              <a:ahLst/>
              <a:cxnLst>
                <a:cxn ang="0">
                  <a:pos x="323" y="409"/>
                </a:cxn>
                <a:cxn ang="0">
                  <a:pos x="337" y="367"/>
                </a:cxn>
                <a:cxn ang="0">
                  <a:pos x="370" y="364"/>
                </a:cxn>
                <a:cxn ang="0">
                  <a:pos x="391" y="380"/>
                </a:cxn>
                <a:cxn ang="0">
                  <a:pos x="428" y="391"/>
                </a:cxn>
                <a:cxn ang="0">
                  <a:pos x="425" y="466"/>
                </a:cxn>
                <a:cxn ang="0">
                  <a:pos x="454" y="502"/>
                </a:cxn>
                <a:cxn ang="0">
                  <a:pos x="471" y="507"/>
                </a:cxn>
                <a:cxn ang="0">
                  <a:pos x="504" y="512"/>
                </a:cxn>
                <a:cxn ang="0">
                  <a:pos x="546" y="486"/>
                </a:cxn>
                <a:cxn ang="0">
                  <a:pos x="608" y="478"/>
                </a:cxn>
                <a:cxn ang="0">
                  <a:pos x="609" y="449"/>
                </a:cxn>
                <a:cxn ang="0">
                  <a:pos x="590" y="387"/>
                </a:cxn>
                <a:cxn ang="0">
                  <a:pos x="564" y="372"/>
                </a:cxn>
                <a:cxn ang="0">
                  <a:pos x="569" y="328"/>
                </a:cxn>
                <a:cxn ang="0">
                  <a:pos x="590" y="283"/>
                </a:cxn>
                <a:cxn ang="0">
                  <a:pos x="585" y="245"/>
                </a:cxn>
                <a:cxn ang="0">
                  <a:pos x="549" y="216"/>
                </a:cxn>
                <a:cxn ang="0">
                  <a:pos x="559" y="189"/>
                </a:cxn>
                <a:cxn ang="0">
                  <a:pos x="554" y="169"/>
                </a:cxn>
                <a:cxn ang="0">
                  <a:pos x="530" y="151"/>
                </a:cxn>
                <a:cxn ang="0">
                  <a:pos x="511" y="122"/>
                </a:cxn>
                <a:cxn ang="0">
                  <a:pos x="478" y="138"/>
                </a:cxn>
                <a:cxn ang="0">
                  <a:pos x="466" y="101"/>
                </a:cxn>
                <a:cxn ang="0">
                  <a:pos x="428" y="69"/>
                </a:cxn>
                <a:cxn ang="0">
                  <a:pos x="415" y="40"/>
                </a:cxn>
                <a:cxn ang="0">
                  <a:pos x="394" y="22"/>
                </a:cxn>
                <a:cxn ang="0">
                  <a:pos x="378" y="2"/>
                </a:cxn>
                <a:cxn ang="0">
                  <a:pos x="317" y="10"/>
                </a:cxn>
                <a:cxn ang="0">
                  <a:pos x="247" y="75"/>
                </a:cxn>
                <a:cxn ang="0">
                  <a:pos x="269" y="112"/>
                </a:cxn>
                <a:cxn ang="0">
                  <a:pos x="251" y="123"/>
                </a:cxn>
                <a:cxn ang="0">
                  <a:pos x="215" y="105"/>
                </a:cxn>
                <a:cxn ang="0">
                  <a:pos x="160" y="116"/>
                </a:cxn>
                <a:cxn ang="0">
                  <a:pos x="142" y="118"/>
                </a:cxn>
                <a:cxn ang="0">
                  <a:pos x="102" y="100"/>
                </a:cxn>
                <a:cxn ang="0">
                  <a:pos x="22" y="124"/>
                </a:cxn>
                <a:cxn ang="0">
                  <a:pos x="1" y="142"/>
                </a:cxn>
                <a:cxn ang="0">
                  <a:pos x="74" y="221"/>
                </a:cxn>
                <a:cxn ang="0">
                  <a:pos x="118" y="239"/>
                </a:cxn>
                <a:cxn ang="0">
                  <a:pos x="202" y="316"/>
                </a:cxn>
                <a:cxn ang="0">
                  <a:pos x="196" y="349"/>
                </a:cxn>
              </a:cxnLst>
              <a:rect l="0" t="0" r="r" b="b"/>
              <a:pathLst>
                <a:path w="622" h="513">
                  <a:moveTo>
                    <a:pt x="314" y="432"/>
                  </a:moveTo>
                  <a:lnTo>
                    <a:pt x="323" y="409"/>
                  </a:lnTo>
                  <a:lnTo>
                    <a:pt x="326" y="376"/>
                  </a:lnTo>
                  <a:lnTo>
                    <a:pt x="337" y="367"/>
                  </a:lnTo>
                  <a:lnTo>
                    <a:pt x="366" y="368"/>
                  </a:lnTo>
                  <a:lnTo>
                    <a:pt x="370" y="364"/>
                  </a:lnTo>
                  <a:lnTo>
                    <a:pt x="385" y="366"/>
                  </a:lnTo>
                  <a:lnTo>
                    <a:pt x="391" y="380"/>
                  </a:lnTo>
                  <a:lnTo>
                    <a:pt x="417" y="384"/>
                  </a:lnTo>
                  <a:lnTo>
                    <a:pt x="428" y="391"/>
                  </a:lnTo>
                  <a:lnTo>
                    <a:pt x="432" y="452"/>
                  </a:lnTo>
                  <a:lnTo>
                    <a:pt x="425" y="466"/>
                  </a:lnTo>
                  <a:lnTo>
                    <a:pt x="438" y="495"/>
                  </a:lnTo>
                  <a:lnTo>
                    <a:pt x="454" y="502"/>
                  </a:lnTo>
                  <a:lnTo>
                    <a:pt x="462" y="499"/>
                  </a:lnTo>
                  <a:lnTo>
                    <a:pt x="471" y="507"/>
                  </a:lnTo>
                  <a:lnTo>
                    <a:pt x="495" y="510"/>
                  </a:lnTo>
                  <a:lnTo>
                    <a:pt x="504" y="512"/>
                  </a:lnTo>
                  <a:lnTo>
                    <a:pt x="535" y="509"/>
                  </a:lnTo>
                  <a:lnTo>
                    <a:pt x="546" y="486"/>
                  </a:lnTo>
                  <a:lnTo>
                    <a:pt x="569" y="487"/>
                  </a:lnTo>
                  <a:lnTo>
                    <a:pt x="608" y="478"/>
                  </a:lnTo>
                  <a:lnTo>
                    <a:pt x="621" y="457"/>
                  </a:lnTo>
                  <a:lnTo>
                    <a:pt x="609" y="449"/>
                  </a:lnTo>
                  <a:lnTo>
                    <a:pt x="604" y="401"/>
                  </a:lnTo>
                  <a:lnTo>
                    <a:pt x="590" y="387"/>
                  </a:lnTo>
                  <a:lnTo>
                    <a:pt x="576" y="389"/>
                  </a:lnTo>
                  <a:lnTo>
                    <a:pt x="564" y="372"/>
                  </a:lnTo>
                  <a:lnTo>
                    <a:pt x="575" y="352"/>
                  </a:lnTo>
                  <a:lnTo>
                    <a:pt x="569" y="328"/>
                  </a:lnTo>
                  <a:lnTo>
                    <a:pt x="564" y="307"/>
                  </a:lnTo>
                  <a:lnTo>
                    <a:pt x="590" y="283"/>
                  </a:lnTo>
                  <a:lnTo>
                    <a:pt x="592" y="256"/>
                  </a:lnTo>
                  <a:lnTo>
                    <a:pt x="585" y="245"/>
                  </a:lnTo>
                  <a:lnTo>
                    <a:pt x="564" y="243"/>
                  </a:lnTo>
                  <a:lnTo>
                    <a:pt x="549" y="216"/>
                  </a:lnTo>
                  <a:lnTo>
                    <a:pt x="549" y="206"/>
                  </a:lnTo>
                  <a:lnTo>
                    <a:pt x="559" y="189"/>
                  </a:lnTo>
                  <a:lnTo>
                    <a:pt x="552" y="184"/>
                  </a:lnTo>
                  <a:lnTo>
                    <a:pt x="554" y="169"/>
                  </a:lnTo>
                  <a:lnTo>
                    <a:pt x="555" y="161"/>
                  </a:lnTo>
                  <a:lnTo>
                    <a:pt x="530" y="151"/>
                  </a:lnTo>
                  <a:lnTo>
                    <a:pt x="528" y="133"/>
                  </a:lnTo>
                  <a:lnTo>
                    <a:pt x="511" y="122"/>
                  </a:lnTo>
                  <a:lnTo>
                    <a:pt x="493" y="136"/>
                  </a:lnTo>
                  <a:lnTo>
                    <a:pt x="478" y="138"/>
                  </a:lnTo>
                  <a:lnTo>
                    <a:pt x="469" y="123"/>
                  </a:lnTo>
                  <a:lnTo>
                    <a:pt x="466" y="101"/>
                  </a:lnTo>
                  <a:lnTo>
                    <a:pt x="449" y="69"/>
                  </a:lnTo>
                  <a:lnTo>
                    <a:pt x="428" y="69"/>
                  </a:lnTo>
                  <a:lnTo>
                    <a:pt x="416" y="63"/>
                  </a:lnTo>
                  <a:lnTo>
                    <a:pt x="415" y="40"/>
                  </a:lnTo>
                  <a:lnTo>
                    <a:pt x="402" y="24"/>
                  </a:lnTo>
                  <a:lnTo>
                    <a:pt x="394" y="22"/>
                  </a:lnTo>
                  <a:lnTo>
                    <a:pt x="390" y="8"/>
                  </a:lnTo>
                  <a:lnTo>
                    <a:pt x="378" y="2"/>
                  </a:lnTo>
                  <a:lnTo>
                    <a:pt x="357" y="0"/>
                  </a:lnTo>
                  <a:lnTo>
                    <a:pt x="317" y="10"/>
                  </a:lnTo>
                  <a:lnTo>
                    <a:pt x="245" y="42"/>
                  </a:lnTo>
                  <a:lnTo>
                    <a:pt x="247" y="75"/>
                  </a:lnTo>
                  <a:lnTo>
                    <a:pt x="273" y="96"/>
                  </a:lnTo>
                  <a:lnTo>
                    <a:pt x="269" y="112"/>
                  </a:lnTo>
                  <a:lnTo>
                    <a:pt x="267" y="122"/>
                  </a:lnTo>
                  <a:lnTo>
                    <a:pt x="251" y="123"/>
                  </a:lnTo>
                  <a:lnTo>
                    <a:pt x="235" y="113"/>
                  </a:lnTo>
                  <a:lnTo>
                    <a:pt x="215" y="105"/>
                  </a:lnTo>
                  <a:lnTo>
                    <a:pt x="190" y="117"/>
                  </a:lnTo>
                  <a:lnTo>
                    <a:pt x="160" y="116"/>
                  </a:lnTo>
                  <a:lnTo>
                    <a:pt x="145" y="127"/>
                  </a:lnTo>
                  <a:lnTo>
                    <a:pt x="142" y="118"/>
                  </a:lnTo>
                  <a:lnTo>
                    <a:pt x="126" y="118"/>
                  </a:lnTo>
                  <a:lnTo>
                    <a:pt x="102" y="100"/>
                  </a:lnTo>
                  <a:lnTo>
                    <a:pt x="71" y="137"/>
                  </a:lnTo>
                  <a:lnTo>
                    <a:pt x="22" y="124"/>
                  </a:lnTo>
                  <a:lnTo>
                    <a:pt x="0" y="130"/>
                  </a:lnTo>
                  <a:lnTo>
                    <a:pt x="1" y="142"/>
                  </a:lnTo>
                  <a:lnTo>
                    <a:pt x="61" y="191"/>
                  </a:lnTo>
                  <a:lnTo>
                    <a:pt x="74" y="221"/>
                  </a:lnTo>
                  <a:lnTo>
                    <a:pt x="99" y="243"/>
                  </a:lnTo>
                  <a:lnTo>
                    <a:pt x="118" y="239"/>
                  </a:lnTo>
                  <a:lnTo>
                    <a:pt x="197" y="305"/>
                  </a:lnTo>
                  <a:lnTo>
                    <a:pt x="202" y="316"/>
                  </a:lnTo>
                  <a:lnTo>
                    <a:pt x="198" y="325"/>
                  </a:lnTo>
                  <a:lnTo>
                    <a:pt x="196" y="349"/>
                  </a:lnTo>
                  <a:lnTo>
                    <a:pt x="314" y="432"/>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352" name="Freeform 216"/>
            <p:cNvSpPr>
              <a:spLocks/>
            </p:cNvSpPr>
            <p:nvPr/>
          </p:nvSpPr>
          <p:spPr bwMode="auto">
            <a:xfrm>
              <a:off x="6829425" y="1570038"/>
              <a:ext cx="1423988" cy="1757362"/>
            </a:xfrm>
            <a:custGeom>
              <a:avLst/>
              <a:gdLst/>
              <a:ahLst/>
              <a:cxnLst>
                <a:cxn ang="0">
                  <a:pos x="351" y="1182"/>
                </a:cxn>
                <a:cxn ang="0">
                  <a:pos x="392" y="1107"/>
                </a:cxn>
                <a:cxn ang="0">
                  <a:pos x="370" y="1014"/>
                </a:cxn>
                <a:cxn ang="0">
                  <a:pos x="371" y="933"/>
                </a:cxn>
                <a:cxn ang="0">
                  <a:pos x="384" y="814"/>
                </a:cxn>
                <a:cxn ang="0">
                  <a:pos x="436" y="733"/>
                </a:cxn>
                <a:cxn ang="0">
                  <a:pos x="462" y="668"/>
                </a:cxn>
                <a:cxn ang="0">
                  <a:pos x="480" y="606"/>
                </a:cxn>
                <a:cxn ang="0">
                  <a:pos x="534" y="498"/>
                </a:cxn>
                <a:cxn ang="0">
                  <a:pos x="563" y="412"/>
                </a:cxn>
                <a:cxn ang="0">
                  <a:pos x="637" y="324"/>
                </a:cxn>
                <a:cxn ang="0">
                  <a:pos x="702" y="290"/>
                </a:cxn>
                <a:cxn ang="0">
                  <a:pos x="740" y="214"/>
                </a:cxn>
                <a:cxn ang="0">
                  <a:pos x="849" y="246"/>
                </a:cxn>
                <a:cxn ang="0">
                  <a:pos x="907" y="253"/>
                </a:cxn>
                <a:cxn ang="0">
                  <a:pos x="928" y="152"/>
                </a:cxn>
                <a:cxn ang="0">
                  <a:pos x="1016" y="137"/>
                </a:cxn>
                <a:cxn ang="0">
                  <a:pos x="1051" y="172"/>
                </a:cxn>
                <a:cxn ang="0">
                  <a:pos x="1071" y="120"/>
                </a:cxn>
                <a:cxn ang="0">
                  <a:pos x="1096" y="60"/>
                </a:cxn>
                <a:cxn ang="0">
                  <a:pos x="1036" y="17"/>
                </a:cxn>
                <a:cxn ang="0">
                  <a:pos x="984" y="25"/>
                </a:cxn>
                <a:cxn ang="0">
                  <a:pos x="953" y="24"/>
                </a:cxn>
                <a:cxn ang="0">
                  <a:pos x="911" y="54"/>
                </a:cxn>
                <a:cxn ang="0">
                  <a:pos x="891" y="40"/>
                </a:cxn>
                <a:cxn ang="0">
                  <a:pos x="831" y="119"/>
                </a:cxn>
                <a:cxn ang="0">
                  <a:pos x="766" y="145"/>
                </a:cxn>
                <a:cxn ang="0">
                  <a:pos x="699" y="169"/>
                </a:cxn>
                <a:cxn ang="0">
                  <a:pos x="617" y="194"/>
                </a:cxn>
                <a:cxn ang="0">
                  <a:pos x="612" y="257"/>
                </a:cxn>
                <a:cxn ang="0">
                  <a:pos x="609" y="311"/>
                </a:cxn>
                <a:cxn ang="0">
                  <a:pos x="542" y="329"/>
                </a:cxn>
                <a:cxn ang="0">
                  <a:pos x="522" y="374"/>
                </a:cxn>
                <a:cxn ang="0">
                  <a:pos x="476" y="446"/>
                </a:cxn>
                <a:cxn ang="0">
                  <a:pos x="432" y="531"/>
                </a:cxn>
                <a:cxn ang="0">
                  <a:pos x="394" y="617"/>
                </a:cxn>
                <a:cxn ang="0">
                  <a:pos x="373" y="668"/>
                </a:cxn>
                <a:cxn ang="0">
                  <a:pos x="295" y="746"/>
                </a:cxn>
                <a:cxn ang="0">
                  <a:pos x="345" y="749"/>
                </a:cxn>
                <a:cxn ang="0">
                  <a:pos x="272" y="768"/>
                </a:cxn>
                <a:cxn ang="0">
                  <a:pos x="206" y="814"/>
                </a:cxn>
                <a:cxn ang="0">
                  <a:pos x="145" y="822"/>
                </a:cxn>
                <a:cxn ang="0">
                  <a:pos x="100" y="857"/>
                </a:cxn>
                <a:cxn ang="0">
                  <a:pos x="72" y="891"/>
                </a:cxn>
                <a:cxn ang="0">
                  <a:pos x="13" y="935"/>
                </a:cxn>
                <a:cxn ang="0">
                  <a:pos x="9" y="1070"/>
                </a:cxn>
                <a:cxn ang="0">
                  <a:pos x="35" y="1099"/>
                </a:cxn>
                <a:cxn ang="0">
                  <a:pos x="17" y="1160"/>
                </a:cxn>
                <a:cxn ang="0">
                  <a:pos x="36" y="1195"/>
                </a:cxn>
                <a:cxn ang="0">
                  <a:pos x="0" y="1229"/>
                </a:cxn>
                <a:cxn ang="0">
                  <a:pos x="110" y="1308"/>
                </a:cxn>
                <a:cxn ang="0">
                  <a:pos x="247" y="1195"/>
                </a:cxn>
                <a:cxn ang="0">
                  <a:pos x="295" y="1134"/>
                </a:cxn>
                <a:cxn ang="0">
                  <a:pos x="314" y="1219"/>
                </a:cxn>
              </a:cxnLst>
              <a:rect l="0" t="0" r="r" b="b"/>
              <a:pathLst>
                <a:path w="1100" h="1309">
                  <a:moveTo>
                    <a:pt x="324" y="1218"/>
                  </a:moveTo>
                  <a:lnTo>
                    <a:pt x="327" y="1214"/>
                  </a:lnTo>
                  <a:lnTo>
                    <a:pt x="339" y="1212"/>
                  </a:lnTo>
                  <a:lnTo>
                    <a:pt x="348" y="1197"/>
                  </a:lnTo>
                  <a:lnTo>
                    <a:pt x="351" y="1182"/>
                  </a:lnTo>
                  <a:lnTo>
                    <a:pt x="353" y="1173"/>
                  </a:lnTo>
                  <a:lnTo>
                    <a:pt x="349" y="1149"/>
                  </a:lnTo>
                  <a:lnTo>
                    <a:pt x="350" y="1133"/>
                  </a:lnTo>
                  <a:lnTo>
                    <a:pt x="362" y="1123"/>
                  </a:lnTo>
                  <a:lnTo>
                    <a:pt x="392" y="1107"/>
                  </a:lnTo>
                  <a:lnTo>
                    <a:pt x="395" y="1093"/>
                  </a:lnTo>
                  <a:lnTo>
                    <a:pt x="388" y="1053"/>
                  </a:lnTo>
                  <a:lnTo>
                    <a:pt x="384" y="1045"/>
                  </a:lnTo>
                  <a:lnTo>
                    <a:pt x="382" y="1021"/>
                  </a:lnTo>
                  <a:lnTo>
                    <a:pt x="370" y="1014"/>
                  </a:lnTo>
                  <a:lnTo>
                    <a:pt x="374" y="994"/>
                  </a:lnTo>
                  <a:lnTo>
                    <a:pt x="383" y="993"/>
                  </a:lnTo>
                  <a:lnTo>
                    <a:pt x="403" y="980"/>
                  </a:lnTo>
                  <a:lnTo>
                    <a:pt x="382" y="943"/>
                  </a:lnTo>
                  <a:lnTo>
                    <a:pt x="371" y="933"/>
                  </a:lnTo>
                  <a:lnTo>
                    <a:pt x="372" y="929"/>
                  </a:lnTo>
                  <a:lnTo>
                    <a:pt x="369" y="896"/>
                  </a:lnTo>
                  <a:lnTo>
                    <a:pt x="381" y="869"/>
                  </a:lnTo>
                  <a:lnTo>
                    <a:pt x="381" y="845"/>
                  </a:lnTo>
                  <a:lnTo>
                    <a:pt x="384" y="814"/>
                  </a:lnTo>
                  <a:lnTo>
                    <a:pt x="375" y="793"/>
                  </a:lnTo>
                  <a:lnTo>
                    <a:pt x="384" y="774"/>
                  </a:lnTo>
                  <a:lnTo>
                    <a:pt x="387" y="761"/>
                  </a:lnTo>
                  <a:lnTo>
                    <a:pt x="411" y="744"/>
                  </a:lnTo>
                  <a:lnTo>
                    <a:pt x="436" y="733"/>
                  </a:lnTo>
                  <a:lnTo>
                    <a:pt x="460" y="740"/>
                  </a:lnTo>
                  <a:lnTo>
                    <a:pt x="469" y="744"/>
                  </a:lnTo>
                  <a:lnTo>
                    <a:pt x="480" y="725"/>
                  </a:lnTo>
                  <a:lnTo>
                    <a:pt x="479" y="705"/>
                  </a:lnTo>
                  <a:lnTo>
                    <a:pt x="462" y="668"/>
                  </a:lnTo>
                  <a:lnTo>
                    <a:pt x="455" y="654"/>
                  </a:lnTo>
                  <a:lnTo>
                    <a:pt x="459" y="645"/>
                  </a:lnTo>
                  <a:lnTo>
                    <a:pt x="468" y="644"/>
                  </a:lnTo>
                  <a:lnTo>
                    <a:pt x="476" y="631"/>
                  </a:lnTo>
                  <a:lnTo>
                    <a:pt x="480" y="606"/>
                  </a:lnTo>
                  <a:lnTo>
                    <a:pt x="480" y="573"/>
                  </a:lnTo>
                  <a:lnTo>
                    <a:pt x="480" y="541"/>
                  </a:lnTo>
                  <a:lnTo>
                    <a:pt x="494" y="525"/>
                  </a:lnTo>
                  <a:lnTo>
                    <a:pt x="517" y="508"/>
                  </a:lnTo>
                  <a:lnTo>
                    <a:pt x="534" y="498"/>
                  </a:lnTo>
                  <a:lnTo>
                    <a:pt x="537" y="473"/>
                  </a:lnTo>
                  <a:lnTo>
                    <a:pt x="544" y="457"/>
                  </a:lnTo>
                  <a:lnTo>
                    <a:pt x="565" y="438"/>
                  </a:lnTo>
                  <a:lnTo>
                    <a:pt x="567" y="425"/>
                  </a:lnTo>
                  <a:lnTo>
                    <a:pt x="563" y="412"/>
                  </a:lnTo>
                  <a:lnTo>
                    <a:pt x="561" y="396"/>
                  </a:lnTo>
                  <a:lnTo>
                    <a:pt x="578" y="384"/>
                  </a:lnTo>
                  <a:lnTo>
                    <a:pt x="596" y="345"/>
                  </a:lnTo>
                  <a:lnTo>
                    <a:pt x="614" y="347"/>
                  </a:lnTo>
                  <a:lnTo>
                    <a:pt x="637" y="324"/>
                  </a:lnTo>
                  <a:lnTo>
                    <a:pt x="632" y="310"/>
                  </a:lnTo>
                  <a:lnTo>
                    <a:pt x="649" y="291"/>
                  </a:lnTo>
                  <a:lnTo>
                    <a:pt x="659" y="294"/>
                  </a:lnTo>
                  <a:lnTo>
                    <a:pt x="676" y="289"/>
                  </a:lnTo>
                  <a:lnTo>
                    <a:pt x="702" y="290"/>
                  </a:lnTo>
                  <a:lnTo>
                    <a:pt x="733" y="260"/>
                  </a:lnTo>
                  <a:lnTo>
                    <a:pt x="729" y="243"/>
                  </a:lnTo>
                  <a:lnTo>
                    <a:pt x="731" y="235"/>
                  </a:lnTo>
                  <a:lnTo>
                    <a:pt x="722" y="231"/>
                  </a:lnTo>
                  <a:lnTo>
                    <a:pt x="740" y="214"/>
                  </a:lnTo>
                  <a:lnTo>
                    <a:pt x="765" y="207"/>
                  </a:lnTo>
                  <a:lnTo>
                    <a:pt x="783" y="231"/>
                  </a:lnTo>
                  <a:lnTo>
                    <a:pt x="818" y="260"/>
                  </a:lnTo>
                  <a:lnTo>
                    <a:pt x="831" y="259"/>
                  </a:lnTo>
                  <a:lnTo>
                    <a:pt x="849" y="246"/>
                  </a:lnTo>
                  <a:lnTo>
                    <a:pt x="862" y="242"/>
                  </a:lnTo>
                  <a:lnTo>
                    <a:pt x="870" y="244"/>
                  </a:lnTo>
                  <a:lnTo>
                    <a:pt x="885" y="255"/>
                  </a:lnTo>
                  <a:lnTo>
                    <a:pt x="902" y="257"/>
                  </a:lnTo>
                  <a:lnTo>
                    <a:pt x="907" y="253"/>
                  </a:lnTo>
                  <a:lnTo>
                    <a:pt x="915" y="238"/>
                  </a:lnTo>
                  <a:lnTo>
                    <a:pt x="917" y="227"/>
                  </a:lnTo>
                  <a:lnTo>
                    <a:pt x="933" y="198"/>
                  </a:lnTo>
                  <a:lnTo>
                    <a:pt x="937" y="193"/>
                  </a:lnTo>
                  <a:lnTo>
                    <a:pt x="928" y="152"/>
                  </a:lnTo>
                  <a:lnTo>
                    <a:pt x="949" y="130"/>
                  </a:lnTo>
                  <a:lnTo>
                    <a:pt x="958" y="134"/>
                  </a:lnTo>
                  <a:lnTo>
                    <a:pt x="981" y="107"/>
                  </a:lnTo>
                  <a:lnTo>
                    <a:pt x="1007" y="130"/>
                  </a:lnTo>
                  <a:lnTo>
                    <a:pt x="1016" y="137"/>
                  </a:lnTo>
                  <a:lnTo>
                    <a:pt x="1029" y="130"/>
                  </a:lnTo>
                  <a:lnTo>
                    <a:pt x="1040" y="144"/>
                  </a:lnTo>
                  <a:lnTo>
                    <a:pt x="1039" y="152"/>
                  </a:lnTo>
                  <a:lnTo>
                    <a:pt x="1049" y="159"/>
                  </a:lnTo>
                  <a:lnTo>
                    <a:pt x="1051" y="172"/>
                  </a:lnTo>
                  <a:lnTo>
                    <a:pt x="1061" y="154"/>
                  </a:lnTo>
                  <a:lnTo>
                    <a:pt x="1081" y="136"/>
                  </a:lnTo>
                  <a:lnTo>
                    <a:pt x="1092" y="110"/>
                  </a:lnTo>
                  <a:lnTo>
                    <a:pt x="1081" y="108"/>
                  </a:lnTo>
                  <a:lnTo>
                    <a:pt x="1071" y="120"/>
                  </a:lnTo>
                  <a:lnTo>
                    <a:pt x="1065" y="100"/>
                  </a:lnTo>
                  <a:lnTo>
                    <a:pt x="1055" y="96"/>
                  </a:lnTo>
                  <a:lnTo>
                    <a:pt x="1051" y="86"/>
                  </a:lnTo>
                  <a:lnTo>
                    <a:pt x="1082" y="55"/>
                  </a:lnTo>
                  <a:lnTo>
                    <a:pt x="1096" y="60"/>
                  </a:lnTo>
                  <a:lnTo>
                    <a:pt x="1099" y="44"/>
                  </a:lnTo>
                  <a:lnTo>
                    <a:pt x="1090" y="39"/>
                  </a:lnTo>
                  <a:lnTo>
                    <a:pt x="1067" y="33"/>
                  </a:lnTo>
                  <a:lnTo>
                    <a:pt x="1054" y="30"/>
                  </a:lnTo>
                  <a:lnTo>
                    <a:pt x="1036" y="17"/>
                  </a:lnTo>
                  <a:lnTo>
                    <a:pt x="1018" y="13"/>
                  </a:lnTo>
                  <a:lnTo>
                    <a:pt x="1001" y="30"/>
                  </a:lnTo>
                  <a:lnTo>
                    <a:pt x="993" y="44"/>
                  </a:lnTo>
                  <a:lnTo>
                    <a:pt x="972" y="33"/>
                  </a:lnTo>
                  <a:lnTo>
                    <a:pt x="984" y="25"/>
                  </a:lnTo>
                  <a:lnTo>
                    <a:pt x="984" y="4"/>
                  </a:lnTo>
                  <a:lnTo>
                    <a:pt x="981" y="0"/>
                  </a:lnTo>
                  <a:lnTo>
                    <a:pt x="958" y="1"/>
                  </a:lnTo>
                  <a:lnTo>
                    <a:pt x="955" y="9"/>
                  </a:lnTo>
                  <a:lnTo>
                    <a:pt x="953" y="24"/>
                  </a:lnTo>
                  <a:lnTo>
                    <a:pt x="956" y="34"/>
                  </a:lnTo>
                  <a:lnTo>
                    <a:pt x="941" y="51"/>
                  </a:lnTo>
                  <a:lnTo>
                    <a:pt x="925" y="28"/>
                  </a:lnTo>
                  <a:lnTo>
                    <a:pt x="911" y="34"/>
                  </a:lnTo>
                  <a:lnTo>
                    <a:pt x="911" y="54"/>
                  </a:lnTo>
                  <a:lnTo>
                    <a:pt x="905" y="82"/>
                  </a:lnTo>
                  <a:lnTo>
                    <a:pt x="884" y="107"/>
                  </a:lnTo>
                  <a:lnTo>
                    <a:pt x="869" y="84"/>
                  </a:lnTo>
                  <a:lnTo>
                    <a:pt x="889" y="64"/>
                  </a:lnTo>
                  <a:lnTo>
                    <a:pt x="891" y="40"/>
                  </a:lnTo>
                  <a:lnTo>
                    <a:pt x="877" y="41"/>
                  </a:lnTo>
                  <a:lnTo>
                    <a:pt x="855" y="43"/>
                  </a:lnTo>
                  <a:lnTo>
                    <a:pt x="840" y="68"/>
                  </a:lnTo>
                  <a:lnTo>
                    <a:pt x="822" y="104"/>
                  </a:lnTo>
                  <a:lnTo>
                    <a:pt x="831" y="119"/>
                  </a:lnTo>
                  <a:lnTo>
                    <a:pt x="819" y="128"/>
                  </a:lnTo>
                  <a:lnTo>
                    <a:pt x="801" y="118"/>
                  </a:lnTo>
                  <a:lnTo>
                    <a:pt x="783" y="127"/>
                  </a:lnTo>
                  <a:lnTo>
                    <a:pt x="788" y="143"/>
                  </a:lnTo>
                  <a:lnTo>
                    <a:pt x="766" y="145"/>
                  </a:lnTo>
                  <a:lnTo>
                    <a:pt x="756" y="151"/>
                  </a:lnTo>
                  <a:lnTo>
                    <a:pt x="740" y="171"/>
                  </a:lnTo>
                  <a:lnTo>
                    <a:pt x="716" y="168"/>
                  </a:lnTo>
                  <a:lnTo>
                    <a:pt x="718" y="182"/>
                  </a:lnTo>
                  <a:lnTo>
                    <a:pt x="699" y="169"/>
                  </a:lnTo>
                  <a:lnTo>
                    <a:pt x="679" y="181"/>
                  </a:lnTo>
                  <a:lnTo>
                    <a:pt x="675" y="198"/>
                  </a:lnTo>
                  <a:lnTo>
                    <a:pt x="658" y="203"/>
                  </a:lnTo>
                  <a:lnTo>
                    <a:pt x="645" y="188"/>
                  </a:lnTo>
                  <a:lnTo>
                    <a:pt x="617" y="194"/>
                  </a:lnTo>
                  <a:lnTo>
                    <a:pt x="592" y="205"/>
                  </a:lnTo>
                  <a:lnTo>
                    <a:pt x="594" y="229"/>
                  </a:lnTo>
                  <a:lnTo>
                    <a:pt x="611" y="233"/>
                  </a:lnTo>
                  <a:lnTo>
                    <a:pt x="612" y="241"/>
                  </a:lnTo>
                  <a:lnTo>
                    <a:pt x="612" y="257"/>
                  </a:lnTo>
                  <a:lnTo>
                    <a:pt x="600" y="253"/>
                  </a:lnTo>
                  <a:lnTo>
                    <a:pt x="584" y="263"/>
                  </a:lnTo>
                  <a:lnTo>
                    <a:pt x="589" y="278"/>
                  </a:lnTo>
                  <a:lnTo>
                    <a:pt x="609" y="290"/>
                  </a:lnTo>
                  <a:lnTo>
                    <a:pt x="609" y="311"/>
                  </a:lnTo>
                  <a:lnTo>
                    <a:pt x="593" y="304"/>
                  </a:lnTo>
                  <a:lnTo>
                    <a:pt x="580" y="308"/>
                  </a:lnTo>
                  <a:lnTo>
                    <a:pt x="581" y="324"/>
                  </a:lnTo>
                  <a:lnTo>
                    <a:pt x="559" y="327"/>
                  </a:lnTo>
                  <a:lnTo>
                    <a:pt x="542" y="329"/>
                  </a:lnTo>
                  <a:lnTo>
                    <a:pt x="537" y="342"/>
                  </a:lnTo>
                  <a:lnTo>
                    <a:pt x="535" y="351"/>
                  </a:lnTo>
                  <a:lnTo>
                    <a:pt x="521" y="353"/>
                  </a:lnTo>
                  <a:lnTo>
                    <a:pt x="517" y="364"/>
                  </a:lnTo>
                  <a:lnTo>
                    <a:pt x="522" y="374"/>
                  </a:lnTo>
                  <a:lnTo>
                    <a:pt x="498" y="385"/>
                  </a:lnTo>
                  <a:lnTo>
                    <a:pt x="516" y="400"/>
                  </a:lnTo>
                  <a:lnTo>
                    <a:pt x="522" y="408"/>
                  </a:lnTo>
                  <a:lnTo>
                    <a:pt x="505" y="422"/>
                  </a:lnTo>
                  <a:lnTo>
                    <a:pt x="476" y="446"/>
                  </a:lnTo>
                  <a:lnTo>
                    <a:pt x="455" y="462"/>
                  </a:lnTo>
                  <a:lnTo>
                    <a:pt x="446" y="488"/>
                  </a:lnTo>
                  <a:lnTo>
                    <a:pt x="423" y="507"/>
                  </a:lnTo>
                  <a:lnTo>
                    <a:pt x="425" y="520"/>
                  </a:lnTo>
                  <a:lnTo>
                    <a:pt x="432" y="531"/>
                  </a:lnTo>
                  <a:lnTo>
                    <a:pt x="415" y="547"/>
                  </a:lnTo>
                  <a:lnTo>
                    <a:pt x="420" y="560"/>
                  </a:lnTo>
                  <a:lnTo>
                    <a:pt x="404" y="590"/>
                  </a:lnTo>
                  <a:lnTo>
                    <a:pt x="391" y="596"/>
                  </a:lnTo>
                  <a:lnTo>
                    <a:pt x="394" y="617"/>
                  </a:lnTo>
                  <a:lnTo>
                    <a:pt x="406" y="628"/>
                  </a:lnTo>
                  <a:lnTo>
                    <a:pt x="393" y="643"/>
                  </a:lnTo>
                  <a:lnTo>
                    <a:pt x="385" y="634"/>
                  </a:lnTo>
                  <a:lnTo>
                    <a:pt x="368" y="645"/>
                  </a:lnTo>
                  <a:lnTo>
                    <a:pt x="373" y="668"/>
                  </a:lnTo>
                  <a:lnTo>
                    <a:pt x="356" y="677"/>
                  </a:lnTo>
                  <a:lnTo>
                    <a:pt x="332" y="684"/>
                  </a:lnTo>
                  <a:lnTo>
                    <a:pt x="314" y="705"/>
                  </a:lnTo>
                  <a:lnTo>
                    <a:pt x="311" y="728"/>
                  </a:lnTo>
                  <a:lnTo>
                    <a:pt x="295" y="746"/>
                  </a:lnTo>
                  <a:lnTo>
                    <a:pt x="296" y="757"/>
                  </a:lnTo>
                  <a:lnTo>
                    <a:pt x="318" y="738"/>
                  </a:lnTo>
                  <a:lnTo>
                    <a:pt x="343" y="720"/>
                  </a:lnTo>
                  <a:lnTo>
                    <a:pt x="352" y="724"/>
                  </a:lnTo>
                  <a:lnTo>
                    <a:pt x="345" y="749"/>
                  </a:lnTo>
                  <a:lnTo>
                    <a:pt x="325" y="763"/>
                  </a:lnTo>
                  <a:lnTo>
                    <a:pt x="302" y="761"/>
                  </a:lnTo>
                  <a:lnTo>
                    <a:pt x="308" y="777"/>
                  </a:lnTo>
                  <a:lnTo>
                    <a:pt x="279" y="792"/>
                  </a:lnTo>
                  <a:lnTo>
                    <a:pt x="272" y="768"/>
                  </a:lnTo>
                  <a:lnTo>
                    <a:pt x="257" y="759"/>
                  </a:lnTo>
                  <a:lnTo>
                    <a:pt x="242" y="787"/>
                  </a:lnTo>
                  <a:lnTo>
                    <a:pt x="224" y="789"/>
                  </a:lnTo>
                  <a:lnTo>
                    <a:pt x="205" y="793"/>
                  </a:lnTo>
                  <a:lnTo>
                    <a:pt x="206" y="814"/>
                  </a:lnTo>
                  <a:lnTo>
                    <a:pt x="195" y="819"/>
                  </a:lnTo>
                  <a:lnTo>
                    <a:pt x="197" y="829"/>
                  </a:lnTo>
                  <a:lnTo>
                    <a:pt x="187" y="827"/>
                  </a:lnTo>
                  <a:lnTo>
                    <a:pt x="169" y="819"/>
                  </a:lnTo>
                  <a:lnTo>
                    <a:pt x="145" y="822"/>
                  </a:lnTo>
                  <a:lnTo>
                    <a:pt x="147" y="834"/>
                  </a:lnTo>
                  <a:lnTo>
                    <a:pt x="150" y="844"/>
                  </a:lnTo>
                  <a:lnTo>
                    <a:pt x="141" y="849"/>
                  </a:lnTo>
                  <a:lnTo>
                    <a:pt x="118" y="841"/>
                  </a:lnTo>
                  <a:lnTo>
                    <a:pt x="100" y="857"/>
                  </a:lnTo>
                  <a:lnTo>
                    <a:pt x="107" y="869"/>
                  </a:lnTo>
                  <a:lnTo>
                    <a:pt x="103" y="878"/>
                  </a:lnTo>
                  <a:lnTo>
                    <a:pt x="83" y="870"/>
                  </a:lnTo>
                  <a:lnTo>
                    <a:pt x="78" y="882"/>
                  </a:lnTo>
                  <a:lnTo>
                    <a:pt x="72" y="891"/>
                  </a:lnTo>
                  <a:lnTo>
                    <a:pt x="47" y="889"/>
                  </a:lnTo>
                  <a:lnTo>
                    <a:pt x="34" y="890"/>
                  </a:lnTo>
                  <a:lnTo>
                    <a:pt x="34" y="907"/>
                  </a:lnTo>
                  <a:lnTo>
                    <a:pt x="27" y="913"/>
                  </a:lnTo>
                  <a:lnTo>
                    <a:pt x="13" y="935"/>
                  </a:lnTo>
                  <a:lnTo>
                    <a:pt x="18" y="957"/>
                  </a:lnTo>
                  <a:lnTo>
                    <a:pt x="16" y="989"/>
                  </a:lnTo>
                  <a:lnTo>
                    <a:pt x="15" y="1023"/>
                  </a:lnTo>
                  <a:lnTo>
                    <a:pt x="12" y="1055"/>
                  </a:lnTo>
                  <a:lnTo>
                    <a:pt x="9" y="1070"/>
                  </a:lnTo>
                  <a:lnTo>
                    <a:pt x="22" y="1083"/>
                  </a:lnTo>
                  <a:lnTo>
                    <a:pt x="39" y="1070"/>
                  </a:lnTo>
                  <a:lnTo>
                    <a:pt x="53" y="1075"/>
                  </a:lnTo>
                  <a:lnTo>
                    <a:pt x="55" y="1087"/>
                  </a:lnTo>
                  <a:lnTo>
                    <a:pt x="35" y="1099"/>
                  </a:lnTo>
                  <a:lnTo>
                    <a:pt x="36" y="1120"/>
                  </a:lnTo>
                  <a:lnTo>
                    <a:pt x="32" y="1131"/>
                  </a:lnTo>
                  <a:lnTo>
                    <a:pt x="13" y="1130"/>
                  </a:lnTo>
                  <a:lnTo>
                    <a:pt x="7" y="1154"/>
                  </a:lnTo>
                  <a:lnTo>
                    <a:pt x="17" y="1160"/>
                  </a:lnTo>
                  <a:lnTo>
                    <a:pt x="33" y="1156"/>
                  </a:lnTo>
                  <a:lnTo>
                    <a:pt x="45" y="1165"/>
                  </a:lnTo>
                  <a:lnTo>
                    <a:pt x="47" y="1171"/>
                  </a:lnTo>
                  <a:lnTo>
                    <a:pt x="33" y="1181"/>
                  </a:lnTo>
                  <a:lnTo>
                    <a:pt x="36" y="1195"/>
                  </a:lnTo>
                  <a:lnTo>
                    <a:pt x="20" y="1199"/>
                  </a:lnTo>
                  <a:lnTo>
                    <a:pt x="7" y="1192"/>
                  </a:lnTo>
                  <a:lnTo>
                    <a:pt x="11" y="1213"/>
                  </a:lnTo>
                  <a:lnTo>
                    <a:pt x="10" y="1228"/>
                  </a:lnTo>
                  <a:lnTo>
                    <a:pt x="0" y="1229"/>
                  </a:lnTo>
                  <a:lnTo>
                    <a:pt x="28" y="1250"/>
                  </a:lnTo>
                  <a:lnTo>
                    <a:pt x="43" y="1264"/>
                  </a:lnTo>
                  <a:lnTo>
                    <a:pt x="52" y="1282"/>
                  </a:lnTo>
                  <a:lnTo>
                    <a:pt x="79" y="1295"/>
                  </a:lnTo>
                  <a:lnTo>
                    <a:pt x="110" y="1308"/>
                  </a:lnTo>
                  <a:lnTo>
                    <a:pt x="136" y="1305"/>
                  </a:lnTo>
                  <a:lnTo>
                    <a:pt x="174" y="1278"/>
                  </a:lnTo>
                  <a:lnTo>
                    <a:pt x="211" y="1247"/>
                  </a:lnTo>
                  <a:lnTo>
                    <a:pt x="242" y="1200"/>
                  </a:lnTo>
                  <a:lnTo>
                    <a:pt x="247" y="1195"/>
                  </a:lnTo>
                  <a:lnTo>
                    <a:pt x="258" y="1209"/>
                  </a:lnTo>
                  <a:lnTo>
                    <a:pt x="276" y="1198"/>
                  </a:lnTo>
                  <a:lnTo>
                    <a:pt x="280" y="1182"/>
                  </a:lnTo>
                  <a:lnTo>
                    <a:pt x="280" y="1160"/>
                  </a:lnTo>
                  <a:lnTo>
                    <a:pt x="295" y="1134"/>
                  </a:lnTo>
                  <a:lnTo>
                    <a:pt x="290" y="1163"/>
                  </a:lnTo>
                  <a:lnTo>
                    <a:pt x="301" y="1166"/>
                  </a:lnTo>
                  <a:lnTo>
                    <a:pt x="297" y="1179"/>
                  </a:lnTo>
                  <a:lnTo>
                    <a:pt x="304" y="1200"/>
                  </a:lnTo>
                  <a:lnTo>
                    <a:pt x="314" y="1219"/>
                  </a:lnTo>
                  <a:lnTo>
                    <a:pt x="325" y="1213"/>
                  </a:lnTo>
                  <a:lnTo>
                    <a:pt x="324" y="1218"/>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grpSp>
          <p:nvGrpSpPr>
            <p:cNvPr id="13" name="Group 217"/>
            <p:cNvGrpSpPr>
              <a:grpSpLocks/>
            </p:cNvGrpSpPr>
            <p:nvPr/>
          </p:nvGrpSpPr>
          <p:grpSpPr bwMode="auto">
            <a:xfrm>
              <a:off x="7089775" y="1577975"/>
              <a:ext cx="917575" cy="1035050"/>
              <a:chOff x="2817" y="461"/>
              <a:chExt cx="709" cy="770"/>
            </a:xfrm>
          </p:grpSpPr>
          <p:sp>
            <p:nvSpPr>
              <p:cNvPr id="219354" name="Freeform 218"/>
              <p:cNvSpPr>
                <a:spLocks/>
              </p:cNvSpPr>
              <p:nvPr/>
            </p:nvSpPr>
            <p:spPr bwMode="auto">
              <a:xfrm>
                <a:off x="3137" y="709"/>
                <a:ext cx="40" cy="45"/>
              </a:xfrm>
              <a:custGeom>
                <a:avLst/>
                <a:gdLst/>
                <a:ahLst/>
                <a:cxnLst>
                  <a:cxn ang="0">
                    <a:pos x="36" y="5"/>
                  </a:cxn>
                  <a:cxn ang="0">
                    <a:pos x="35" y="16"/>
                  </a:cxn>
                  <a:cxn ang="0">
                    <a:pos x="39" y="35"/>
                  </a:cxn>
                  <a:cxn ang="0">
                    <a:pos x="15" y="44"/>
                  </a:cxn>
                  <a:cxn ang="0">
                    <a:pos x="1" y="35"/>
                  </a:cxn>
                  <a:cxn ang="0">
                    <a:pos x="0" y="18"/>
                  </a:cxn>
                  <a:cxn ang="0">
                    <a:pos x="5" y="0"/>
                  </a:cxn>
                  <a:cxn ang="0">
                    <a:pos x="36" y="5"/>
                  </a:cxn>
                </a:cxnLst>
                <a:rect l="0" t="0" r="r" b="b"/>
                <a:pathLst>
                  <a:path w="40" h="45">
                    <a:moveTo>
                      <a:pt x="36" y="5"/>
                    </a:moveTo>
                    <a:lnTo>
                      <a:pt x="35" y="16"/>
                    </a:lnTo>
                    <a:lnTo>
                      <a:pt x="39" y="35"/>
                    </a:lnTo>
                    <a:lnTo>
                      <a:pt x="15" y="44"/>
                    </a:lnTo>
                    <a:lnTo>
                      <a:pt x="1" y="35"/>
                    </a:lnTo>
                    <a:lnTo>
                      <a:pt x="0" y="18"/>
                    </a:lnTo>
                    <a:lnTo>
                      <a:pt x="5" y="0"/>
                    </a:lnTo>
                    <a:lnTo>
                      <a:pt x="36" y="5"/>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355" name="Freeform 219"/>
              <p:cNvSpPr>
                <a:spLocks/>
              </p:cNvSpPr>
              <p:nvPr/>
            </p:nvSpPr>
            <p:spPr bwMode="auto">
              <a:xfrm>
                <a:off x="3082" y="743"/>
                <a:ext cx="35" cy="25"/>
              </a:xfrm>
              <a:custGeom>
                <a:avLst/>
                <a:gdLst/>
                <a:ahLst/>
                <a:cxnLst>
                  <a:cxn ang="0">
                    <a:pos x="29" y="0"/>
                  </a:cxn>
                  <a:cxn ang="0">
                    <a:pos x="34" y="16"/>
                  </a:cxn>
                  <a:cxn ang="0">
                    <a:pos x="9" y="24"/>
                  </a:cxn>
                  <a:cxn ang="0">
                    <a:pos x="0" y="9"/>
                  </a:cxn>
                  <a:cxn ang="0">
                    <a:pos x="29" y="0"/>
                  </a:cxn>
                </a:cxnLst>
                <a:rect l="0" t="0" r="r" b="b"/>
                <a:pathLst>
                  <a:path w="35" h="25">
                    <a:moveTo>
                      <a:pt x="29" y="0"/>
                    </a:moveTo>
                    <a:lnTo>
                      <a:pt x="34" y="16"/>
                    </a:lnTo>
                    <a:lnTo>
                      <a:pt x="9" y="24"/>
                    </a:lnTo>
                    <a:lnTo>
                      <a:pt x="0" y="9"/>
                    </a:lnTo>
                    <a:lnTo>
                      <a:pt x="29" y="0"/>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356" name="Freeform 220"/>
              <p:cNvSpPr>
                <a:spLocks/>
              </p:cNvSpPr>
              <p:nvPr/>
            </p:nvSpPr>
            <p:spPr bwMode="auto">
              <a:xfrm>
                <a:off x="3087" y="693"/>
                <a:ext cx="42" cy="29"/>
              </a:xfrm>
              <a:custGeom>
                <a:avLst/>
                <a:gdLst/>
                <a:ahLst/>
                <a:cxnLst>
                  <a:cxn ang="0">
                    <a:pos x="1" y="20"/>
                  </a:cxn>
                  <a:cxn ang="0">
                    <a:pos x="32" y="28"/>
                  </a:cxn>
                  <a:cxn ang="0">
                    <a:pos x="41" y="5"/>
                  </a:cxn>
                  <a:cxn ang="0">
                    <a:pos x="22" y="0"/>
                  </a:cxn>
                  <a:cxn ang="0">
                    <a:pos x="12" y="8"/>
                  </a:cxn>
                  <a:cxn ang="0">
                    <a:pos x="0" y="14"/>
                  </a:cxn>
                  <a:cxn ang="0">
                    <a:pos x="1" y="20"/>
                  </a:cxn>
                </a:cxnLst>
                <a:rect l="0" t="0" r="r" b="b"/>
                <a:pathLst>
                  <a:path w="42" h="29">
                    <a:moveTo>
                      <a:pt x="1" y="20"/>
                    </a:moveTo>
                    <a:lnTo>
                      <a:pt x="32" y="28"/>
                    </a:lnTo>
                    <a:lnTo>
                      <a:pt x="41" y="5"/>
                    </a:lnTo>
                    <a:lnTo>
                      <a:pt x="22" y="0"/>
                    </a:lnTo>
                    <a:lnTo>
                      <a:pt x="12" y="8"/>
                    </a:lnTo>
                    <a:lnTo>
                      <a:pt x="0" y="14"/>
                    </a:lnTo>
                    <a:lnTo>
                      <a:pt x="1" y="20"/>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357" name="Freeform 221"/>
              <p:cNvSpPr>
                <a:spLocks/>
              </p:cNvSpPr>
              <p:nvPr/>
            </p:nvSpPr>
            <p:spPr bwMode="auto">
              <a:xfrm>
                <a:off x="3133" y="661"/>
                <a:ext cx="31" cy="20"/>
              </a:xfrm>
              <a:custGeom>
                <a:avLst/>
                <a:gdLst/>
                <a:ahLst/>
                <a:cxnLst>
                  <a:cxn ang="0">
                    <a:pos x="0" y="19"/>
                  </a:cxn>
                  <a:cxn ang="0">
                    <a:pos x="20" y="0"/>
                  </a:cxn>
                  <a:cxn ang="0">
                    <a:pos x="30" y="7"/>
                  </a:cxn>
                  <a:cxn ang="0">
                    <a:pos x="0" y="19"/>
                  </a:cxn>
                </a:cxnLst>
                <a:rect l="0" t="0" r="r" b="b"/>
                <a:pathLst>
                  <a:path w="31" h="20">
                    <a:moveTo>
                      <a:pt x="0" y="19"/>
                    </a:moveTo>
                    <a:lnTo>
                      <a:pt x="20" y="0"/>
                    </a:lnTo>
                    <a:lnTo>
                      <a:pt x="30" y="7"/>
                    </a:lnTo>
                    <a:lnTo>
                      <a:pt x="0" y="19"/>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358" name="Freeform 222"/>
              <p:cNvSpPr>
                <a:spLocks/>
              </p:cNvSpPr>
              <p:nvPr/>
            </p:nvSpPr>
            <p:spPr bwMode="auto">
              <a:xfrm>
                <a:off x="3036" y="758"/>
                <a:ext cx="25" cy="23"/>
              </a:xfrm>
              <a:custGeom>
                <a:avLst/>
                <a:gdLst/>
                <a:ahLst/>
                <a:cxnLst>
                  <a:cxn ang="0">
                    <a:pos x="19" y="0"/>
                  </a:cxn>
                  <a:cxn ang="0">
                    <a:pos x="24" y="16"/>
                  </a:cxn>
                  <a:cxn ang="0">
                    <a:pos x="0" y="22"/>
                  </a:cxn>
                  <a:cxn ang="0">
                    <a:pos x="19" y="0"/>
                  </a:cxn>
                </a:cxnLst>
                <a:rect l="0" t="0" r="r" b="b"/>
                <a:pathLst>
                  <a:path w="25" h="23">
                    <a:moveTo>
                      <a:pt x="19" y="0"/>
                    </a:moveTo>
                    <a:lnTo>
                      <a:pt x="24" y="16"/>
                    </a:lnTo>
                    <a:lnTo>
                      <a:pt x="0" y="22"/>
                    </a:lnTo>
                    <a:lnTo>
                      <a:pt x="19" y="0"/>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359" name="Freeform 223"/>
              <p:cNvSpPr>
                <a:spLocks/>
              </p:cNvSpPr>
              <p:nvPr/>
            </p:nvSpPr>
            <p:spPr bwMode="auto">
              <a:xfrm>
                <a:off x="3255" y="598"/>
                <a:ext cx="41" cy="30"/>
              </a:xfrm>
              <a:custGeom>
                <a:avLst/>
                <a:gdLst/>
                <a:ahLst/>
                <a:cxnLst>
                  <a:cxn ang="0">
                    <a:pos x="16" y="0"/>
                  </a:cxn>
                  <a:cxn ang="0">
                    <a:pos x="0" y="15"/>
                  </a:cxn>
                  <a:cxn ang="0">
                    <a:pos x="26" y="29"/>
                  </a:cxn>
                  <a:cxn ang="0">
                    <a:pos x="40" y="13"/>
                  </a:cxn>
                  <a:cxn ang="0">
                    <a:pos x="16" y="0"/>
                  </a:cxn>
                </a:cxnLst>
                <a:rect l="0" t="0" r="r" b="b"/>
                <a:pathLst>
                  <a:path w="41" h="30">
                    <a:moveTo>
                      <a:pt x="16" y="0"/>
                    </a:moveTo>
                    <a:lnTo>
                      <a:pt x="0" y="15"/>
                    </a:lnTo>
                    <a:lnTo>
                      <a:pt x="26" y="29"/>
                    </a:lnTo>
                    <a:lnTo>
                      <a:pt x="40" y="13"/>
                    </a:lnTo>
                    <a:lnTo>
                      <a:pt x="16" y="0"/>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360" name="Freeform 224"/>
              <p:cNvSpPr>
                <a:spLocks/>
              </p:cNvSpPr>
              <p:nvPr/>
            </p:nvSpPr>
            <p:spPr bwMode="auto">
              <a:xfrm>
                <a:off x="3289" y="569"/>
                <a:ext cx="41" cy="32"/>
              </a:xfrm>
              <a:custGeom>
                <a:avLst/>
                <a:gdLst/>
                <a:ahLst/>
                <a:cxnLst>
                  <a:cxn ang="0">
                    <a:pos x="0" y="11"/>
                  </a:cxn>
                  <a:cxn ang="0">
                    <a:pos x="19" y="31"/>
                  </a:cxn>
                  <a:cxn ang="0">
                    <a:pos x="40" y="14"/>
                  </a:cxn>
                  <a:cxn ang="0">
                    <a:pos x="20" y="0"/>
                  </a:cxn>
                  <a:cxn ang="0">
                    <a:pos x="0" y="11"/>
                  </a:cxn>
                </a:cxnLst>
                <a:rect l="0" t="0" r="r" b="b"/>
                <a:pathLst>
                  <a:path w="41" h="32">
                    <a:moveTo>
                      <a:pt x="0" y="11"/>
                    </a:moveTo>
                    <a:lnTo>
                      <a:pt x="19" y="31"/>
                    </a:lnTo>
                    <a:lnTo>
                      <a:pt x="40" y="14"/>
                    </a:lnTo>
                    <a:lnTo>
                      <a:pt x="20" y="0"/>
                    </a:lnTo>
                    <a:lnTo>
                      <a:pt x="0" y="11"/>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361" name="Freeform 225"/>
              <p:cNvSpPr>
                <a:spLocks/>
              </p:cNvSpPr>
              <p:nvPr/>
            </p:nvSpPr>
            <p:spPr bwMode="auto">
              <a:xfrm>
                <a:off x="3388" y="500"/>
                <a:ext cx="56" cy="40"/>
              </a:xfrm>
              <a:custGeom>
                <a:avLst/>
                <a:gdLst/>
                <a:ahLst/>
                <a:cxnLst>
                  <a:cxn ang="0">
                    <a:pos x="23" y="13"/>
                  </a:cxn>
                  <a:cxn ang="0">
                    <a:pos x="36" y="20"/>
                  </a:cxn>
                  <a:cxn ang="0">
                    <a:pos x="55" y="0"/>
                  </a:cxn>
                  <a:cxn ang="0">
                    <a:pos x="47" y="34"/>
                  </a:cxn>
                  <a:cxn ang="0">
                    <a:pos x="26" y="39"/>
                  </a:cxn>
                  <a:cxn ang="0">
                    <a:pos x="0" y="19"/>
                  </a:cxn>
                  <a:cxn ang="0">
                    <a:pos x="23" y="13"/>
                  </a:cxn>
                </a:cxnLst>
                <a:rect l="0" t="0" r="r" b="b"/>
                <a:pathLst>
                  <a:path w="56" h="40">
                    <a:moveTo>
                      <a:pt x="23" y="13"/>
                    </a:moveTo>
                    <a:lnTo>
                      <a:pt x="36" y="20"/>
                    </a:lnTo>
                    <a:lnTo>
                      <a:pt x="55" y="0"/>
                    </a:lnTo>
                    <a:lnTo>
                      <a:pt x="47" y="34"/>
                    </a:lnTo>
                    <a:lnTo>
                      <a:pt x="26" y="39"/>
                    </a:lnTo>
                    <a:lnTo>
                      <a:pt x="0" y="19"/>
                    </a:lnTo>
                    <a:lnTo>
                      <a:pt x="23" y="13"/>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362" name="Freeform 226"/>
              <p:cNvSpPr>
                <a:spLocks/>
              </p:cNvSpPr>
              <p:nvPr/>
            </p:nvSpPr>
            <p:spPr bwMode="auto">
              <a:xfrm>
                <a:off x="3496" y="461"/>
                <a:ext cx="30" cy="22"/>
              </a:xfrm>
              <a:custGeom>
                <a:avLst/>
                <a:gdLst/>
                <a:ahLst/>
                <a:cxnLst>
                  <a:cxn ang="0">
                    <a:pos x="13" y="0"/>
                  </a:cxn>
                  <a:cxn ang="0">
                    <a:pos x="25" y="5"/>
                  </a:cxn>
                  <a:cxn ang="0">
                    <a:pos x="29" y="18"/>
                  </a:cxn>
                  <a:cxn ang="0">
                    <a:pos x="0" y="21"/>
                  </a:cxn>
                  <a:cxn ang="0">
                    <a:pos x="13" y="0"/>
                  </a:cxn>
                </a:cxnLst>
                <a:rect l="0" t="0" r="r" b="b"/>
                <a:pathLst>
                  <a:path w="30" h="22">
                    <a:moveTo>
                      <a:pt x="13" y="0"/>
                    </a:moveTo>
                    <a:lnTo>
                      <a:pt x="25" y="5"/>
                    </a:lnTo>
                    <a:lnTo>
                      <a:pt x="29" y="18"/>
                    </a:lnTo>
                    <a:lnTo>
                      <a:pt x="0" y="21"/>
                    </a:lnTo>
                    <a:lnTo>
                      <a:pt x="13" y="0"/>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363" name="Freeform 227"/>
              <p:cNvSpPr>
                <a:spLocks/>
              </p:cNvSpPr>
              <p:nvPr/>
            </p:nvSpPr>
            <p:spPr bwMode="auto">
              <a:xfrm>
                <a:off x="2817" y="1205"/>
                <a:ext cx="44" cy="26"/>
              </a:xfrm>
              <a:custGeom>
                <a:avLst/>
                <a:gdLst/>
                <a:ahLst/>
                <a:cxnLst>
                  <a:cxn ang="0">
                    <a:pos x="43" y="12"/>
                  </a:cxn>
                  <a:cxn ang="0">
                    <a:pos x="12" y="0"/>
                  </a:cxn>
                  <a:cxn ang="0">
                    <a:pos x="0" y="11"/>
                  </a:cxn>
                  <a:cxn ang="0">
                    <a:pos x="5" y="25"/>
                  </a:cxn>
                  <a:cxn ang="0">
                    <a:pos x="43" y="12"/>
                  </a:cxn>
                </a:cxnLst>
                <a:rect l="0" t="0" r="r" b="b"/>
                <a:pathLst>
                  <a:path w="44" h="26">
                    <a:moveTo>
                      <a:pt x="43" y="12"/>
                    </a:moveTo>
                    <a:lnTo>
                      <a:pt x="12" y="0"/>
                    </a:lnTo>
                    <a:lnTo>
                      <a:pt x="0" y="11"/>
                    </a:lnTo>
                    <a:lnTo>
                      <a:pt x="5" y="25"/>
                    </a:lnTo>
                    <a:lnTo>
                      <a:pt x="43" y="12"/>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grpSp>
        <p:sp>
          <p:nvSpPr>
            <p:cNvPr id="219364" name="Freeform 228"/>
            <p:cNvSpPr>
              <a:spLocks/>
            </p:cNvSpPr>
            <p:nvPr/>
          </p:nvSpPr>
          <p:spPr bwMode="auto">
            <a:xfrm>
              <a:off x="8126413" y="4560888"/>
              <a:ext cx="857250" cy="622300"/>
            </a:xfrm>
            <a:custGeom>
              <a:avLst/>
              <a:gdLst/>
              <a:ahLst/>
              <a:cxnLst>
                <a:cxn ang="0">
                  <a:pos x="130" y="73"/>
                </a:cxn>
                <a:cxn ang="0">
                  <a:pos x="107" y="88"/>
                </a:cxn>
                <a:cxn ang="0">
                  <a:pos x="105" y="169"/>
                </a:cxn>
                <a:cxn ang="0">
                  <a:pos x="70" y="216"/>
                </a:cxn>
                <a:cxn ang="0">
                  <a:pos x="21" y="243"/>
                </a:cxn>
                <a:cxn ang="0">
                  <a:pos x="0" y="275"/>
                </a:cxn>
                <a:cxn ang="0">
                  <a:pos x="25" y="295"/>
                </a:cxn>
                <a:cxn ang="0">
                  <a:pos x="27" y="319"/>
                </a:cxn>
                <a:cxn ang="0">
                  <a:pos x="54" y="324"/>
                </a:cxn>
                <a:cxn ang="0">
                  <a:pos x="73" y="357"/>
                </a:cxn>
                <a:cxn ang="0">
                  <a:pos x="82" y="389"/>
                </a:cxn>
                <a:cxn ang="0">
                  <a:pos x="103" y="387"/>
                </a:cxn>
                <a:cxn ang="0">
                  <a:pos x="137" y="386"/>
                </a:cxn>
                <a:cxn ang="0">
                  <a:pos x="140" y="404"/>
                </a:cxn>
                <a:cxn ang="0">
                  <a:pos x="163" y="419"/>
                </a:cxn>
                <a:cxn ang="0">
                  <a:pos x="163" y="441"/>
                </a:cxn>
                <a:cxn ang="0">
                  <a:pos x="211" y="449"/>
                </a:cxn>
                <a:cxn ang="0">
                  <a:pos x="277" y="461"/>
                </a:cxn>
                <a:cxn ang="0">
                  <a:pos x="321" y="444"/>
                </a:cxn>
                <a:cxn ang="0">
                  <a:pos x="376" y="444"/>
                </a:cxn>
                <a:cxn ang="0">
                  <a:pos x="407" y="425"/>
                </a:cxn>
                <a:cxn ang="0">
                  <a:pos x="489" y="381"/>
                </a:cxn>
                <a:cxn ang="0">
                  <a:pos x="541" y="382"/>
                </a:cxn>
                <a:cxn ang="0">
                  <a:pos x="583" y="384"/>
                </a:cxn>
                <a:cxn ang="0">
                  <a:pos x="605" y="363"/>
                </a:cxn>
                <a:cxn ang="0">
                  <a:pos x="601" y="301"/>
                </a:cxn>
                <a:cxn ang="0">
                  <a:pos x="623" y="278"/>
                </a:cxn>
                <a:cxn ang="0">
                  <a:pos x="643" y="275"/>
                </a:cxn>
                <a:cxn ang="0">
                  <a:pos x="647" y="259"/>
                </a:cxn>
                <a:cxn ang="0">
                  <a:pos x="661" y="244"/>
                </a:cxn>
                <a:cxn ang="0">
                  <a:pos x="627" y="235"/>
                </a:cxn>
                <a:cxn ang="0">
                  <a:pos x="588" y="246"/>
                </a:cxn>
                <a:cxn ang="0">
                  <a:pos x="548" y="241"/>
                </a:cxn>
                <a:cxn ang="0">
                  <a:pos x="538" y="213"/>
                </a:cxn>
                <a:cxn ang="0">
                  <a:pos x="524" y="184"/>
                </a:cxn>
                <a:cxn ang="0">
                  <a:pos x="514" y="157"/>
                </a:cxn>
                <a:cxn ang="0">
                  <a:pos x="514" y="130"/>
                </a:cxn>
                <a:cxn ang="0">
                  <a:pos x="481" y="91"/>
                </a:cxn>
                <a:cxn ang="0">
                  <a:pos x="469" y="63"/>
                </a:cxn>
                <a:cxn ang="0">
                  <a:pos x="437" y="43"/>
                </a:cxn>
                <a:cxn ang="0">
                  <a:pos x="415" y="9"/>
                </a:cxn>
                <a:cxn ang="0">
                  <a:pos x="394" y="0"/>
                </a:cxn>
                <a:cxn ang="0">
                  <a:pos x="373" y="18"/>
                </a:cxn>
                <a:cxn ang="0">
                  <a:pos x="347" y="21"/>
                </a:cxn>
                <a:cxn ang="0">
                  <a:pos x="325" y="36"/>
                </a:cxn>
                <a:cxn ang="0">
                  <a:pos x="289" y="43"/>
                </a:cxn>
                <a:cxn ang="0">
                  <a:pos x="258" y="26"/>
                </a:cxn>
                <a:cxn ang="0">
                  <a:pos x="226" y="41"/>
                </a:cxn>
                <a:cxn ang="0">
                  <a:pos x="196" y="41"/>
                </a:cxn>
                <a:cxn ang="0">
                  <a:pos x="160" y="42"/>
                </a:cxn>
                <a:cxn ang="0">
                  <a:pos x="142" y="53"/>
                </a:cxn>
                <a:cxn ang="0">
                  <a:pos x="135" y="58"/>
                </a:cxn>
              </a:cxnLst>
              <a:rect l="0" t="0" r="r" b="b"/>
              <a:pathLst>
                <a:path w="662" h="463">
                  <a:moveTo>
                    <a:pt x="142" y="60"/>
                  </a:moveTo>
                  <a:lnTo>
                    <a:pt x="130" y="73"/>
                  </a:lnTo>
                  <a:lnTo>
                    <a:pt x="121" y="84"/>
                  </a:lnTo>
                  <a:lnTo>
                    <a:pt x="107" y="88"/>
                  </a:lnTo>
                  <a:lnTo>
                    <a:pt x="106" y="157"/>
                  </a:lnTo>
                  <a:lnTo>
                    <a:pt x="105" y="169"/>
                  </a:lnTo>
                  <a:lnTo>
                    <a:pt x="89" y="197"/>
                  </a:lnTo>
                  <a:lnTo>
                    <a:pt x="70" y="216"/>
                  </a:lnTo>
                  <a:lnTo>
                    <a:pt x="58" y="233"/>
                  </a:lnTo>
                  <a:lnTo>
                    <a:pt x="21" y="243"/>
                  </a:lnTo>
                  <a:lnTo>
                    <a:pt x="2" y="261"/>
                  </a:lnTo>
                  <a:lnTo>
                    <a:pt x="0" y="275"/>
                  </a:lnTo>
                  <a:lnTo>
                    <a:pt x="16" y="283"/>
                  </a:lnTo>
                  <a:lnTo>
                    <a:pt x="25" y="295"/>
                  </a:lnTo>
                  <a:lnTo>
                    <a:pt x="21" y="306"/>
                  </a:lnTo>
                  <a:lnTo>
                    <a:pt x="27" y="319"/>
                  </a:lnTo>
                  <a:lnTo>
                    <a:pt x="36" y="325"/>
                  </a:lnTo>
                  <a:lnTo>
                    <a:pt x="54" y="324"/>
                  </a:lnTo>
                  <a:lnTo>
                    <a:pt x="62" y="336"/>
                  </a:lnTo>
                  <a:lnTo>
                    <a:pt x="73" y="357"/>
                  </a:lnTo>
                  <a:lnTo>
                    <a:pt x="76" y="374"/>
                  </a:lnTo>
                  <a:lnTo>
                    <a:pt x="82" y="389"/>
                  </a:lnTo>
                  <a:lnTo>
                    <a:pt x="95" y="392"/>
                  </a:lnTo>
                  <a:lnTo>
                    <a:pt x="103" y="387"/>
                  </a:lnTo>
                  <a:lnTo>
                    <a:pt x="117" y="377"/>
                  </a:lnTo>
                  <a:lnTo>
                    <a:pt x="137" y="386"/>
                  </a:lnTo>
                  <a:lnTo>
                    <a:pt x="136" y="399"/>
                  </a:lnTo>
                  <a:lnTo>
                    <a:pt x="140" y="404"/>
                  </a:lnTo>
                  <a:lnTo>
                    <a:pt x="148" y="408"/>
                  </a:lnTo>
                  <a:lnTo>
                    <a:pt x="163" y="419"/>
                  </a:lnTo>
                  <a:lnTo>
                    <a:pt x="160" y="434"/>
                  </a:lnTo>
                  <a:lnTo>
                    <a:pt x="163" y="441"/>
                  </a:lnTo>
                  <a:lnTo>
                    <a:pt x="185" y="441"/>
                  </a:lnTo>
                  <a:lnTo>
                    <a:pt x="211" y="449"/>
                  </a:lnTo>
                  <a:lnTo>
                    <a:pt x="258" y="462"/>
                  </a:lnTo>
                  <a:lnTo>
                    <a:pt x="277" y="461"/>
                  </a:lnTo>
                  <a:lnTo>
                    <a:pt x="300" y="454"/>
                  </a:lnTo>
                  <a:lnTo>
                    <a:pt x="321" y="444"/>
                  </a:lnTo>
                  <a:lnTo>
                    <a:pt x="358" y="447"/>
                  </a:lnTo>
                  <a:lnTo>
                    <a:pt x="376" y="444"/>
                  </a:lnTo>
                  <a:lnTo>
                    <a:pt x="384" y="442"/>
                  </a:lnTo>
                  <a:lnTo>
                    <a:pt x="407" y="425"/>
                  </a:lnTo>
                  <a:lnTo>
                    <a:pt x="453" y="396"/>
                  </a:lnTo>
                  <a:lnTo>
                    <a:pt x="489" y="381"/>
                  </a:lnTo>
                  <a:lnTo>
                    <a:pt x="510" y="378"/>
                  </a:lnTo>
                  <a:lnTo>
                    <a:pt x="541" y="382"/>
                  </a:lnTo>
                  <a:lnTo>
                    <a:pt x="568" y="381"/>
                  </a:lnTo>
                  <a:lnTo>
                    <a:pt x="583" y="384"/>
                  </a:lnTo>
                  <a:lnTo>
                    <a:pt x="601" y="382"/>
                  </a:lnTo>
                  <a:lnTo>
                    <a:pt x="605" y="363"/>
                  </a:lnTo>
                  <a:lnTo>
                    <a:pt x="602" y="332"/>
                  </a:lnTo>
                  <a:lnTo>
                    <a:pt x="601" y="301"/>
                  </a:lnTo>
                  <a:lnTo>
                    <a:pt x="610" y="283"/>
                  </a:lnTo>
                  <a:lnTo>
                    <a:pt x="623" y="278"/>
                  </a:lnTo>
                  <a:lnTo>
                    <a:pt x="633" y="284"/>
                  </a:lnTo>
                  <a:lnTo>
                    <a:pt x="643" y="275"/>
                  </a:lnTo>
                  <a:lnTo>
                    <a:pt x="649" y="267"/>
                  </a:lnTo>
                  <a:lnTo>
                    <a:pt x="647" y="259"/>
                  </a:lnTo>
                  <a:lnTo>
                    <a:pt x="661" y="255"/>
                  </a:lnTo>
                  <a:lnTo>
                    <a:pt x="661" y="244"/>
                  </a:lnTo>
                  <a:lnTo>
                    <a:pt x="646" y="238"/>
                  </a:lnTo>
                  <a:lnTo>
                    <a:pt x="627" y="235"/>
                  </a:lnTo>
                  <a:lnTo>
                    <a:pt x="611" y="241"/>
                  </a:lnTo>
                  <a:lnTo>
                    <a:pt x="588" y="246"/>
                  </a:lnTo>
                  <a:lnTo>
                    <a:pt x="566" y="248"/>
                  </a:lnTo>
                  <a:lnTo>
                    <a:pt x="548" y="241"/>
                  </a:lnTo>
                  <a:lnTo>
                    <a:pt x="540" y="231"/>
                  </a:lnTo>
                  <a:lnTo>
                    <a:pt x="538" y="213"/>
                  </a:lnTo>
                  <a:lnTo>
                    <a:pt x="536" y="196"/>
                  </a:lnTo>
                  <a:lnTo>
                    <a:pt x="524" y="184"/>
                  </a:lnTo>
                  <a:lnTo>
                    <a:pt x="516" y="173"/>
                  </a:lnTo>
                  <a:lnTo>
                    <a:pt x="514" y="157"/>
                  </a:lnTo>
                  <a:lnTo>
                    <a:pt x="516" y="139"/>
                  </a:lnTo>
                  <a:lnTo>
                    <a:pt x="514" y="130"/>
                  </a:lnTo>
                  <a:lnTo>
                    <a:pt x="500" y="106"/>
                  </a:lnTo>
                  <a:lnTo>
                    <a:pt x="481" y="91"/>
                  </a:lnTo>
                  <a:lnTo>
                    <a:pt x="472" y="74"/>
                  </a:lnTo>
                  <a:lnTo>
                    <a:pt x="469" y="63"/>
                  </a:lnTo>
                  <a:lnTo>
                    <a:pt x="465" y="58"/>
                  </a:lnTo>
                  <a:lnTo>
                    <a:pt x="437" y="43"/>
                  </a:lnTo>
                  <a:lnTo>
                    <a:pt x="427" y="29"/>
                  </a:lnTo>
                  <a:lnTo>
                    <a:pt x="415" y="9"/>
                  </a:lnTo>
                  <a:lnTo>
                    <a:pt x="405" y="1"/>
                  </a:lnTo>
                  <a:lnTo>
                    <a:pt x="394" y="0"/>
                  </a:lnTo>
                  <a:lnTo>
                    <a:pt x="383" y="7"/>
                  </a:lnTo>
                  <a:lnTo>
                    <a:pt x="373" y="18"/>
                  </a:lnTo>
                  <a:lnTo>
                    <a:pt x="366" y="20"/>
                  </a:lnTo>
                  <a:lnTo>
                    <a:pt x="347" y="21"/>
                  </a:lnTo>
                  <a:lnTo>
                    <a:pt x="333" y="24"/>
                  </a:lnTo>
                  <a:lnTo>
                    <a:pt x="325" y="36"/>
                  </a:lnTo>
                  <a:lnTo>
                    <a:pt x="308" y="43"/>
                  </a:lnTo>
                  <a:lnTo>
                    <a:pt x="289" y="43"/>
                  </a:lnTo>
                  <a:lnTo>
                    <a:pt x="280" y="34"/>
                  </a:lnTo>
                  <a:lnTo>
                    <a:pt x="258" y="26"/>
                  </a:lnTo>
                  <a:lnTo>
                    <a:pt x="246" y="32"/>
                  </a:lnTo>
                  <a:lnTo>
                    <a:pt x="226" y="41"/>
                  </a:lnTo>
                  <a:lnTo>
                    <a:pt x="210" y="45"/>
                  </a:lnTo>
                  <a:lnTo>
                    <a:pt x="196" y="41"/>
                  </a:lnTo>
                  <a:lnTo>
                    <a:pt x="180" y="35"/>
                  </a:lnTo>
                  <a:lnTo>
                    <a:pt x="160" y="42"/>
                  </a:lnTo>
                  <a:lnTo>
                    <a:pt x="147" y="51"/>
                  </a:lnTo>
                  <a:lnTo>
                    <a:pt x="142" y="53"/>
                  </a:lnTo>
                  <a:lnTo>
                    <a:pt x="140" y="56"/>
                  </a:lnTo>
                  <a:lnTo>
                    <a:pt x="135" y="58"/>
                  </a:lnTo>
                  <a:lnTo>
                    <a:pt x="142" y="60"/>
                  </a:lnTo>
                </a:path>
              </a:pathLst>
            </a:custGeom>
            <a:solidFill>
              <a:srgbClr val="99FF33"/>
            </a:solidFill>
            <a:ln w="12700" cap="rnd" cmpd="sng">
              <a:solidFill>
                <a:schemeClr val="tx1"/>
              </a:solidFill>
              <a:prstDash val="solid"/>
              <a:round/>
              <a:headEnd type="none" w="med" len="med"/>
              <a:tailEnd type="none" w="med" len="med"/>
            </a:ln>
            <a:effectLst/>
          </p:spPr>
          <p:txBody>
            <a:bodyPr/>
            <a:lstStyle/>
            <a:p>
              <a:endParaRPr lang="it-IT"/>
            </a:p>
          </p:txBody>
        </p:sp>
        <p:sp>
          <p:nvSpPr>
            <p:cNvPr id="219365" name="Freeform 229"/>
            <p:cNvSpPr>
              <a:spLocks/>
            </p:cNvSpPr>
            <p:nvPr/>
          </p:nvSpPr>
          <p:spPr bwMode="auto">
            <a:xfrm>
              <a:off x="7662863" y="4567238"/>
              <a:ext cx="647700" cy="407987"/>
            </a:xfrm>
            <a:custGeom>
              <a:avLst/>
              <a:gdLst/>
              <a:ahLst/>
              <a:cxnLst>
                <a:cxn ang="0">
                  <a:pos x="4" y="210"/>
                </a:cxn>
                <a:cxn ang="0">
                  <a:pos x="21" y="222"/>
                </a:cxn>
                <a:cxn ang="0">
                  <a:pos x="20" y="228"/>
                </a:cxn>
                <a:cxn ang="0">
                  <a:pos x="26" y="240"/>
                </a:cxn>
                <a:cxn ang="0">
                  <a:pos x="38" y="239"/>
                </a:cxn>
                <a:cxn ang="0">
                  <a:pos x="94" y="280"/>
                </a:cxn>
                <a:cxn ang="0">
                  <a:pos x="110" y="281"/>
                </a:cxn>
                <a:cxn ang="0">
                  <a:pos x="152" y="303"/>
                </a:cxn>
                <a:cxn ang="0">
                  <a:pos x="173" y="286"/>
                </a:cxn>
                <a:cxn ang="0">
                  <a:pos x="203" y="285"/>
                </a:cxn>
                <a:cxn ang="0">
                  <a:pos x="213" y="291"/>
                </a:cxn>
                <a:cxn ang="0">
                  <a:pos x="234" y="281"/>
                </a:cxn>
                <a:cxn ang="0">
                  <a:pos x="277" y="260"/>
                </a:cxn>
                <a:cxn ang="0">
                  <a:pos x="327" y="250"/>
                </a:cxn>
                <a:cxn ang="0">
                  <a:pos x="348" y="251"/>
                </a:cxn>
                <a:cxn ang="0">
                  <a:pos x="358" y="262"/>
                </a:cxn>
                <a:cxn ang="0">
                  <a:pos x="373" y="241"/>
                </a:cxn>
                <a:cxn ang="0">
                  <a:pos x="397" y="231"/>
                </a:cxn>
                <a:cxn ang="0">
                  <a:pos x="420" y="228"/>
                </a:cxn>
                <a:cxn ang="0">
                  <a:pos x="456" y="185"/>
                </a:cxn>
                <a:cxn ang="0">
                  <a:pos x="464" y="162"/>
                </a:cxn>
                <a:cxn ang="0">
                  <a:pos x="466" y="119"/>
                </a:cxn>
                <a:cxn ang="0">
                  <a:pos x="468" y="83"/>
                </a:cxn>
                <a:cxn ang="0">
                  <a:pos x="483" y="81"/>
                </a:cxn>
                <a:cxn ang="0">
                  <a:pos x="494" y="67"/>
                </a:cxn>
                <a:cxn ang="0">
                  <a:pos x="500" y="56"/>
                </a:cxn>
                <a:cxn ang="0">
                  <a:pos x="482" y="47"/>
                </a:cxn>
                <a:cxn ang="0">
                  <a:pos x="473" y="53"/>
                </a:cxn>
                <a:cxn ang="0">
                  <a:pos x="451" y="50"/>
                </a:cxn>
                <a:cxn ang="0">
                  <a:pos x="436" y="34"/>
                </a:cxn>
                <a:cxn ang="0">
                  <a:pos x="421" y="13"/>
                </a:cxn>
                <a:cxn ang="0">
                  <a:pos x="406" y="14"/>
                </a:cxn>
                <a:cxn ang="0">
                  <a:pos x="380" y="0"/>
                </a:cxn>
                <a:cxn ang="0">
                  <a:pos x="366" y="3"/>
                </a:cxn>
                <a:cxn ang="0">
                  <a:pos x="319" y="13"/>
                </a:cxn>
                <a:cxn ang="0">
                  <a:pos x="310" y="27"/>
                </a:cxn>
                <a:cxn ang="0">
                  <a:pos x="299" y="45"/>
                </a:cxn>
                <a:cxn ang="0">
                  <a:pos x="281" y="53"/>
                </a:cxn>
                <a:cxn ang="0">
                  <a:pos x="266" y="59"/>
                </a:cxn>
                <a:cxn ang="0">
                  <a:pos x="252" y="56"/>
                </a:cxn>
                <a:cxn ang="0">
                  <a:pos x="241" y="50"/>
                </a:cxn>
                <a:cxn ang="0">
                  <a:pos x="233" y="50"/>
                </a:cxn>
                <a:cxn ang="0">
                  <a:pos x="217" y="56"/>
                </a:cxn>
                <a:cxn ang="0">
                  <a:pos x="198" y="68"/>
                </a:cxn>
                <a:cxn ang="0">
                  <a:pos x="157" y="87"/>
                </a:cxn>
                <a:cxn ang="0">
                  <a:pos x="137" y="93"/>
                </a:cxn>
                <a:cxn ang="0">
                  <a:pos x="92" y="92"/>
                </a:cxn>
                <a:cxn ang="0">
                  <a:pos x="85" y="92"/>
                </a:cxn>
                <a:cxn ang="0">
                  <a:pos x="72" y="76"/>
                </a:cxn>
                <a:cxn ang="0">
                  <a:pos x="56" y="71"/>
                </a:cxn>
                <a:cxn ang="0">
                  <a:pos x="52" y="76"/>
                </a:cxn>
                <a:cxn ang="0">
                  <a:pos x="52" y="93"/>
                </a:cxn>
                <a:cxn ang="0">
                  <a:pos x="45" y="111"/>
                </a:cxn>
                <a:cxn ang="0">
                  <a:pos x="30" y="112"/>
                </a:cxn>
                <a:cxn ang="0">
                  <a:pos x="26" y="117"/>
                </a:cxn>
                <a:cxn ang="0">
                  <a:pos x="34" y="132"/>
                </a:cxn>
                <a:cxn ang="0">
                  <a:pos x="34" y="149"/>
                </a:cxn>
                <a:cxn ang="0">
                  <a:pos x="25" y="164"/>
                </a:cxn>
                <a:cxn ang="0">
                  <a:pos x="16" y="172"/>
                </a:cxn>
                <a:cxn ang="0">
                  <a:pos x="5" y="178"/>
                </a:cxn>
                <a:cxn ang="0">
                  <a:pos x="0" y="193"/>
                </a:cxn>
                <a:cxn ang="0">
                  <a:pos x="4" y="210"/>
                </a:cxn>
              </a:cxnLst>
              <a:rect l="0" t="0" r="r" b="b"/>
              <a:pathLst>
                <a:path w="501" h="304">
                  <a:moveTo>
                    <a:pt x="4" y="210"/>
                  </a:moveTo>
                  <a:lnTo>
                    <a:pt x="21" y="222"/>
                  </a:lnTo>
                  <a:lnTo>
                    <a:pt x="20" y="228"/>
                  </a:lnTo>
                  <a:lnTo>
                    <a:pt x="26" y="240"/>
                  </a:lnTo>
                  <a:lnTo>
                    <a:pt x="38" y="239"/>
                  </a:lnTo>
                  <a:lnTo>
                    <a:pt x="94" y="280"/>
                  </a:lnTo>
                  <a:lnTo>
                    <a:pt x="110" y="281"/>
                  </a:lnTo>
                  <a:lnTo>
                    <a:pt x="152" y="303"/>
                  </a:lnTo>
                  <a:lnTo>
                    <a:pt x="173" y="286"/>
                  </a:lnTo>
                  <a:lnTo>
                    <a:pt x="203" y="285"/>
                  </a:lnTo>
                  <a:lnTo>
                    <a:pt x="213" y="291"/>
                  </a:lnTo>
                  <a:lnTo>
                    <a:pt x="234" y="281"/>
                  </a:lnTo>
                  <a:lnTo>
                    <a:pt x="277" y="260"/>
                  </a:lnTo>
                  <a:lnTo>
                    <a:pt x="327" y="250"/>
                  </a:lnTo>
                  <a:lnTo>
                    <a:pt x="348" y="251"/>
                  </a:lnTo>
                  <a:lnTo>
                    <a:pt x="358" y="262"/>
                  </a:lnTo>
                  <a:lnTo>
                    <a:pt x="373" y="241"/>
                  </a:lnTo>
                  <a:lnTo>
                    <a:pt x="397" y="231"/>
                  </a:lnTo>
                  <a:lnTo>
                    <a:pt x="420" y="228"/>
                  </a:lnTo>
                  <a:lnTo>
                    <a:pt x="456" y="185"/>
                  </a:lnTo>
                  <a:lnTo>
                    <a:pt x="464" y="162"/>
                  </a:lnTo>
                  <a:lnTo>
                    <a:pt x="466" y="119"/>
                  </a:lnTo>
                  <a:lnTo>
                    <a:pt x="468" y="83"/>
                  </a:lnTo>
                  <a:lnTo>
                    <a:pt x="483" y="81"/>
                  </a:lnTo>
                  <a:lnTo>
                    <a:pt x="494" y="67"/>
                  </a:lnTo>
                  <a:lnTo>
                    <a:pt x="500" y="56"/>
                  </a:lnTo>
                  <a:lnTo>
                    <a:pt x="482" y="47"/>
                  </a:lnTo>
                  <a:lnTo>
                    <a:pt x="473" y="53"/>
                  </a:lnTo>
                  <a:lnTo>
                    <a:pt x="451" y="50"/>
                  </a:lnTo>
                  <a:lnTo>
                    <a:pt x="436" y="34"/>
                  </a:lnTo>
                  <a:lnTo>
                    <a:pt x="421" y="13"/>
                  </a:lnTo>
                  <a:lnTo>
                    <a:pt x="406" y="14"/>
                  </a:lnTo>
                  <a:lnTo>
                    <a:pt x="380" y="0"/>
                  </a:lnTo>
                  <a:lnTo>
                    <a:pt x="366" y="3"/>
                  </a:lnTo>
                  <a:lnTo>
                    <a:pt x="319" y="13"/>
                  </a:lnTo>
                  <a:lnTo>
                    <a:pt x="310" y="27"/>
                  </a:lnTo>
                  <a:lnTo>
                    <a:pt x="299" y="45"/>
                  </a:lnTo>
                  <a:lnTo>
                    <a:pt x="281" y="53"/>
                  </a:lnTo>
                  <a:lnTo>
                    <a:pt x="266" y="59"/>
                  </a:lnTo>
                  <a:lnTo>
                    <a:pt x="252" y="56"/>
                  </a:lnTo>
                  <a:lnTo>
                    <a:pt x="241" y="50"/>
                  </a:lnTo>
                  <a:lnTo>
                    <a:pt x="233" y="50"/>
                  </a:lnTo>
                  <a:lnTo>
                    <a:pt x="217" y="56"/>
                  </a:lnTo>
                  <a:lnTo>
                    <a:pt x="198" y="68"/>
                  </a:lnTo>
                  <a:lnTo>
                    <a:pt x="157" y="87"/>
                  </a:lnTo>
                  <a:lnTo>
                    <a:pt x="137" y="93"/>
                  </a:lnTo>
                  <a:lnTo>
                    <a:pt x="92" y="92"/>
                  </a:lnTo>
                  <a:lnTo>
                    <a:pt x="85" y="92"/>
                  </a:lnTo>
                  <a:lnTo>
                    <a:pt x="72" y="76"/>
                  </a:lnTo>
                  <a:lnTo>
                    <a:pt x="56" y="71"/>
                  </a:lnTo>
                  <a:lnTo>
                    <a:pt x="52" y="76"/>
                  </a:lnTo>
                  <a:lnTo>
                    <a:pt x="52" y="93"/>
                  </a:lnTo>
                  <a:lnTo>
                    <a:pt x="45" y="111"/>
                  </a:lnTo>
                  <a:lnTo>
                    <a:pt x="30" y="112"/>
                  </a:lnTo>
                  <a:lnTo>
                    <a:pt x="26" y="117"/>
                  </a:lnTo>
                  <a:lnTo>
                    <a:pt x="34" y="132"/>
                  </a:lnTo>
                  <a:lnTo>
                    <a:pt x="34" y="149"/>
                  </a:lnTo>
                  <a:lnTo>
                    <a:pt x="25" y="164"/>
                  </a:lnTo>
                  <a:lnTo>
                    <a:pt x="16" y="172"/>
                  </a:lnTo>
                  <a:lnTo>
                    <a:pt x="5" y="178"/>
                  </a:lnTo>
                  <a:lnTo>
                    <a:pt x="0" y="193"/>
                  </a:lnTo>
                  <a:lnTo>
                    <a:pt x="4" y="210"/>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366" name="Freeform 230"/>
            <p:cNvSpPr>
              <a:spLocks/>
            </p:cNvSpPr>
            <p:nvPr/>
          </p:nvSpPr>
          <p:spPr bwMode="auto">
            <a:xfrm>
              <a:off x="8324850" y="5068888"/>
              <a:ext cx="595313" cy="455612"/>
            </a:xfrm>
            <a:custGeom>
              <a:avLst/>
              <a:gdLst/>
              <a:ahLst/>
              <a:cxnLst>
                <a:cxn ang="0">
                  <a:pos x="9" y="71"/>
                </a:cxn>
                <a:cxn ang="0">
                  <a:pos x="3" y="96"/>
                </a:cxn>
                <a:cxn ang="0">
                  <a:pos x="36" y="118"/>
                </a:cxn>
                <a:cxn ang="0">
                  <a:pos x="44" y="153"/>
                </a:cxn>
                <a:cxn ang="0">
                  <a:pos x="17" y="178"/>
                </a:cxn>
                <a:cxn ang="0">
                  <a:pos x="23" y="207"/>
                </a:cxn>
                <a:cxn ang="0">
                  <a:pos x="23" y="236"/>
                </a:cxn>
                <a:cxn ang="0">
                  <a:pos x="28" y="262"/>
                </a:cxn>
                <a:cxn ang="0">
                  <a:pos x="54" y="273"/>
                </a:cxn>
                <a:cxn ang="0">
                  <a:pos x="60" y="310"/>
                </a:cxn>
                <a:cxn ang="0">
                  <a:pos x="78" y="338"/>
                </a:cxn>
                <a:cxn ang="0">
                  <a:pos x="154" y="313"/>
                </a:cxn>
                <a:cxn ang="0">
                  <a:pos x="196" y="278"/>
                </a:cxn>
                <a:cxn ang="0">
                  <a:pos x="235" y="295"/>
                </a:cxn>
                <a:cxn ang="0">
                  <a:pos x="271" y="301"/>
                </a:cxn>
                <a:cxn ang="0">
                  <a:pos x="311" y="282"/>
                </a:cxn>
                <a:cxn ang="0">
                  <a:pos x="310" y="251"/>
                </a:cxn>
                <a:cxn ang="0">
                  <a:pos x="341" y="248"/>
                </a:cxn>
                <a:cxn ang="0">
                  <a:pos x="357" y="238"/>
                </a:cxn>
                <a:cxn ang="0">
                  <a:pos x="417" y="215"/>
                </a:cxn>
                <a:cxn ang="0">
                  <a:pos x="437" y="190"/>
                </a:cxn>
                <a:cxn ang="0">
                  <a:pos x="403" y="162"/>
                </a:cxn>
                <a:cxn ang="0">
                  <a:pos x="414" y="133"/>
                </a:cxn>
                <a:cxn ang="0">
                  <a:pos x="425" y="120"/>
                </a:cxn>
                <a:cxn ang="0">
                  <a:pos x="429" y="85"/>
                </a:cxn>
                <a:cxn ang="0">
                  <a:pos x="434" y="52"/>
                </a:cxn>
                <a:cxn ang="0">
                  <a:pos x="459" y="36"/>
                </a:cxn>
                <a:cxn ang="0">
                  <a:pos x="440" y="3"/>
                </a:cxn>
                <a:cxn ang="0">
                  <a:pos x="378" y="0"/>
                </a:cxn>
                <a:cxn ang="0">
                  <a:pos x="313" y="11"/>
                </a:cxn>
                <a:cxn ang="0">
                  <a:pos x="255" y="44"/>
                </a:cxn>
                <a:cxn ang="0">
                  <a:pos x="207" y="69"/>
                </a:cxn>
                <a:cxn ang="0">
                  <a:pos x="142" y="78"/>
                </a:cxn>
                <a:cxn ang="0">
                  <a:pos x="100" y="79"/>
                </a:cxn>
                <a:cxn ang="0">
                  <a:pos x="49" y="68"/>
                </a:cxn>
                <a:cxn ang="0">
                  <a:pos x="9" y="65"/>
                </a:cxn>
              </a:cxnLst>
              <a:rect l="0" t="0" r="r" b="b"/>
              <a:pathLst>
                <a:path w="460" h="339">
                  <a:moveTo>
                    <a:pt x="9" y="65"/>
                  </a:moveTo>
                  <a:lnTo>
                    <a:pt x="9" y="71"/>
                  </a:lnTo>
                  <a:lnTo>
                    <a:pt x="0" y="81"/>
                  </a:lnTo>
                  <a:lnTo>
                    <a:pt x="3" y="96"/>
                  </a:lnTo>
                  <a:lnTo>
                    <a:pt x="19" y="118"/>
                  </a:lnTo>
                  <a:lnTo>
                    <a:pt x="36" y="118"/>
                  </a:lnTo>
                  <a:lnTo>
                    <a:pt x="43" y="127"/>
                  </a:lnTo>
                  <a:lnTo>
                    <a:pt x="44" y="153"/>
                  </a:lnTo>
                  <a:lnTo>
                    <a:pt x="37" y="162"/>
                  </a:lnTo>
                  <a:lnTo>
                    <a:pt x="17" y="178"/>
                  </a:lnTo>
                  <a:lnTo>
                    <a:pt x="16" y="185"/>
                  </a:lnTo>
                  <a:lnTo>
                    <a:pt x="23" y="207"/>
                  </a:lnTo>
                  <a:lnTo>
                    <a:pt x="27" y="221"/>
                  </a:lnTo>
                  <a:lnTo>
                    <a:pt x="23" y="236"/>
                  </a:lnTo>
                  <a:lnTo>
                    <a:pt x="16" y="248"/>
                  </a:lnTo>
                  <a:lnTo>
                    <a:pt x="28" y="262"/>
                  </a:lnTo>
                  <a:lnTo>
                    <a:pt x="37" y="259"/>
                  </a:lnTo>
                  <a:lnTo>
                    <a:pt x="54" y="273"/>
                  </a:lnTo>
                  <a:lnTo>
                    <a:pt x="58" y="289"/>
                  </a:lnTo>
                  <a:lnTo>
                    <a:pt x="60" y="310"/>
                  </a:lnTo>
                  <a:lnTo>
                    <a:pt x="60" y="319"/>
                  </a:lnTo>
                  <a:lnTo>
                    <a:pt x="78" y="338"/>
                  </a:lnTo>
                  <a:lnTo>
                    <a:pt x="114" y="328"/>
                  </a:lnTo>
                  <a:lnTo>
                    <a:pt x="154" y="313"/>
                  </a:lnTo>
                  <a:lnTo>
                    <a:pt x="184" y="293"/>
                  </a:lnTo>
                  <a:lnTo>
                    <a:pt x="196" y="278"/>
                  </a:lnTo>
                  <a:lnTo>
                    <a:pt x="220" y="303"/>
                  </a:lnTo>
                  <a:lnTo>
                    <a:pt x="235" y="295"/>
                  </a:lnTo>
                  <a:lnTo>
                    <a:pt x="257" y="299"/>
                  </a:lnTo>
                  <a:lnTo>
                    <a:pt x="271" y="301"/>
                  </a:lnTo>
                  <a:lnTo>
                    <a:pt x="297" y="290"/>
                  </a:lnTo>
                  <a:lnTo>
                    <a:pt x="311" y="282"/>
                  </a:lnTo>
                  <a:lnTo>
                    <a:pt x="311" y="271"/>
                  </a:lnTo>
                  <a:lnTo>
                    <a:pt x="310" y="251"/>
                  </a:lnTo>
                  <a:lnTo>
                    <a:pt x="322" y="243"/>
                  </a:lnTo>
                  <a:lnTo>
                    <a:pt x="341" y="248"/>
                  </a:lnTo>
                  <a:lnTo>
                    <a:pt x="344" y="256"/>
                  </a:lnTo>
                  <a:lnTo>
                    <a:pt x="357" y="238"/>
                  </a:lnTo>
                  <a:lnTo>
                    <a:pt x="387" y="221"/>
                  </a:lnTo>
                  <a:lnTo>
                    <a:pt x="417" y="215"/>
                  </a:lnTo>
                  <a:lnTo>
                    <a:pt x="443" y="213"/>
                  </a:lnTo>
                  <a:lnTo>
                    <a:pt x="437" y="190"/>
                  </a:lnTo>
                  <a:lnTo>
                    <a:pt x="431" y="178"/>
                  </a:lnTo>
                  <a:lnTo>
                    <a:pt x="403" y="162"/>
                  </a:lnTo>
                  <a:lnTo>
                    <a:pt x="400" y="156"/>
                  </a:lnTo>
                  <a:lnTo>
                    <a:pt x="414" y="133"/>
                  </a:lnTo>
                  <a:lnTo>
                    <a:pt x="428" y="128"/>
                  </a:lnTo>
                  <a:lnTo>
                    <a:pt x="425" y="120"/>
                  </a:lnTo>
                  <a:lnTo>
                    <a:pt x="430" y="98"/>
                  </a:lnTo>
                  <a:lnTo>
                    <a:pt x="429" y="85"/>
                  </a:lnTo>
                  <a:lnTo>
                    <a:pt x="431" y="62"/>
                  </a:lnTo>
                  <a:lnTo>
                    <a:pt x="434" y="52"/>
                  </a:lnTo>
                  <a:lnTo>
                    <a:pt x="450" y="54"/>
                  </a:lnTo>
                  <a:lnTo>
                    <a:pt x="459" y="36"/>
                  </a:lnTo>
                  <a:lnTo>
                    <a:pt x="448" y="24"/>
                  </a:lnTo>
                  <a:lnTo>
                    <a:pt x="440" y="3"/>
                  </a:lnTo>
                  <a:lnTo>
                    <a:pt x="431" y="7"/>
                  </a:lnTo>
                  <a:lnTo>
                    <a:pt x="378" y="0"/>
                  </a:lnTo>
                  <a:lnTo>
                    <a:pt x="344" y="2"/>
                  </a:lnTo>
                  <a:lnTo>
                    <a:pt x="313" y="11"/>
                  </a:lnTo>
                  <a:lnTo>
                    <a:pt x="285" y="26"/>
                  </a:lnTo>
                  <a:lnTo>
                    <a:pt x="255" y="44"/>
                  </a:lnTo>
                  <a:lnTo>
                    <a:pt x="231" y="64"/>
                  </a:lnTo>
                  <a:lnTo>
                    <a:pt x="207" y="69"/>
                  </a:lnTo>
                  <a:lnTo>
                    <a:pt x="172" y="66"/>
                  </a:lnTo>
                  <a:lnTo>
                    <a:pt x="142" y="78"/>
                  </a:lnTo>
                  <a:lnTo>
                    <a:pt x="124" y="85"/>
                  </a:lnTo>
                  <a:lnTo>
                    <a:pt x="100" y="79"/>
                  </a:lnTo>
                  <a:lnTo>
                    <a:pt x="67" y="68"/>
                  </a:lnTo>
                  <a:lnTo>
                    <a:pt x="49" y="68"/>
                  </a:lnTo>
                  <a:lnTo>
                    <a:pt x="22" y="65"/>
                  </a:lnTo>
                  <a:lnTo>
                    <a:pt x="9" y="65"/>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367" name="Freeform 231"/>
            <p:cNvSpPr>
              <a:spLocks/>
            </p:cNvSpPr>
            <p:nvPr/>
          </p:nvSpPr>
          <p:spPr bwMode="auto">
            <a:xfrm>
              <a:off x="7400925" y="4846638"/>
              <a:ext cx="298450" cy="192087"/>
            </a:xfrm>
            <a:custGeom>
              <a:avLst/>
              <a:gdLst/>
              <a:ahLst/>
              <a:cxnLst>
                <a:cxn ang="0">
                  <a:pos x="17" y="86"/>
                </a:cxn>
                <a:cxn ang="0">
                  <a:pos x="44" y="107"/>
                </a:cxn>
                <a:cxn ang="0">
                  <a:pos x="36" y="118"/>
                </a:cxn>
                <a:cxn ang="0">
                  <a:pos x="27" y="128"/>
                </a:cxn>
                <a:cxn ang="0">
                  <a:pos x="14" y="131"/>
                </a:cxn>
                <a:cxn ang="0">
                  <a:pos x="0" y="134"/>
                </a:cxn>
                <a:cxn ang="0">
                  <a:pos x="26" y="142"/>
                </a:cxn>
                <a:cxn ang="0">
                  <a:pos x="34" y="142"/>
                </a:cxn>
                <a:cxn ang="0">
                  <a:pos x="64" y="124"/>
                </a:cxn>
                <a:cxn ang="0">
                  <a:pos x="132" y="134"/>
                </a:cxn>
                <a:cxn ang="0">
                  <a:pos x="170" y="86"/>
                </a:cxn>
                <a:cxn ang="0">
                  <a:pos x="177" y="68"/>
                </a:cxn>
                <a:cxn ang="0">
                  <a:pos x="185" y="62"/>
                </a:cxn>
                <a:cxn ang="0">
                  <a:pos x="209" y="62"/>
                </a:cxn>
                <a:cxn ang="0">
                  <a:pos x="230" y="32"/>
                </a:cxn>
                <a:cxn ang="0">
                  <a:pos x="227" y="16"/>
                </a:cxn>
                <a:cxn ang="0">
                  <a:pos x="209" y="0"/>
                </a:cxn>
                <a:cxn ang="0">
                  <a:pos x="198" y="4"/>
                </a:cxn>
                <a:cxn ang="0">
                  <a:pos x="186" y="9"/>
                </a:cxn>
                <a:cxn ang="0">
                  <a:pos x="164" y="5"/>
                </a:cxn>
                <a:cxn ang="0">
                  <a:pos x="142" y="8"/>
                </a:cxn>
                <a:cxn ang="0">
                  <a:pos x="121" y="16"/>
                </a:cxn>
                <a:cxn ang="0">
                  <a:pos x="91" y="16"/>
                </a:cxn>
                <a:cxn ang="0">
                  <a:pos x="80" y="34"/>
                </a:cxn>
                <a:cxn ang="0">
                  <a:pos x="29" y="23"/>
                </a:cxn>
                <a:cxn ang="0">
                  <a:pos x="9" y="24"/>
                </a:cxn>
                <a:cxn ang="0">
                  <a:pos x="12" y="53"/>
                </a:cxn>
                <a:cxn ang="0">
                  <a:pos x="17" y="86"/>
                </a:cxn>
              </a:cxnLst>
              <a:rect l="0" t="0" r="r" b="b"/>
              <a:pathLst>
                <a:path w="231" h="143">
                  <a:moveTo>
                    <a:pt x="17" y="86"/>
                  </a:moveTo>
                  <a:lnTo>
                    <a:pt x="44" y="107"/>
                  </a:lnTo>
                  <a:lnTo>
                    <a:pt x="36" y="118"/>
                  </a:lnTo>
                  <a:lnTo>
                    <a:pt x="27" y="128"/>
                  </a:lnTo>
                  <a:lnTo>
                    <a:pt x="14" y="131"/>
                  </a:lnTo>
                  <a:lnTo>
                    <a:pt x="0" y="134"/>
                  </a:lnTo>
                  <a:lnTo>
                    <a:pt x="26" y="142"/>
                  </a:lnTo>
                  <a:lnTo>
                    <a:pt x="34" y="142"/>
                  </a:lnTo>
                  <a:lnTo>
                    <a:pt x="64" y="124"/>
                  </a:lnTo>
                  <a:lnTo>
                    <a:pt x="132" y="134"/>
                  </a:lnTo>
                  <a:lnTo>
                    <a:pt x="170" y="86"/>
                  </a:lnTo>
                  <a:lnTo>
                    <a:pt x="177" y="68"/>
                  </a:lnTo>
                  <a:lnTo>
                    <a:pt x="185" y="62"/>
                  </a:lnTo>
                  <a:lnTo>
                    <a:pt x="209" y="62"/>
                  </a:lnTo>
                  <a:lnTo>
                    <a:pt x="230" y="32"/>
                  </a:lnTo>
                  <a:lnTo>
                    <a:pt x="227" y="16"/>
                  </a:lnTo>
                  <a:lnTo>
                    <a:pt x="209" y="0"/>
                  </a:lnTo>
                  <a:lnTo>
                    <a:pt x="198" y="4"/>
                  </a:lnTo>
                  <a:lnTo>
                    <a:pt x="186" y="9"/>
                  </a:lnTo>
                  <a:lnTo>
                    <a:pt x="164" y="5"/>
                  </a:lnTo>
                  <a:lnTo>
                    <a:pt x="142" y="8"/>
                  </a:lnTo>
                  <a:lnTo>
                    <a:pt x="121" y="16"/>
                  </a:lnTo>
                  <a:lnTo>
                    <a:pt x="91" y="16"/>
                  </a:lnTo>
                  <a:lnTo>
                    <a:pt x="80" y="34"/>
                  </a:lnTo>
                  <a:lnTo>
                    <a:pt x="29" y="23"/>
                  </a:lnTo>
                  <a:lnTo>
                    <a:pt x="9" y="24"/>
                  </a:lnTo>
                  <a:lnTo>
                    <a:pt x="12" y="53"/>
                  </a:lnTo>
                  <a:lnTo>
                    <a:pt x="17" y="86"/>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368" name="Freeform 232"/>
            <p:cNvSpPr>
              <a:spLocks/>
            </p:cNvSpPr>
            <p:nvPr/>
          </p:nvSpPr>
          <p:spPr bwMode="auto">
            <a:xfrm>
              <a:off x="6675438" y="4670425"/>
              <a:ext cx="458787" cy="280988"/>
            </a:xfrm>
            <a:custGeom>
              <a:avLst/>
              <a:gdLst/>
              <a:ahLst/>
              <a:cxnLst>
                <a:cxn ang="0">
                  <a:pos x="177" y="38"/>
                </a:cxn>
                <a:cxn ang="0">
                  <a:pos x="159" y="26"/>
                </a:cxn>
                <a:cxn ang="0">
                  <a:pos x="159" y="21"/>
                </a:cxn>
                <a:cxn ang="0">
                  <a:pos x="148" y="12"/>
                </a:cxn>
                <a:cxn ang="0">
                  <a:pos x="138" y="0"/>
                </a:cxn>
                <a:cxn ang="0">
                  <a:pos x="128" y="14"/>
                </a:cxn>
                <a:cxn ang="0">
                  <a:pos x="119" y="9"/>
                </a:cxn>
                <a:cxn ang="0">
                  <a:pos x="108" y="22"/>
                </a:cxn>
                <a:cxn ang="0">
                  <a:pos x="109" y="26"/>
                </a:cxn>
                <a:cxn ang="0">
                  <a:pos x="94" y="35"/>
                </a:cxn>
                <a:cxn ang="0">
                  <a:pos x="58" y="67"/>
                </a:cxn>
                <a:cxn ang="0">
                  <a:pos x="49" y="80"/>
                </a:cxn>
                <a:cxn ang="0">
                  <a:pos x="49" y="95"/>
                </a:cxn>
                <a:cxn ang="0">
                  <a:pos x="34" y="100"/>
                </a:cxn>
                <a:cxn ang="0">
                  <a:pos x="9" y="131"/>
                </a:cxn>
                <a:cxn ang="0">
                  <a:pos x="11" y="140"/>
                </a:cxn>
                <a:cxn ang="0">
                  <a:pos x="0" y="153"/>
                </a:cxn>
                <a:cxn ang="0">
                  <a:pos x="7" y="169"/>
                </a:cxn>
                <a:cxn ang="0">
                  <a:pos x="18" y="159"/>
                </a:cxn>
                <a:cxn ang="0">
                  <a:pos x="32" y="144"/>
                </a:cxn>
                <a:cxn ang="0">
                  <a:pos x="51" y="139"/>
                </a:cxn>
                <a:cxn ang="0">
                  <a:pos x="66" y="142"/>
                </a:cxn>
                <a:cxn ang="0">
                  <a:pos x="71" y="163"/>
                </a:cxn>
                <a:cxn ang="0">
                  <a:pos x="70" y="178"/>
                </a:cxn>
                <a:cxn ang="0">
                  <a:pos x="78" y="185"/>
                </a:cxn>
                <a:cxn ang="0">
                  <a:pos x="91" y="191"/>
                </a:cxn>
                <a:cxn ang="0">
                  <a:pos x="113" y="192"/>
                </a:cxn>
                <a:cxn ang="0">
                  <a:pos x="164" y="194"/>
                </a:cxn>
                <a:cxn ang="0">
                  <a:pos x="173" y="187"/>
                </a:cxn>
                <a:cxn ang="0">
                  <a:pos x="179" y="177"/>
                </a:cxn>
                <a:cxn ang="0">
                  <a:pos x="180" y="159"/>
                </a:cxn>
                <a:cxn ang="0">
                  <a:pos x="199" y="157"/>
                </a:cxn>
                <a:cxn ang="0">
                  <a:pos x="207" y="168"/>
                </a:cxn>
                <a:cxn ang="0">
                  <a:pos x="210" y="195"/>
                </a:cxn>
                <a:cxn ang="0">
                  <a:pos x="234" y="208"/>
                </a:cxn>
                <a:cxn ang="0">
                  <a:pos x="247" y="182"/>
                </a:cxn>
                <a:cxn ang="0">
                  <a:pos x="264" y="174"/>
                </a:cxn>
                <a:cxn ang="0">
                  <a:pos x="285" y="174"/>
                </a:cxn>
                <a:cxn ang="0">
                  <a:pos x="302" y="180"/>
                </a:cxn>
                <a:cxn ang="0">
                  <a:pos x="309" y="187"/>
                </a:cxn>
                <a:cxn ang="0">
                  <a:pos x="311" y="166"/>
                </a:cxn>
                <a:cxn ang="0">
                  <a:pos x="322" y="140"/>
                </a:cxn>
                <a:cxn ang="0">
                  <a:pos x="348" y="132"/>
                </a:cxn>
                <a:cxn ang="0">
                  <a:pos x="353" y="116"/>
                </a:cxn>
                <a:cxn ang="0">
                  <a:pos x="343" y="105"/>
                </a:cxn>
                <a:cxn ang="0">
                  <a:pos x="330" y="102"/>
                </a:cxn>
                <a:cxn ang="0">
                  <a:pos x="296" y="98"/>
                </a:cxn>
                <a:cxn ang="0">
                  <a:pos x="295" y="82"/>
                </a:cxn>
                <a:cxn ang="0">
                  <a:pos x="292" y="65"/>
                </a:cxn>
                <a:cxn ang="0">
                  <a:pos x="291" y="53"/>
                </a:cxn>
                <a:cxn ang="0">
                  <a:pos x="271" y="44"/>
                </a:cxn>
                <a:cxn ang="0">
                  <a:pos x="260" y="50"/>
                </a:cxn>
                <a:cxn ang="0">
                  <a:pos x="241" y="38"/>
                </a:cxn>
                <a:cxn ang="0">
                  <a:pos x="239" y="30"/>
                </a:cxn>
                <a:cxn ang="0">
                  <a:pos x="231" y="22"/>
                </a:cxn>
                <a:cxn ang="0">
                  <a:pos x="229" y="17"/>
                </a:cxn>
                <a:cxn ang="0">
                  <a:pos x="211" y="14"/>
                </a:cxn>
                <a:cxn ang="0">
                  <a:pos x="206" y="23"/>
                </a:cxn>
                <a:cxn ang="0">
                  <a:pos x="192" y="33"/>
                </a:cxn>
                <a:cxn ang="0">
                  <a:pos x="177" y="38"/>
                </a:cxn>
              </a:cxnLst>
              <a:rect l="0" t="0" r="r" b="b"/>
              <a:pathLst>
                <a:path w="354" h="209">
                  <a:moveTo>
                    <a:pt x="177" y="38"/>
                  </a:moveTo>
                  <a:lnTo>
                    <a:pt x="159" y="26"/>
                  </a:lnTo>
                  <a:lnTo>
                    <a:pt x="159" y="21"/>
                  </a:lnTo>
                  <a:lnTo>
                    <a:pt x="148" y="12"/>
                  </a:lnTo>
                  <a:lnTo>
                    <a:pt x="138" y="0"/>
                  </a:lnTo>
                  <a:lnTo>
                    <a:pt x="128" y="14"/>
                  </a:lnTo>
                  <a:lnTo>
                    <a:pt x="119" y="9"/>
                  </a:lnTo>
                  <a:lnTo>
                    <a:pt x="108" y="22"/>
                  </a:lnTo>
                  <a:lnTo>
                    <a:pt x="109" y="26"/>
                  </a:lnTo>
                  <a:lnTo>
                    <a:pt x="94" y="35"/>
                  </a:lnTo>
                  <a:lnTo>
                    <a:pt x="58" y="67"/>
                  </a:lnTo>
                  <a:lnTo>
                    <a:pt x="49" y="80"/>
                  </a:lnTo>
                  <a:lnTo>
                    <a:pt x="49" y="95"/>
                  </a:lnTo>
                  <a:lnTo>
                    <a:pt x="34" y="100"/>
                  </a:lnTo>
                  <a:lnTo>
                    <a:pt x="9" y="131"/>
                  </a:lnTo>
                  <a:lnTo>
                    <a:pt x="11" y="140"/>
                  </a:lnTo>
                  <a:lnTo>
                    <a:pt x="0" y="153"/>
                  </a:lnTo>
                  <a:lnTo>
                    <a:pt x="7" y="169"/>
                  </a:lnTo>
                  <a:lnTo>
                    <a:pt x="18" y="159"/>
                  </a:lnTo>
                  <a:lnTo>
                    <a:pt x="32" y="144"/>
                  </a:lnTo>
                  <a:lnTo>
                    <a:pt x="51" y="139"/>
                  </a:lnTo>
                  <a:lnTo>
                    <a:pt x="66" y="142"/>
                  </a:lnTo>
                  <a:lnTo>
                    <a:pt x="71" y="163"/>
                  </a:lnTo>
                  <a:lnTo>
                    <a:pt x="70" y="178"/>
                  </a:lnTo>
                  <a:lnTo>
                    <a:pt x="78" y="185"/>
                  </a:lnTo>
                  <a:lnTo>
                    <a:pt x="91" y="191"/>
                  </a:lnTo>
                  <a:lnTo>
                    <a:pt x="113" y="192"/>
                  </a:lnTo>
                  <a:lnTo>
                    <a:pt x="164" y="194"/>
                  </a:lnTo>
                  <a:lnTo>
                    <a:pt x="173" y="187"/>
                  </a:lnTo>
                  <a:lnTo>
                    <a:pt x="179" y="177"/>
                  </a:lnTo>
                  <a:lnTo>
                    <a:pt x="180" y="159"/>
                  </a:lnTo>
                  <a:lnTo>
                    <a:pt x="199" y="157"/>
                  </a:lnTo>
                  <a:lnTo>
                    <a:pt x="207" y="168"/>
                  </a:lnTo>
                  <a:lnTo>
                    <a:pt x="210" y="195"/>
                  </a:lnTo>
                  <a:lnTo>
                    <a:pt x="234" y="208"/>
                  </a:lnTo>
                  <a:lnTo>
                    <a:pt x="247" y="182"/>
                  </a:lnTo>
                  <a:lnTo>
                    <a:pt x="264" y="174"/>
                  </a:lnTo>
                  <a:lnTo>
                    <a:pt x="285" y="174"/>
                  </a:lnTo>
                  <a:lnTo>
                    <a:pt x="302" y="180"/>
                  </a:lnTo>
                  <a:lnTo>
                    <a:pt x="309" y="187"/>
                  </a:lnTo>
                  <a:lnTo>
                    <a:pt x="311" y="166"/>
                  </a:lnTo>
                  <a:lnTo>
                    <a:pt x="322" y="140"/>
                  </a:lnTo>
                  <a:lnTo>
                    <a:pt x="348" y="132"/>
                  </a:lnTo>
                  <a:lnTo>
                    <a:pt x="353" y="116"/>
                  </a:lnTo>
                  <a:lnTo>
                    <a:pt x="343" y="105"/>
                  </a:lnTo>
                  <a:lnTo>
                    <a:pt x="330" y="102"/>
                  </a:lnTo>
                  <a:lnTo>
                    <a:pt x="296" y="98"/>
                  </a:lnTo>
                  <a:lnTo>
                    <a:pt x="295" y="82"/>
                  </a:lnTo>
                  <a:lnTo>
                    <a:pt x="292" y="65"/>
                  </a:lnTo>
                  <a:lnTo>
                    <a:pt x="291" y="53"/>
                  </a:lnTo>
                  <a:lnTo>
                    <a:pt x="271" y="44"/>
                  </a:lnTo>
                  <a:lnTo>
                    <a:pt x="260" y="50"/>
                  </a:lnTo>
                  <a:lnTo>
                    <a:pt x="241" y="38"/>
                  </a:lnTo>
                  <a:lnTo>
                    <a:pt x="239" y="30"/>
                  </a:lnTo>
                  <a:lnTo>
                    <a:pt x="231" y="22"/>
                  </a:lnTo>
                  <a:lnTo>
                    <a:pt x="229" y="17"/>
                  </a:lnTo>
                  <a:lnTo>
                    <a:pt x="211" y="14"/>
                  </a:lnTo>
                  <a:lnTo>
                    <a:pt x="206" y="23"/>
                  </a:lnTo>
                  <a:lnTo>
                    <a:pt x="192" y="33"/>
                  </a:lnTo>
                  <a:lnTo>
                    <a:pt x="177" y="38"/>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369" name="Freeform 233"/>
            <p:cNvSpPr>
              <a:spLocks/>
            </p:cNvSpPr>
            <p:nvPr/>
          </p:nvSpPr>
          <p:spPr bwMode="auto">
            <a:xfrm>
              <a:off x="7031038" y="4573588"/>
              <a:ext cx="703262" cy="322262"/>
            </a:xfrm>
            <a:custGeom>
              <a:avLst/>
              <a:gdLst/>
              <a:ahLst/>
              <a:cxnLst>
                <a:cxn ang="0">
                  <a:pos x="23" y="114"/>
                </a:cxn>
                <a:cxn ang="0">
                  <a:pos x="45" y="124"/>
                </a:cxn>
                <a:cxn ang="0">
                  <a:pos x="77" y="119"/>
                </a:cxn>
                <a:cxn ang="0">
                  <a:pos x="106" y="115"/>
                </a:cxn>
                <a:cxn ang="0">
                  <a:pos x="143" y="123"/>
                </a:cxn>
                <a:cxn ang="0">
                  <a:pos x="168" y="118"/>
                </a:cxn>
                <a:cxn ang="0">
                  <a:pos x="207" y="110"/>
                </a:cxn>
                <a:cxn ang="0">
                  <a:pos x="254" y="127"/>
                </a:cxn>
                <a:cxn ang="0">
                  <a:pos x="274" y="105"/>
                </a:cxn>
                <a:cxn ang="0">
                  <a:pos x="251" y="60"/>
                </a:cxn>
                <a:cxn ang="0">
                  <a:pos x="322" y="16"/>
                </a:cxn>
                <a:cxn ang="0">
                  <a:pos x="346" y="31"/>
                </a:cxn>
                <a:cxn ang="0">
                  <a:pos x="396" y="6"/>
                </a:cxn>
                <a:cxn ang="0">
                  <a:pos x="456" y="19"/>
                </a:cxn>
                <a:cxn ang="0">
                  <a:pos x="494" y="5"/>
                </a:cxn>
                <a:cxn ang="0">
                  <a:pos x="526" y="52"/>
                </a:cxn>
                <a:cxn ang="0">
                  <a:pos x="541" y="84"/>
                </a:cxn>
                <a:cxn ang="0">
                  <a:pos x="515" y="107"/>
                </a:cxn>
                <a:cxn ang="0">
                  <a:pos x="522" y="128"/>
                </a:cxn>
                <a:cxn ang="0">
                  <a:pos x="515" y="160"/>
                </a:cxn>
                <a:cxn ang="0">
                  <a:pos x="490" y="189"/>
                </a:cxn>
                <a:cxn ang="0">
                  <a:pos x="467" y="210"/>
                </a:cxn>
                <a:cxn ang="0">
                  <a:pos x="408" y="218"/>
                </a:cxn>
                <a:cxn ang="0">
                  <a:pos x="362" y="238"/>
                </a:cxn>
                <a:cxn ang="0">
                  <a:pos x="279" y="228"/>
                </a:cxn>
                <a:cxn ang="0">
                  <a:pos x="195" y="205"/>
                </a:cxn>
                <a:cxn ang="0">
                  <a:pos x="188" y="179"/>
                </a:cxn>
                <a:cxn ang="0">
                  <a:pos x="136" y="179"/>
                </a:cxn>
                <a:cxn ang="0">
                  <a:pos x="70" y="179"/>
                </a:cxn>
                <a:cxn ang="0">
                  <a:pos x="38" y="173"/>
                </a:cxn>
                <a:cxn ang="0">
                  <a:pos x="20" y="153"/>
                </a:cxn>
                <a:cxn ang="0">
                  <a:pos x="0" y="119"/>
                </a:cxn>
              </a:cxnLst>
              <a:rect l="0" t="0" r="r" b="b"/>
              <a:pathLst>
                <a:path w="542" h="239">
                  <a:moveTo>
                    <a:pt x="0" y="119"/>
                  </a:moveTo>
                  <a:lnTo>
                    <a:pt x="23" y="114"/>
                  </a:lnTo>
                  <a:lnTo>
                    <a:pt x="31" y="113"/>
                  </a:lnTo>
                  <a:lnTo>
                    <a:pt x="45" y="124"/>
                  </a:lnTo>
                  <a:lnTo>
                    <a:pt x="59" y="119"/>
                  </a:lnTo>
                  <a:lnTo>
                    <a:pt x="77" y="119"/>
                  </a:lnTo>
                  <a:lnTo>
                    <a:pt x="89" y="126"/>
                  </a:lnTo>
                  <a:lnTo>
                    <a:pt x="106" y="115"/>
                  </a:lnTo>
                  <a:lnTo>
                    <a:pt x="131" y="114"/>
                  </a:lnTo>
                  <a:lnTo>
                    <a:pt x="143" y="123"/>
                  </a:lnTo>
                  <a:lnTo>
                    <a:pt x="159" y="126"/>
                  </a:lnTo>
                  <a:lnTo>
                    <a:pt x="168" y="118"/>
                  </a:lnTo>
                  <a:lnTo>
                    <a:pt x="194" y="111"/>
                  </a:lnTo>
                  <a:lnTo>
                    <a:pt x="207" y="110"/>
                  </a:lnTo>
                  <a:lnTo>
                    <a:pt x="228" y="116"/>
                  </a:lnTo>
                  <a:lnTo>
                    <a:pt x="254" y="127"/>
                  </a:lnTo>
                  <a:lnTo>
                    <a:pt x="272" y="119"/>
                  </a:lnTo>
                  <a:lnTo>
                    <a:pt x="274" y="105"/>
                  </a:lnTo>
                  <a:lnTo>
                    <a:pt x="259" y="87"/>
                  </a:lnTo>
                  <a:lnTo>
                    <a:pt x="251" y="60"/>
                  </a:lnTo>
                  <a:lnTo>
                    <a:pt x="308" y="17"/>
                  </a:lnTo>
                  <a:lnTo>
                    <a:pt x="322" y="16"/>
                  </a:lnTo>
                  <a:lnTo>
                    <a:pt x="325" y="29"/>
                  </a:lnTo>
                  <a:lnTo>
                    <a:pt x="346" y="31"/>
                  </a:lnTo>
                  <a:lnTo>
                    <a:pt x="381" y="23"/>
                  </a:lnTo>
                  <a:lnTo>
                    <a:pt x="396" y="6"/>
                  </a:lnTo>
                  <a:lnTo>
                    <a:pt x="444" y="0"/>
                  </a:lnTo>
                  <a:lnTo>
                    <a:pt x="456" y="19"/>
                  </a:lnTo>
                  <a:lnTo>
                    <a:pt x="474" y="18"/>
                  </a:lnTo>
                  <a:lnTo>
                    <a:pt x="494" y="5"/>
                  </a:lnTo>
                  <a:lnTo>
                    <a:pt x="523" y="21"/>
                  </a:lnTo>
                  <a:lnTo>
                    <a:pt x="526" y="52"/>
                  </a:lnTo>
                  <a:lnTo>
                    <a:pt x="541" y="65"/>
                  </a:lnTo>
                  <a:lnTo>
                    <a:pt x="541" y="84"/>
                  </a:lnTo>
                  <a:lnTo>
                    <a:pt x="531" y="106"/>
                  </a:lnTo>
                  <a:lnTo>
                    <a:pt x="515" y="107"/>
                  </a:lnTo>
                  <a:lnTo>
                    <a:pt x="512" y="113"/>
                  </a:lnTo>
                  <a:lnTo>
                    <a:pt x="522" y="128"/>
                  </a:lnTo>
                  <a:lnTo>
                    <a:pt x="524" y="145"/>
                  </a:lnTo>
                  <a:lnTo>
                    <a:pt x="515" y="160"/>
                  </a:lnTo>
                  <a:lnTo>
                    <a:pt x="491" y="175"/>
                  </a:lnTo>
                  <a:lnTo>
                    <a:pt x="490" y="189"/>
                  </a:lnTo>
                  <a:lnTo>
                    <a:pt x="492" y="203"/>
                  </a:lnTo>
                  <a:lnTo>
                    <a:pt x="467" y="210"/>
                  </a:lnTo>
                  <a:lnTo>
                    <a:pt x="427" y="211"/>
                  </a:lnTo>
                  <a:lnTo>
                    <a:pt x="408" y="218"/>
                  </a:lnTo>
                  <a:lnTo>
                    <a:pt x="375" y="220"/>
                  </a:lnTo>
                  <a:lnTo>
                    <a:pt x="362" y="238"/>
                  </a:lnTo>
                  <a:lnTo>
                    <a:pt x="304" y="226"/>
                  </a:lnTo>
                  <a:lnTo>
                    <a:pt x="279" y="228"/>
                  </a:lnTo>
                  <a:lnTo>
                    <a:pt x="206" y="219"/>
                  </a:lnTo>
                  <a:lnTo>
                    <a:pt x="195" y="205"/>
                  </a:lnTo>
                  <a:lnTo>
                    <a:pt x="193" y="188"/>
                  </a:lnTo>
                  <a:lnTo>
                    <a:pt x="188" y="179"/>
                  </a:lnTo>
                  <a:lnTo>
                    <a:pt x="179" y="176"/>
                  </a:lnTo>
                  <a:lnTo>
                    <a:pt x="136" y="179"/>
                  </a:lnTo>
                  <a:lnTo>
                    <a:pt x="77" y="190"/>
                  </a:lnTo>
                  <a:lnTo>
                    <a:pt x="70" y="179"/>
                  </a:lnTo>
                  <a:lnTo>
                    <a:pt x="58" y="176"/>
                  </a:lnTo>
                  <a:lnTo>
                    <a:pt x="38" y="173"/>
                  </a:lnTo>
                  <a:lnTo>
                    <a:pt x="22" y="168"/>
                  </a:lnTo>
                  <a:lnTo>
                    <a:pt x="20" y="153"/>
                  </a:lnTo>
                  <a:lnTo>
                    <a:pt x="18" y="130"/>
                  </a:lnTo>
                  <a:lnTo>
                    <a:pt x="0" y="119"/>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370" name="Freeform 234"/>
            <p:cNvSpPr>
              <a:spLocks/>
            </p:cNvSpPr>
            <p:nvPr/>
          </p:nvSpPr>
          <p:spPr bwMode="auto">
            <a:xfrm>
              <a:off x="8024813" y="5391150"/>
              <a:ext cx="225425" cy="369888"/>
            </a:xfrm>
            <a:custGeom>
              <a:avLst/>
              <a:gdLst/>
              <a:ahLst/>
              <a:cxnLst>
                <a:cxn ang="0">
                  <a:pos x="2" y="68"/>
                </a:cxn>
                <a:cxn ang="0">
                  <a:pos x="14" y="74"/>
                </a:cxn>
                <a:cxn ang="0">
                  <a:pos x="15" y="85"/>
                </a:cxn>
                <a:cxn ang="0">
                  <a:pos x="14" y="93"/>
                </a:cxn>
                <a:cxn ang="0">
                  <a:pos x="7" y="105"/>
                </a:cxn>
                <a:cxn ang="0">
                  <a:pos x="11" y="133"/>
                </a:cxn>
                <a:cxn ang="0">
                  <a:pos x="17" y="141"/>
                </a:cxn>
                <a:cxn ang="0">
                  <a:pos x="2" y="166"/>
                </a:cxn>
                <a:cxn ang="0">
                  <a:pos x="7" y="170"/>
                </a:cxn>
                <a:cxn ang="0">
                  <a:pos x="0" y="184"/>
                </a:cxn>
                <a:cxn ang="0">
                  <a:pos x="8" y="194"/>
                </a:cxn>
                <a:cxn ang="0">
                  <a:pos x="10" y="203"/>
                </a:cxn>
                <a:cxn ang="0">
                  <a:pos x="14" y="192"/>
                </a:cxn>
                <a:cxn ang="0">
                  <a:pos x="27" y="206"/>
                </a:cxn>
                <a:cxn ang="0">
                  <a:pos x="25" y="221"/>
                </a:cxn>
                <a:cxn ang="0">
                  <a:pos x="21" y="228"/>
                </a:cxn>
                <a:cxn ang="0">
                  <a:pos x="31" y="239"/>
                </a:cxn>
                <a:cxn ang="0">
                  <a:pos x="42" y="242"/>
                </a:cxn>
                <a:cxn ang="0">
                  <a:pos x="63" y="251"/>
                </a:cxn>
                <a:cxn ang="0">
                  <a:pos x="78" y="262"/>
                </a:cxn>
                <a:cxn ang="0">
                  <a:pos x="80" y="270"/>
                </a:cxn>
                <a:cxn ang="0">
                  <a:pos x="99" y="274"/>
                </a:cxn>
                <a:cxn ang="0">
                  <a:pos x="113" y="267"/>
                </a:cxn>
                <a:cxn ang="0">
                  <a:pos x="133" y="255"/>
                </a:cxn>
                <a:cxn ang="0">
                  <a:pos x="139" y="236"/>
                </a:cxn>
                <a:cxn ang="0">
                  <a:pos x="147" y="226"/>
                </a:cxn>
                <a:cxn ang="0">
                  <a:pos x="159" y="196"/>
                </a:cxn>
                <a:cxn ang="0">
                  <a:pos x="161" y="176"/>
                </a:cxn>
                <a:cxn ang="0">
                  <a:pos x="162" y="156"/>
                </a:cxn>
                <a:cxn ang="0">
                  <a:pos x="172" y="143"/>
                </a:cxn>
                <a:cxn ang="0">
                  <a:pos x="154" y="139"/>
                </a:cxn>
                <a:cxn ang="0">
                  <a:pos x="148" y="134"/>
                </a:cxn>
                <a:cxn ang="0">
                  <a:pos x="139" y="137"/>
                </a:cxn>
                <a:cxn ang="0">
                  <a:pos x="122" y="133"/>
                </a:cxn>
                <a:cxn ang="0">
                  <a:pos x="116" y="113"/>
                </a:cxn>
                <a:cxn ang="0">
                  <a:pos x="109" y="98"/>
                </a:cxn>
                <a:cxn ang="0">
                  <a:pos x="118" y="84"/>
                </a:cxn>
                <a:cxn ang="0">
                  <a:pos x="113" y="40"/>
                </a:cxn>
                <a:cxn ang="0">
                  <a:pos x="113" y="26"/>
                </a:cxn>
                <a:cxn ang="0">
                  <a:pos x="103" y="17"/>
                </a:cxn>
                <a:cxn ang="0">
                  <a:pos x="88" y="19"/>
                </a:cxn>
                <a:cxn ang="0">
                  <a:pos x="78" y="14"/>
                </a:cxn>
                <a:cxn ang="0">
                  <a:pos x="67" y="0"/>
                </a:cxn>
                <a:cxn ang="0">
                  <a:pos x="56" y="0"/>
                </a:cxn>
                <a:cxn ang="0">
                  <a:pos x="51" y="6"/>
                </a:cxn>
                <a:cxn ang="0">
                  <a:pos x="50" y="1"/>
                </a:cxn>
                <a:cxn ang="0">
                  <a:pos x="32" y="6"/>
                </a:cxn>
                <a:cxn ang="0">
                  <a:pos x="23" y="2"/>
                </a:cxn>
                <a:cxn ang="0">
                  <a:pos x="10" y="11"/>
                </a:cxn>
                <a:cxn ang="0">
                  <a:pos x="10" y="37"/>
                </a:cxn>
                <a:cxn ang="0">
                  <a:pos x="7" y="52"/>
                </a:cxn>
                <a:cxn ang="0">
                  <a:pos x="2" y="68"/>
                </a:cxn>
              </a:cxnLst>
              <a:rect l="0" t="0" r="r" b="b"/>
              <a:pathLst>
                <a:path w="173" h="275">
                  <a:moveTo>
                    <a:pt x="2" y="68"/>
                  </a:moveTo>
                  <a:lnTo>
                    <a:pt x="14" y="74"/>
                  </a:lnTo>
                  <a:lnTo>
                    <a:pt x="15" y="85"/>
                  </a:lnTo>
                  <a:lnTo>
                    <a:pt x="14" y="93"/>
                  </a:lnTo>
                  <a:lnTo>
                    <a:pt x="7" y="105"/>
                  </a:lnTo>
                  <a:lnTo>
                    <a:pt x="11" y="133"/>
                  </a:lnTo>
                  <a:lnTo>
                    <a:pt x="17" y="141"/>
                  </a:lnTo>
                  <a:lnTo>
                    <a:pt x="2" y="166"/>
                  </a:lnTo>
                  <a:lnTo>
                    <a:pt x="7" y="170"/>
                  </a:lnTo>
                  <a:lnTo>
                    <a:pt x="0" y="184"/>
                  </a:lnTo>
                  <a:lnTo>
                    <a:pt x="8" y="194"/>
                  </a:lnTo>
                  <a:lnTo>
                    <a:pt x="10" y="203"/>
                  </a:lnTo>
                  <a:lnTo>
                    <a:pt x="14" y="192"/>
                  </a:lnTo>
                  <a:lnTo>
                    <a:pt x="27" y="206"/>
                  </a:lnTo>
                  <a:lnTo>
                    <a:pt x="25" y="221"/>
                  </a:lnTo>
                  <a:lnTo>
                    <a:pt x="21" y="228"/>
                  </a:lnTo>
                  <a:lnTo>
                    <a:pt x="31" y="239"/>
                  </a:lnTo>
                  <a:lnTo>
                    <a:pt x="42" y="242"/>
                  </a:lnTo>
                  <a:lnTo>
                    <a:pt x="63" y="251"/>
                  </a:lnTo>
                  <a:lnTo>
                    <a:pt x="78" y="262"/>
                  </a:lnTo>
                  <a:lnTo>
                    <a:pt x="80" y="270"/>
                  </a:lnTo>
                  <a:lnTo>
                    <a:pt x="99" y="274"/>
                  </a:lnTo>
                  <a:lnTo>
                    <a:pt x="113" y="267"/>
                  </a:lnTo>
                  <a:lnTo>
                    <a:pt x="133" y="255"/>
                  </a:lnTo>
                  <a:lnTo>
                    <a:pt x="139" y="236"/>
                  </a:lnTo>
                  <a:lnTo>
                    <a:pt x="147" y="226"/>
                  </a:lnTo>
                  <a:lnTo>
                    <a:pt x="159" y="196"/>
                  </a:lnTo>
                  <a:lnTo>
                    <a:pt x="161" y="176"/>
                  </a:lnTo>
                  <a:lnTo>
                    <a:pt x="162" y="156"/>
                  </a:lnTo>
                  <a:lnTo>
                    <a:pt x="172" y="143"/>
                  </a:lnTo>
                  <a:lnTo>
                    <a:pt x="154" y="139"/>
                  </a:lnTo>
                  <a:lnTo>
                    <a:pt x="148" y="134"/>
                  </a:lnTo>
                  <a:lnTo>
                    <a:pt x="139" y="137"/>
                  </a:lnTo>
                  <a:lnTo>
                    <a:pt x="122" y="133"/>
                  </a:lnTo>
                  <a:lnTo>
                    <a:pt x="116" y="113"/>
                  </a:lnTo>
                  <a:lnTo>
                    <a:pt x="109" y="98"/>
                  </a:lnTo>
                  <a:lnTo>
                    <a:pt x="118" y="84"/>
                  </a:lnTo>
                  <a:lnTo>
                    <a:pt x="113" y="40"/>
                  </a:lnTo>
                  <a:lnTo>
                    <a:pt x="113" y="26"/>
                  </a:lnTo>
                  <a:lnTo>
                    <a:pt x="103" y="17"/>
                  </a:lnTo>
                  <a:lnTo>
                    <a:pt x="88" y="19"/>
                  </a:lnTo>
                  <a:lnTo>
                    <a:pt x="78" y="14"/>
                  </a:lnTo>
                  <a:lnTo>
                    <a:pt x="67" y="0"/>
                  </a:lnTo>
                  <a:lnTo>
                    <a:pt x="56" y="0"/>
                  </a:lnTo>
                  <a:lnTo>
                    <a:pt x="51" y="6"/>
                  </a:lnTo>
                  <a:lnTo>
                    <a:pt x="50" y="1"/>
                  </a:lnTo>
                  <a:lnTo>
                    <a:pt x="32" y="6"/>
                  </a:lnTo>
                  <a:lnTo>
                    <a:pt x="23" y="2"/>
                  </a:lnTo>
                  <a:lnTo>
                    <a:pt x="10" y="11"/>
                  </a:lnTo>
                  <a:lnTo>
                    <a:pt x="10" y="37"/>
                  </a:lnTo>
                  <a:lnTo>
                    <a:pt x="7" y="52"/>
                  </a:lnTo>
                  <a:lnTo>
                    <a:pt x="2" y="68"/>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371" name="Freeform 235"/>
            <p:cNvSpPr>
              <a:spLocks/>
            </p:cNvSpPr>
            <p:nvPr/>
          </p:nvSpPr>
          <p:spPr bwMode="auto">
            <a:xfrm>
              <a:off x="7458075" y="3933825"/>
              <a:ext cx="88900" cy="360363"/>
            </a:xfrm>
            <a:custGeom>
              <a:avLst/>
              <a:gdLst/>
              <a:ahLst/>
              <a:cxnLst>
                <a:cxn ang="0">
                  <a:pos x="6" y="0"/>
                </a:cxn>
                <a:cxn ang="0">
                  <a:pos x="8" y="42"/>
                </a:cxn>
                <a:cxn ang="0">
                  <a:pos x="10" y="62"/>
                </a:cxn>
                <a:cxn ang="0">
                  <a:pos x="0" y="78"/>
                </a:cxn>
                <a:cxn ang="0">
                  <a:pos x="32" y="108"/>
                </a:cxn>
                <a:cxn ang="0">
                  <a:pos x="26" y="138"/>
                </a:cxn>
                <a:cxn ang="0">
                  <a:pos x="30" y="150"/>
                </a:cxn>
                <a:cxn ang="0">
                  <a:pos x="42" y="156"/>
                </a:cxn>
                <a:cxn ang="0">
                  <a:pos x="44" y="206"/>
                </a:cxn>
                <a:cxn ang="0">
                  <a:pos x="58" y="224"/>
                </a:cxn>
                <a:cxn ang="0">
                  <a:pos x="68" y="230"/>
                </a:cxn>
                <a:cxn ang="0">
                  <a:pos x="64" y="252"/>
                </a:cxn>
                <a:cxn ang="0">
                  <a:pos x="58" y="268"/>
                </a:cxn>
              </a:cxnLst>
              <a:rect l="0" t="0" r="r" b="b"/>
              <a:pathLst>
                <a:path w="69" h="269">
                  <a:moveTo>
                    <a:pt x="6" y="0"/>
                  </a:moveTo>
                  <a:lnTo>
                    <a:pt x="8" y="42"/>
                  </a:lnTo>
                  <a:lnTo>
                    <a:pt x="10" y="62"/>
                  </a:lnTo>
                  <a:lnTo>
                    <a:pt x="0" y="78"/>
                  </a:lnTo>
                  <a:lnTo>
                    <a:pt x="32" y="108"/>
                  </a:lnTo>
                  <a:lnTo>
                    <a:pt x="26" y="138"/>
                  </a:lnTo>
                  <a:lnTo>
                    <a:pt x="30" y="150"/>
                  </a:lnTo>
                  <a:lnTo>
                    <a:pt x="42" y="156"/>
                  </a:lnTo>
                  <a:lnTo>
                    <a:pt x="44" y="206"/>
                  </a:lnTo>
                  <a:lnTo>
                    <a:pt x="58" y="224"/>
                  </a:lnTo>
                  <a:lnTo>
                    <a:pt x="68" y="230"/>
                  </a:lnTo>
                  <a:lnTo>
                    <a:pt x="64" y="252"/>
                  </a:lnTo>
                  <a:lnTo>
                    <a:pt x="58" y="268"/>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372" name="Freeform 236"/>
            <p:cNvSpPr>
              <a:spLocks/>
            </p:cNvSpPr>
            <p:nvPr/>
          </p:nvSpPr>
          <p:spPr bwMode="auto">
            <a:xfrm>
              <a:off x="7618413" y="5033963"/>
              <a:ext cx="354012" cy="50800"/>
            </a:xfrm>
            <a:custGeom>
              <a:avLst/>
              <a:gdLst/>
              <a:ahLst/>
              <a:cxnLst>
                <a:cxn ang="0">
                  <a:pos x="272" y="28"/>
                </a:cxn>
                <a:cxn ang="0">
                  <a:pos x="236" y="28"/>
                </a:cxn>
                <a:cxn ang="0">
                  <a:pos x="216" y="4"/>
                </a:cxn>
                <a:cxn ang="0">
                  <a:pos x="196" y="16"/>
                </a:cxn>
                <a:cxn ang="0">
                  <a:pos x="160" y="16"/>
                </a:cxn>
                <a:cxn ang="0">
                  <a:pos x="148" y="32"/>
                </a:cxn>
                <a:cxn ang="0">
                  <a:pos x="136" y="20"/>
                </a:cxn>
                <a:cxn ang="0">
                  <a:pos x="104" y="0"/>
                </a:cxn>
                <a:cxn ang="0">
                  <a:pos x="76" y="36"/>
                </a:cxn>
                <a:cxn ang="0">
                  <a:pos x="44" y="28"/>
                </a:cxn>
                <a:cxn ang="0">
                  <a:pos x="0" y="24"/>
                </a:cxn>
              </a:cxnLst>
              <a:rect l="0" t="0" r="r" b="b"/>
              <a:pathLst>
                <a:path w="273" h="37">
                  <a:moveTo>
                    <a:pt x="272" y="28"/>
                  </a:moveTo>
                  <a:lnTo>
                    <a:pt x="236" y="28"/>
                  </a:lnTo>
                  <a:lnTo>
                    <a:pt x="216" y="4"/>
                  </a:lnTo>
                  <a:lnTo>
                    <a:pt x="196" y="16"/>
                  </a:lnTo>
                  <a:lnTo>
                    <a:pt x="160" y="16"/>
                  </a:lnTo>
                  <a:lnTo>
                    <a:pt x="148" y="32"/>
                  </a:lnTo>
                  <a:lnTo>
                    <a:pt x="136" y="20"/>
                  </a:lnTo>
                  <a:lnTo>
                    <a:pt x="104" y="0"/>
                  </a:lnTo>
                  <a:lnTo>
                    <a:pt x="76" y="36"/>
                  </a:lnTo>
                  <a:lnTo>
                    <a:pt x="44" y="28"/>
                  </a:lnTo>
                  <a:lnTo>
                    <a:pt x="0" y="24"/>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373" name="Freeform 237"/>
            <p:cNvSpPr>
              <a:spLocks/>
            </p:cNvSpPr>
            <p:nvPr/>
          </p:nvSpPr>
          <p:spPr bwMode="auto">
            <a:xfrm>
              <a:off x="8250238" y="5518150"/>
              <a:ext cx="166687" cy="66675"/>
            </a:xfrm>
            <a:custGeom>
              <a:avLst/>
              <a:gdLst/>
              <a:ahLst/>
              <a:cxnLst>
                <a:cxn ang="0">
                  <a:pos x="0" y="48"/>
                </a:cxn>
                <a:cxn ang="0">
                  <a:pos x="48" y="48"/>
                </a:cxn>
                <a:cxn ang="0">
                  <a:pos x="60" y="24"/>
                </a:cxn>
                <a:cxn ang="0">
                  <a:pos x="112" y="24"/>
                </a:cxn>
                <a:cxn ang="0">
                  <a:pos x="128" y="0"/>
                </a:cxn>
              </a:cxnLst>
              <a:rect l="0" t="0" r="r" b="b"/>
              <a:pathLst>
                <a:path w="129" h="49">
                  <a:moveTo>
                    <a:pt x="0" y="48"/>
                  </a:moveTo>
                  <a:lnTo>
                    <a:pt x="48" y="48"/>
                  </a:lnTo>
                  <a:lnTo>
                    <a:pt x="60" y="24"/>
                  </a:lnTo>
                  <a:lnTo>
                    <a:pt x="112" y="24"/>
                  </a:lnTo>
                  <a:lnTo>
                    <a:pt x="128" y="0"/>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374" name="Freeform 238"/>
            <p:cNvSpPr>
              <a:spLocks/>
            </p:cNvSpPr>
            <p:nvPr/>
          </p:nvSpPr>
          <p:spPr bwMode="auto">
            <a:xfrm>
              <a:off x="7718425" y="4438650"/>
              <a:ext cx="198438" cy="163513"/>
            </a:xfrm>
            <a:custGeom>
              <a:avLst/>
              <a:gdLst/>
              <a:ahLst/>
              <a:cxnLst>
                <a:cxn ang="0">
                  <a:pos x="153" y="0"/>
                </a:cxn>
                <a:cxn ang="0">
                  <a:pos x="108" y="45"/>
                </a:cxn>
                <a:cxn ang="0">
                  <a:pos x="60" y="51"/>
                </a:cxn>
                <a:cxn ang="0">
                  <a:pos x="48" y="84"/>
                </a:cxn>
                <a:cxn ang="0">
                  <a:pos x="18" y="93"/>
                </a:cxn>
                <a:cxn ang="0">
                  <a:pos x="0" y="120"/>
                </a:cxn>
              </a:cxnLst>
              <a:rect l="0" t="0" r="r" b="b"/>
              <a:pathLst>
                <a:path w="154" h="121">
                  <a:moveTo>
                    <a:pt x="153" y="0"/>
                  </a:moveTo>
                  <a:lnTo>
                    <a:pt x="108" y="45"/>
                  </a:lnTo>
                  <a:lnTo>
                    <a:pt x="60" y="51"/>
                  </a:lnTo>
                  <a:lnTo>
                    <a:pt x="48" y="84"/>
                  </a:lnTo>
                  <a:lnTo>
                    <a:pt x="18" y="93"/>
                  </a:lnTo>
                  <a:lnTo>
                    <a:pt x="0" y="120"/>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375" name="Freeform 239"/>
            <p:cNvSpPr>
              <a:spLocks/>
            </p:cNvSpPr>
            <p:nvPr/>
          </p:nvSpPr>
          <p:spPr bwMode="auto">
            <a:xfrm>
              <a:off x="7713663" y="4433888"/>
              <a:ext cx="554037" cy="257175"/>
            </a:xfrm>
            <a:custGeom>
              <a:avLst/>
              <a:gdLst/>
              <a:ahLst/>
              <a:cxnLst>
                <a:cxn ang="0">
                  <a:pos x="1" y="104"/>
                </a:cxn>
                <a:cxn ang="0">
                  <a:pos x="19" y="81"/>
                </a:cxn>
                <a:cxn ang="0">
                  <a:pos x="42" y="77"/>
                </a:cxn>
                <a:cxn ang="0">
                  <a:pos x="54" y="44"/>
                </a:cxn>
                <a:cxn ang="0">
                  <a:pos x="96" y="41"/>
                </a:cxn>
                <a:cxn ang="0">
                  <a:pos x="127" y="0"/>
                </a:cxn>
                <a:cxn ang="0">
                  <a:pos x="141" y="12"/>
                </a:cxn>
                <a:cxn ang="0">
                  <a:pos x="151" y="12"/>
                </a:cxn>
                <a:cxn ang="0">
                  <a:pos x="168" y="9"/>
                </a:cxn>
                <a:cxn ang="0">
                  <a:pos x="190" y="27"/>
                </a:cxn>
                <a:cxn ang="0">
                  <a:pos x="217" y="38"/>
                </a:cxn>
                <a:cxn ang="0">
                  <a:pos x="240" y="18"/>
                </a:cxn>
                <a:cxn ang="0">
                  <a:pos x="307" y="35"/>
                </a:cxn>
                <a:cxn ang="0">
                  <a:pos x="349" y="36"/>
                </a:cxn>
                <a:cxn ang="0">
                  <a:pos x="310" y="74"/>
                </a:cxn>
                <a:cxn ang="0">
                  <a:pos x="312" y="90"/>
                </a:cxn>
                <a:cxn ang="0">
                  <a:pos x="303" y="95"/>
                </a:cxn>
                <a:cxn ang="0">
                  <a:pos x="277" y="83"/>
                </a:cxn>
                <a:cxn ang="0">
                  <a:pos x="225" y="95"/>
                </a:cxn>
                <a:cxn ang="0">
                  <a:pos x="211" y="122"/>
                </a:cxn>
                <a:cxn ang="0">
                  <a:pos x="204" y="131"/>
                </a:cxn>
                <a:cxn ang="0">
                  <a:pos x="180" y="135"/>
                </a:cxn>
                <a:cxn ang="0">
                  <a:pos x="168" y="126"/>
                </a:cxn>
                <a:cxn ang="0">
                  <a:pos x="148" y="126"/>
                </a:cxn>
                <a:cxn ang="0">
                  <a:pos x="139" y="131"/>
                </a:cxn>
                <a:cxn ang="0">
                  <a:pos x="118" y="146"/>
                </a:cxn>
                <a:cxn ang="0">
                  <a:pos x="87" y="158"/>
                </a:cxn>
                <a:cxn ang="0">
                  <a:pos x="72" y="162"/>
                </a:cxn>
                <a:cxn ang="0">
                  <a:pos x="45" y="161"/>
                </a:cxn>
                <a:cxn ang="0">
                  <a:pos x="28" y="149"/>
                </a:cxn>
                <a:cxn ang="0">
                  <a:pos x="18" y="143"/>
                </a:cxn>
                <a:cxn ang="0">
                  <a:pos x="0" y="135"/>
                </a:cxn>
                <a:cxn ang="0">
                  <a:pos x="1" y="104"/>
                </a:cxn>
              </a:cxnLst>
              <a:rect l="0" t="0" r="r" b="b"/>
              <a:pathLst>
                <a:path w="349" h="162">
                  <a:moveTo>
                    <a:pt x="1" y="104"/>
                  </a:moveTo>
                  <a:lnTo>
                    <a:pt x="19" y="81"/>
                  </a:lnTo>
                  <a:lnTo>
                    <a:pt x="42" y="77"/>
                  </a:lnTo>
                  <a:lnTo>
                    <a:pt x="54" y="44"/>
                  </a:lnTo>
                  <a:lnTo>
                    <a:pt x="96" y="41"/>
                  </a:lnTo>
                  <a:lnTo>
                    <a:pt x="127" y="0"/>
                  </a:lnTo>
                  <a:lnTo>
                    <a:pt x="141" y="12"/>
                  </a:lnTo>
                  <a:lnTo>
                    <a:pt x="151" y="12"/>
                  </a:lnTo>
                  <a:lnTo>
                    <a:pt x="168" y="9"/>
                  </a:lnTo>
                  <a:lnTo>
                    <a:pt x="190" y="27"/>
                  </a:lnTo>
                  <a:lnTo>
                    <a:pt x="217" y="38"/>
                  </a:lnTo>
                  <a:lnTo>
                    <a:pt x="240" y="18"/>
                  </a:lnTo>
                  <a:lnTo>
                    <a:pt x="307" y="35"/>
                  </a:lnTo>
                  <a:lnTo>
                    <a:pt x="349" y="36"/>
                  </a:lnTo>
                  <a:lnTo>
                    <a:pt x="310" y="74"/>
                  </a:lnTo>
                  <a:lnTo>
                    <a:pt x="312" y="90"/>
                  </a:lnTo>
                  <a:lnTo>
                    <a:pt x="303" y="95"/>
                  </a:lnTo>
                  <a:lnTo>
                    <a:pt x="277" y="83"/>
                  </a:lnTo>
                  <a:lnTo>
                    <a:pt x="225" y="95"/>
                  </a:lnTo>
                  <a:lnTo>
                    <a:pt x="211" y="122"/>
                  </a:lnTo>
                  <a:lnTo>
                    <a:pt x="204" y="131"/>
                  </a:lnTo>
                  <a:lnTo>
                    <a:pt x="180" y="135"/>
                  </a:lnTo>
                  <a:lnTo>
                    <a:pt x="168" y="126"/>
                  </a:lnTo>
                  <a:cubicBezTo>
                    <a:pt x="159" y="125"/>
                    <a:pt x="159" y="124"/>
                    <a:pt x="148" y="126"/>
                  </a:cubicBezTo>
                  <a:cubicBezTo>
                    <a:pt x="145" y="127"/>
                    <a:pt x="139" y="131"/>
                    <a:pt x="139" y="131"/>
                  </a:cubicBezTo>
                  <a:lnTo>
                    <a:pt x="118" y="146"/>
                  </a:lnTo>
                  <a:lnTo>
                    <a:pt x="87" y="158"/>
                  </a:lnTo>
                  <a:lnTo>
                    <a:pt x="72" y="162"/>
                  </a:lnTo>
                  <a:lnTo>
                    <a:pt x="45" y="161"/>
                  </a:lnTo>
                  <a:lnTo>
                    <a:pt x="28" y="149"/>
                  </a:lnTo>
                  <a:lnTo>
                    <a:pt x="18" y="143"/>
                  </a:lnTo>
                  <a:lnTo>
                    <a:pt x="0" y="135"/>
                  </a:lnTo>
                  <a:lnTo>
                    <a:pt x="1" y="104"/>
                  </a:lnTo>
                  <a:close/>
                </a:path>
              </a:pathLst>
            </a:custGeom>
            <a:solidFill>
              <a:srgbClr val="99FF33"/>
            </a:solidFill>
            <a:ln w="9525">
              <a:solidFill>
                <a:schemeClr val="tx1"/>
              </a:solidFill>
              <a:round/>
              <a:headEnd/>
              <a:tailEnd/>
            </a:ln>
            <a:effectLst/>
          </p:spPr>
          <p:txBody>
            <a:bodyPr/>
            <a:lstStyle/>
            <a:p>
              <a:endParaRPr lang="it-IT"/>
            </a:p>
          </p:txBody>
        </p:sp>
      </p:grpSp>
      <p:grpSp>
        <p:nvGrpSpPr>
          <p:cNvPr id="151" name="Gruppo 150"/>
          <p:cNvGrpSpPr/>
          <p:nvPr/>
        </p:nvGrpSpPr>
        <p:grpSpPr>
          <a:xfrm>
            <a:off x="1752600" y="1409700"/>
            <a:ext cx="2971800" cy="800100"/>
            <a:chOff x="990600" y="762000"/>
            <a:chExt cx="4052880" cy="952500"/>
          </a:xfrm>
        </p:grpSpPr>
        <p:pic>
          <p:nvPicPr>
            <p:cNvPr id="119" name="Immagine 118" descr="gif-animata-bandiere-olanda_56408.gif"/>
            <p:cNvPicPr>
              <a:picLocks noChangeAspect="1"/>
            </p:cNvPicPr>
            <p:nvPr/>
          </p:nvPicPr>
          <p:blipFill>
            <a:blip r:embed="rId2" cstate="print"/>
            <a:stretch>
              <a:fillRect/>
            </a:stretch>
          </p:blipFill>
          <p:spPr>
            <a:xfrm>
              <a:off x="4081578" y="762000"/>
              <a:ext cx="961902" cy="810591"/>
            </a:xfrm>
            <a:prstGeom prst="rect">
              <a:avLst/>
            </a:prstGeom>
          </p:spPr>
        </p:pic>
        <p:pic>
          <p:nvPicPr>
            <p:cNvPr id="121" name="Immagine 120" descr="francia.gif"/>
            <p:cNvPicPr>
              <a:picLocks noChangeAspect="1"/>
            </p:cNvPicPr>
            <p:nvPr/>
          </p:nvPicPr>
          <p:blipFill>
            <a:blip r:embed="rId3" cstate="print"/>
            <a:stretch>
              <a:fillRect/>
            </a:stretch>
          </p:blipFill>
          <p:spPr>
            <a:xfrm>
              <a:off x="990600" y="762000"/>
              <a:ext cx="952500" cy="952500"/>
            </a:xfrm>
            <a:prstGeom prst="rect">
              <a:avLst/>
            </a:prstGeom>
          </p:spPr>
        </p:pic>
        <p:pic>
          <p:nvPicPr>
            <p:cNvPr id="122" name="Immagine 121" descr="germania.gif"/>
            <p:cNvPicPr>
              <a:picLocks noChangeAspect="1"/>
            </p:cNvPicPr>
            <p:nvPr/>
          </p:nvPicPr>
          <p:blipFill>
            <a:blip r:embed="rId4" cstate="print"/>
            <a:stretch>
              <a:fillRect/>
            </a:stretch>
          </p:blipFill>
          <p:spPr>
            <a:xfrm>
              <a:off x="2020926" y="762000"/>
              <a:ext cx="952500" cy="952500"/>
            </a:xfrm>
            <a:prstGeom prst="rect">
              <a:avLst/>
            </a:prstGeom>
          </p:spPr>
        </p:pic>
        <p:pic>
          <p:nvPicPr>
            <p:cNvPr id="124" name="Immagine 123" descr="Italia.gif"/>
            <p:cNvPicPr>
              <a:picLocks noChangeAspect="1"/>
            </p:cNvPicPr>
            <p:nvPr/>
          </p:nvPicPr>
          <p:blipFill>
            <a:blip r:embed="rId5" cstate="print"/>
            <a:stretch>
              <a:fillRect/>
            </a:stretch>
          </p:blipFill>
          <p:spPr>
            <a:xfrm>
              <a:off x="3051252" y="762000"/>
              <a:ext cx="952500" cy="952500"/>
            </a:xfrm>
            <a:prstGeom prst="rect">
              <a:avLst/>
            </a:prstGeom>
          </p:spPr>
        </p:pic>
      </p:grpSp>
      <p:grpSp>
        <p:nvGrpSpPr>
          <p:cNvPr id="152" name="Gruppo 151"/>
          <p:cNvGrpSpPr/>
          <p:nvPr/>
        </p:nvGrpSpPr>
        <p:grpSpPr>
          <a:xfrm>
            <a:off x="4724400" y="1485900"/>
            <a:ext cx="3048000" cy="685800"/>
            <a:chOff x="5121306" y="762000"/>
            <a:chExt cx="3755994" cy="952500"/>
          </a:xfrm>
        </p:grpSpPr>
        <p:pic>
          <p:nvPicPr>
            <p:cNvPr id="120" name="Immagine 119" descr="Romania.gif"/>
            <p:cNvPicPr>
              <a:picLocks noChangeAspect="1"/>
            </p:cNvPicPr>
            <p:nvPr/>
          </p:nvPicPr>
          <p:blipFill>
            <a:blip r:embed="rId6" cstate="print"/>
            <a:stretch>
              <a:fillRect/>
            </a:stretch>
          </p:blipFill>
          <p:spPr>
            <a:xfrm>
              <a:off x="5121306" y="762000"/>
              <a:ext cx="952500" cy="952500"/>
            </a:xfrm>
            <a:prstGeom prst="rect">
              <a:avLst/>
            </a:prstGeom>
          </p:spPr>
        </p:pic>
        <p:pic>
          <p:nvPicPr>
            <p:cNvPr id="123" name="Immagine 122" descr="gif-animata-bandiere-inghilterra_48731.gif"/>
            <p:cNvPicPr>
              <a:picLocks noChangeAspect="1"/>
            </p:cNvPicPr>
            <p:nvPr/>
          </p:nvPicPr>
          <p:blipFill>
            <a:blip r:embed="rId7" cstate="print"/>
            <a:stretch>
              <a:fillRect/>
            </a:stretch>
          </p:blipFill>
          <p:spPr>
            <a:xfrm>
              <a:off x="7924800" y="762000"/>
              <a:ext cx="952500" cy="952500"/>
            </a:xfrm>
            <a:prstGeom prst="rect">
              <a:avLst/>
            </a:prstGeom>
          </p:spPr>
        </p:pic>
        <p:pic>
          <p:nvPicPr>
            <p:cNvPr id="125" name="Immagine 124" descr="gslovacchia.gif"/>
            <p:cNvPicPr>
              <a:picLocks noChangeAspect="1"/>
            </p:cNvPicPr>
            <p:nvPr/>
          </p:nvPicPr>
          <p:blipFill>
            <a:blip r:embed="rId8" cstate="print"/>
            <a:stretch>
              <a:fillRect/>
            </a:stretch>
          </p:blipFill>
          <p:spPr>
            <a:xfrm>
              <a:off x="6151632" y="762000"/>
              <a:ext cx="952500" cy="952500"/>
            </a:xfrm>
            <a:prstGeom prst="rect">
              <a:avLst/>
            </a:prstGeom>
          </p:spPr>
        </p:pic>
        <p:pic>
          <p:nvPicPr>
            <p:cNvPr id="126" name="Immagine 125" descr="spagna 2.gif"/>
            <p:cNvPicPr>
              <a:picLocks noChangeAspect="1"/>
            </p:cNvPicPr>
            <p:nvPr/>
          </p:nvPicPr>
          <p:blipFill>
            <a:blip r:embed="rId9" cstate="print"/>
            <a:stretch>
              <a:fillRect/>
            </a:stretch>
          </p:blipFill>
          <p:spPr>
            <a:xfrm>
              <a:off x="7181958" y="914400"/>
              <a:ext cx="665017" cy="674944"/>
            </a:xfrm>
            <a:prstGeom prst="rect">
              <a:avLst/>
            </a:prstGeom>
          </p:spPr>
        </p:pic>
      </p:grpSp>
      <p:grpSp>
        <p:nvGrpSpPr>
          <p:cNvPr id="16" name="Gruppo 147"/>
          <p:cNvGrpSpPr/>
          <p:nvPr/>
        </p:nvGrpSpPr>
        <p:grpSpPr>
          <a:xfrm>
            <a:off x="2151882" y="3922776"/>
            <a:ext cx="2572518" cy="533400"/>
            <a:chOff x="1085082" y="3886200"/>
            <a:chExt cx="2572518" cy="533400"/>
          </a:xfrm>
          <a:noFill/>
        </p:grpSpPr>
        <p:pic>
          <p:nvPicPr>
            <p:cNvPr id="137" name="Picture 2" descr="image001"/>
            <p:cNvPicPr>
              <a:picLocks noChangeAspect="1" noChangeArrowheads="1"/>
            </p:cNvPicPr>
            <p:nvPr/>
          </p:nvPicPr>
          <p:blipFill>
            <a:blip r:embed="rId10" cstate="print"/>
            <a:srcRect/>
            <a:stretch>
              <a:fillRect/>
            </a:stretch>
          </p:blipFill>
          <p:spPr bwMode="auto">
            <a:xfrm>
              <a:off x="1085082" y="4025479"/>
              <a:ext cx="533400" cy="317921"/>
            </a:xfrm>
            <a:prstGeom prst="rect">
              <a:avLst/>
            </a:prstGeom>
            <a:grpFill/>
            <a:ln w="9525">
              <a:solidFill>
                <a:schemeClr val="bg1"/>
              </a:solidFill>
              <a:miter lim="800000"/>
              <a:headEnd/>
              <a:tailEnd/>
            </a:ln>
          </p:spPr>
        </p:pic>
        <p:pic>
          <p:nvPicPr>
            <p:cNvPr id="138" name="Immagine 137" descr="logo.png"/>
            <p:cNvPicPr>
              <a:picLocks noChangeAspect="1"/>
            </p:cNvPicPr>
            <p:nvPr/>
          </p:nvPicPr>
          <p:blipFill>
            <a:blip r:embed="rId11" cstate="print"/>
            <a:stretch>
              <a:fillRect/>
            </a:stretch>
          </p:blipFill>
          <p:spPr>
            <a:xfrm>
              <a:off x="3142482" y="4070767"/>
              <a:ext cx="515118" cy="196433"/>
            </a:xfrm>
            <a:prstGeom prst="rect">
              <a:avLst/>
            </a:prstGeom>
            <a:grpFill/>
            <a:ln>
              <a:solidFill>
                <a:schemeClr val="bg1"/>
              </a:solidFill>
            </a:ln>
          </p:spPr>
        </p:pic>
        <p:pic>
          <p:nvPicPr>
            <p:cNvPr id="139" name="Immagine 138" descr="CTECH_new logo.jpg"/>
            <p:cNvPicPr>
              <a:picLocks noChangeAspect="1"/>
            </p:cNvPicPr>
            <p:nvPr/>
          </p:nvPicPr>
          <p:blipFill>
            <a:blip r:embed="rId12" cstate="print"/>
            <a:stretch>
              <a:fillRect/>
            </a:stretch>
          </p:blipFill>
          <p:spPr>
            <a:xfrm>
              <a:off x="2075682" y="3886200"/>
              <a:ext cx="533400" cy="533400"/>
            </a:xfrm>
            <a:prstGeom prst="rect">
              <a:avLst/>
            </a:prstGeom>
            <a:grpFill/>
            <a:ln>
              <a:solidFill>
                <a:schemeClr val="bg1"/>
              </a:solidFill>
            </a:ln>
          </p:spPr>
        </p:pic>
      </p:grpSp>
      <p:grpSp>
        <p:nvGrpSpPr>
          <p:cNvPr id="17" name="Gruppo 148"/>
          <p:cNvGrpSpPr/>
          <p:nvPr/>
        </p:nvGrpSpPr>
        <p:grpSpPr>
          <a:xfrm>
            <a:off x="2133600" y="4837176"/>
            <a:ext cx="3045077" cy="304800"/>
            <a:chOff x="1145923" y="4800600"/>
            <a:chExt cx="3045077" cy="304800"/>
          </a:xfrm>
        </p:grpSpPr>
        <p:pic>
          <p:nvPicPr>
            <p:cNvPr id="140" name="Immagine 139" descr="DLR.jpg"/>
            <p:cNvPicPr>
              <a:picLocks noChangeAspect="1"/>
            </p:cNvPicPr>
            <p:nvPr/>
          </p:nvPicPr>
          <p:blipFill>
            <a:blip r:embed="rId13" cstate="print"/>
            <a:stretch>
              <a:fillRect/>
            </a:stretch>
          </p:blipFill>
          <p:spPr>
            <a:xfrm>
              <a:off x="1145923" y="4800600"/>
              <a:ext cx="387927" cy="304800"/>
            </a:xfrm>
            <a:prstGeom prst="rect">
              <a:avLst/>
            </a:prstGeom>
            <a:ln>
              <a:solidFill>
                <a:schemeClr val="tx1"/>
              </a:solidFill>
            </a:ln>
          </p:spPr>
        </p:pic>
        <p:pic>
          <p:nvPicPr>
            <p:cNvPr id="141" name="Immagine 140" descr="logoangl767.gif"/>
            <p:cNvPicPr>
              <a:picLocks noChangeAspect="1"/>
            </p:cNvPicPr>
            <p:nvPr/>
          </p:nvPicPr>
          <p:blipFill>
            <a:blip r:embed="rId14" cstate="print"/>
            <a:stretch>
              <a:fillRect/>
            </a:stretch>
          </p:blipFill>
          <p:spPr>
            <a:xfrm>
              <a:off x="2981649" y="4820646"/>
              <a:ext cx="1209351" cy="231779"/>
            </a:xfrm>
            <a:prstGeom prst="rect">
              <a:avLst/>
            </a:prstGeom>
            <a:ln>
              <a:solidFill>
                <a:schemeClr val="tx1"/>
              </a:solidFill>
            </a:ln>
          </p:spPr>
        </p:pic>
        <p:pic>
          <p:nvPicPr>
            <p:cNvPr id="142" name="Immagine 141" descr="lancaster_university_logo.jpg"/>
            <p:cNvPicPr>
              <a:picLocks noChangeAspect="1"/>
            </p:cNvPicPr>
            <p:nvPr/>
          </p:nvPicPr>
          <p:blipFill>
            <a:blip r:embed="rId15" cstate="print"/>
            <a:stretch>
              <a:fillRect/>
            </a:stretch>
          </p:blipFill>
          <p:spPr>
            <a:xfrm>
              <a:off x="1905000" y="4806042"/>
              <a:ext cx="457200" cy="280447"/>
            </a:xfrm>
            <a:prstGeom prst="rect">
              <a:avLst/>
            </a:prstGeom>
            <a:ln>
              <a:solidFill>
                <a:schemeClr val="tx1"/>
              </a:solidFill>
            </a:ln>
          </p:spPr>
        </p:pic>
      </p:grpSp>
      <p:grpSp>
        <p:nvGrpSpPr>
          <p:cNvPr id="18" name="Gruppo 149"/>
          <p:cNvGrpSpPr/>
          <p:nvPr/>
        </p:nvGrpSpPr>
        <p:grpSpPr>
          <a:xfrm>
            <a:off x="2209800" y="5446776"/>
            <a:ext cx="2133600" cy="322009"/>
            <a:chOff x="1066800" y="5638800"/>
            <a:chExt cx="2133600" cy="322009"/>
          </a:xfrm>
          <a:noFill/>
        </p:grpSpPr>
        <p:pic>
          <p:nvPicPr>
            <p:cNvPr id="143" name="Picture 3"/>
            <p:cNvPicPr>
              <a:picLocks noChangeAspect="1" noChangeArrowheads="1"/>
            </p:cNvPicPr>
            <p:nvPr/>
          </p:nvPicPr>
          <p:blipFill>
            <a:blip r:embed="rId16" cstate="print"/>
            <a:srcRect/>
            <a:stretch>
              <a:fillRect/>
            </a:stretch>
          </p:blipFill>
          <p:spPr bwMode="auto">
            <a:xfrm>
              <a:off x="1752600" y="5708142"/>
              <a:ext cx="723900" cy="231648"/>
            </a:xfrm>
            <a:prstGeom prst="rect">
              <a:avLst/>
            </a:prstGeom>
            <a:grpFill/>
            <a:ln w="9525">
              <a:solidFill>
                <a:schemeClr val="bg1"/>
              </a:solidFill>
              <a:miter lim="800000"/>
              <a:headEnd/>
              <a:tailEnd/>
            </a:ln>
            <a:effectLst/>
          </p:spPr>
        </p:pic>
        <p:pic>
          <p:nvPicPr>
            <p:cNvPr id="144" name="Immagine 143" descr="romatsa-logo.jpg"/>
            <p:cNvPicPr>
              <a:picLocks noChangeAspect="1"/>
            </p:cNvPicPr>
            <p:nvPr/>
          </p:nvPicPr>
          <p:blipFill>
            <a:blip r:embed="rId17" cstate="print"/>
            <a:stretch>
              <a:fillRect/>
            </a:stretch>
          </p:blipFill>
          <p:spPr>
            <a:xfrm>
              <a:off x="1066800" y="5638800"/>
              <a:ext cx="533400" cy="280035"/>
            </a:xfrm>
            <a:prstGeom prst="rect">
              <a:avLst/>
            </a:prstGeom>
            <a:grpFill/>
            <a:ln>
              <a:solidFill>
                <a:schemeClr val="bg1"/>
              </a:solidFill>
            </a:ln>
          </p:spPr>
        </p:pic>
        <p:pic>
          <p:nvPicPr>
            <p:cNvPr id="145" name="Immagine 1" descr="image001"/>
            <p:cNvPicPr>
              <a:picLocks noChangeAspect="1" noChangeArrowheads="1"/>
            </p:cNvPicPr>
            <p:nvPr/>
          </p:nvPicPr>
          <p:blipFill>
            <a:blip r:embed="rId18" cstate="print"/>
            <a:srcRect/>
            <a:stretch>
              <a:fillRect/>
            </a:stretch>
          </p:blipFill>
          <p:spPr bwMode="auto">
            <a:xfrm>
              <a:off x="2895600" y="5692796"/>
              <a:ext cx="304800" cy="268013"/>
            </a:xfrm>
            <a:prstGeom prst="rect">
              <a:avLst/>
            </a:prstGeom>
            <a:grpFill/>
            <a:ln w="9525">
              <a:solidFill>
                <a:schemeClr val="bg1"/>
              </a:solidFill>
              <a:miter lim="800000"/>
              <a:headEnd/>
              <a:tailEnd/>
            </a:ln>
          </p:spPr>
        </p:pic>
      </p:grpSp>
      <p:sp>
        <p:nvSpPr>
          <p:cNvPr id="149" name="Rectangle 12"/>
          <p:cNvSpPr>
            <a:spLocks noGrp="1" noChangeArrowheads="1"/>
          </p:cNvSpPr>
          <p:nvPr>
            <p:ph type="body" sz="half" idx="4294967295"/>
          </p:nvPr>
        </p:nvSpPr>
        <p:spPr>
          <a:xfrm>
            <a:off x="304800" y="1658779"/>
            <a:ext cx="1524000" cy="246221"/>
          </a:xfrm>
          <a:noFill/>
        </p:spPr>
        <p:txBody>
          <a:bodyPr/>
          <a:lstStyle/>
          <a:p>
            <a:pPr>
              <a:spcBef>
                <a:spcPts val="600"/>
              </a:spcBef>
              <a:spcAft>
                <a:spcPts val="600"/>
              </a:spcAft>
            </a:pPr>
            <a:r>
              <a:rPr lang="en-GB" sz="1600" b="1" kern="1200" dirty="0" smtClean="0">
                <a:solidFill>
                  <a:schemeClr val="bg2">
                    <a:lumMod val="75000"/>
                  </a:schemeClr>
                </a:solidFill>
                <a:latin typeface="Arial" pitchFamily="34" charset="0"/>
                <a:cs typeface="Arial" pitchFamily="34" charset="0"/>
              </a:rPr>
              <a:t>8 Countries</a:t>
            </a:r>
          </a:p>
        </p:txBody>
      </p:sp>
      <p:graphicFrame>
        <p:nvGraphicFramePr>
          <p:cNvPr id="153" name="Tabella 152"/>
          <p:cNvGraphicFramePr>
            <a:graphicFrameLocks noGrp="1"/>
          </p:cNvGraphicFramePr>
          <p:nvPr/>
        </p:nvGraphicFramePr>
        <p:xfrm>
          <a:off x="381000" y="3160776"/>
          <a:ext cx="1752600" cy="278892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xmlns="" val="20000"/>
                    </a:ext>
                  </a:extLst>
                </a:gridCol>
              </a:tblGrid>
              <a:tr h="370840">
                <a:tc>
                  <a:txBody>
                    <a:bodyPr/>
                    <a:lstStyle/>
                    <a:p>
                      <a:pPr>
                        <a:lnSpc>
                          <a:spcPct val="80000"/>
                        </a:lnSpc>
                        <a:buNone/>
                      </a:pPr>
                      <a:r>
                        <a:rPr lang="en-GB" sz="1500" b="0" kern="1200" dirty="0" smtClean="0">
                          <a:solidFill>
                            <a:schemeClr val="bg2">
                              <a:lumMod val="75000"/>
                            </a:schemeClr>
                          </a:solidFill>
                          <a:latin typeface="+mj-lt"/>
                          <a:cs typeface="Arial" pitchFamily="34" charset="0"/>
                        </a:rPr>
                        <a:t>10 Large </a:t>
                      </a:r>
                    </a:p>
                    <a:p>
                      <a:pPr>
                        <a:lnSpc>
                          <a:spcPct val="80000"/>
                        </a:lnSpc>
                        <a:buNone/>
                      </a:pPr>
                      <a:r>
                        <a:rPr lang="en-GB" sz="1500" b="0" kern="1200" dirty="0" smtClean="0">
                          <a:solidFill>
                            <a:schemeClr val="bg2">
                              <a:lumMod val="75000"/>
                            </a:schemeClr>
                          </a:solidFill>
                          <a:latin typeface="+mj-lt"/>
                          <a:cs typeface="Arial" pitchFamily="34" charset="0"/>
                        </a:rPr>
                        <a:t>Industries</a:t>
                      </a:r>
                    </a:p>
                    <a:p>
                      <a:endParaRPr lang="it-IT" sz="1500" b="0" dirty="0" smtClean="0">
                        <a:latin typeface="+mj-lt"/>
                      </a:endParaRPr>
                    </a:p>
                    <a:p>
                      <a:endParaRPr lang="it-IT" sz="1500" b="0" dirty="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70840">
                <a:tc>
                  <a:txBody>
                    <a:bodyPr/>
                    <a:lstStyle/>
                    <a:p>
                      <a:r>
                        <a:rPr lang="it-IT" sz="1500" b="0" dirty="0" smtClean="0">
                          <a:latin typeface="+mj-lt"/>
                        </a:rPr>
                        <a:t>3 </a:t>
                      </a:r>
                      <a:r>
                        <a:rPr lang="it-IT" sz="1500" b="0" dirty="0" err="1" smtClean="0">
                          <a:latin typeface="+mj-lt"/>
                        </a:rPr>
                        <a:t>SMEs</a:t>
                      </a:r>
                      <a:endParaRPr lang="it-IT" sz="1500" b="0" dirty="0" smtClean="0">
                        <a:latin typeface="+mj-lt"/>
                      </a:endParaRPr>
                    </a:p>
                    <a:p>
                      <a:endParaRPr lang="it-IT" sz="1500" b="0" dirty="0" smtClean="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70840">
                <a:tc>
                  <a:txBody>
                    <a:bodyPr/>
                    <a:lstStyle/>
                    <a:p>
                      <a:r>
                        <a:rPr lang="it-IT" sz="1500" b="0" dirty="0" smtClean="0">
                          <a:latin typeface="+mj-lt"/>
                        </a:rPr>
                        <a:t>3 </a:t>
                      </a:r>
                      <a:r>
                        <a:rPr lang="it-IT" sz="1500" b="0" dirty="0" err="1" smtClean="0">
                          <a:latin typeface="+mj-lt"/>
                        </a:rPr>
                        <a:t>Research</a:t>
                      </a:r>
                      <a:r>
                        <a:rPr lang="it-IT" sz="1500" b="0" dirty="0" smtClean="0">
                          <a:latin typeface="+mj-lt"/>
                        </a:rPr>
                        <a:t> org. and</a:t>
                      </a:r>
                      <a:r>
                        <a:rPr lang="it-IT" sz="1500" b="0" baseline="0" dirty="0" smtClean="0">
                          <a:latin typeface="+mj-lt"/>
                        </a:rPr>
                        <a:t> </a:t>
                      </a:r>
                      <a:r>
                        <a:rPr lang="it-IT" sz="1500" b="0" baseline="0" dirty="0" err="1" smtClean="0">
                          <a:latin typeface="+mj-lt"/>
                        </a:rPr>
                        <a:t>Universities</a:t>
                      </a:r>
                      <a:endParaRPr lang="it-IT" sz="1500" b="0" baseline="0" dirty="0" smtClean="0">
                        <a:latin typeface="+mj-lt"/>
                      </a:endParaRPr>
                    </a:p>
                    <a:p>
                      <a:endParaRPr lang="it-IT" sz="1500" b="0" dirty="0" smtClean="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70840">
                <a:tc>
                  <a:txBody>
                    <a:bodyPr/>
                    <a:lstStyle/>
                    <a:p>
                      <a:r>
                        <a:rPr lang="it-IT" sz="1500" b="0" dirty="0" smtClean="0">
                          <a:latin typeface="+mj-lt"/>
                        </a:rPr>
                        <a:t>3</a:t>
                      </a:r>
                      <a:r>
                        <a:rPr lang="it-IT" sz="1500" b="0" baseline="0" dirty="0" smtClean="0">
                          <a:latin typeface="+mj-lt"/>
                        </a:rPr>
                        <a:t> </a:t>
                      </a:r>
                      <a:r>
                        <a:rPr lang="it-IT" sz="1500" b="0" baseline="0" dirty="0" err="1" smtClean="0">
                          <a:latin typeface="+mj-lt"/>
                        </a:rPr>
                        <a:t>End-users</a:t>
                      </a:r>
                      <a:endParaRPr lang="it-IT" sz="1500" b="0" baseline="0" dirty="0" smtClean="0">
                        <a:latin typeface="+mj-lt"/>
                      </a:endParaRPr>
                    </a:p>
                    <a:p>
                      <a:endParaRPr lang="it-IT" sz="1500" b="0" dirty="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sp>
        <p:nvSpPr>
          <p:cNvPr id="167" name="Rectangle 12"/>
          <p:cNvSpPr>
            <a:spLocks noGrp="1" noChangeArrowheads="1"/>
          </p:cNvSpPr>
          <p:nvPr>
            <p:ph type="body" sz="half" idx="4294967295"/>
          </p:nvPr>
        </p:nvSpPr>
        <p:spPr>
          <a:xfrm>
            <a:off x="304800" y="2590800"/>
            <a:ext cx="1524000" cy="246221"/>
          </a:xfrm>
          <a:noFill/>
        </p:spPr>
        <p:txBody>
          <a:bodyPr/>
          <a:lstStyle/>
          <a:p>
            <a:pPr>
              <a:spcBef>
                <a:spcPts val="600"/>
              </a:spcBef>
              <a:spcAft>
                <a:spcPts val="600"/>
              </a:spcAft>
            </a:pPr>
            <a:r>
              <a:rPr lang="en-GB" sz="1600" b="1" kern="1200" dirty="0" smtClean="0">
                <a:solidFill>
                  <a:schemeClr val="bg2">
                    <a:lumMod val="75000"/>
                  </a:schemeClr>
                </a:solidFill>
                <a:latin typeface="Arial" pitchFamily="34" charset="0"/>
                <a:cs typeface="Arial" pitchFamily="34" charset="0"/>
              </a:rPr>
              <a:t>19 partners:</a:t>
            </a:r>
          </a:p>
        </p:txBody>
      </p:sp>
      <p:grpSp>
        <p:nvGrpSpPr>
          <p:cNvPr id="19" name="Gruppo 18"/>
          <p:cNvGrpSpPr/>
          <p:nvPr/>
        </p:nvGrpSpPr>
        <p:grpSpPr>
          <a:xfrm>
            <a:off x="2159336" y="2776538"/>
            <a:ext cx="3886200" cy="1033462"/>
            <a:chOff x="2159336" y="2776538"/>
            <a:chExt cx="3886200" cy="1033462"/>
          </a:xfrm>
        </p:grpSpPr>
        <p:grpSp>
          <p:nvGrpSpPr>
            <p:cNvPr id="15" name="Gruppo 14"/>
            <p:cNvGrpSpPr/>
            <p:nvPr/>
          </p:nvGrpSpPr>
          <p:grpSpPr>
            <a:xfrm>
              <a:off x="2159336" y="2776538"/>
              <a:ext cx="3886200" cy="1033462"/>
              <a:chOff x="2159336" y="2777058"/>
              <a:chExt cx="3886200" cy="1033462"/>
            </a:xfrm>
          </p:grpSpPr>
          <p:pic>
            <p:nvPicPr>
              <p:cNvPr id="156" name="Picture 240" descr="BOEING-Blue-Logo"/>
              <p:cNvPicPr>
                <a:picLocks noChangeAspect="1" noChangeArrowheads="1"/>
              </p:cNvPicPr>
              <p:nvPr/>
            </p:nvPicPr>
            <p:blipFill>
              <a:blip r:embed="rId19" cstate="print">
                <a:clrChange>
                  <a:clrFrom>
                    <a:srgbClr val="FAFBFB"/>
                  </a:clrFrom>
                  <a:clrTo>
                    <a:srgbClr val="FAFBFB">
                      <a:alpha val="0"/>
                    </a:srgbClr>
                  </a:clrTo>
                </a:clrChange>
              </a:blip>
              <a:srcRect/>
              <a:stretch>
                <a:fillRect/>
              </a:stretch>
            </p:blipFill>
            <p:spPr bwMode="auto">
              <a:xfrm>
                <a:off x="2159336" y="3313696"/>
                <a:ext cx="838200" cy="191019"/>
              </a:xfrm>
              <a:prstGeom prst="rect">
                <a:avLst/>
              </a:prstGeom>
              <a:noFill/>
              <a:ln>
                <a:solidFill>
                  <a:schemeClr val="bg1"/>
                </a:solidFill>
              </a:ln>
            </p:spPr>
          </p:pic>
          <p:pic>
            <p:nvPicPr>
              <p:cNvPr id="160" name="Immagine 159" descr="LogoThalesAleniaSpace.jpg"/>
              <p:cNvPicPr>
                <a:picLocks noChangeAspect="1"/>
              </p:cNvPicPr>
              <p:nvPr/>
            </p:nvPicPr>
            <p:blipFill>
              <a:blip r:embed="rId20" cstate="print"/>
              <a:stretch>
                <a:fillRect/>
              </a:stretch>
            </p:blipFill>
            <p:spPr>
              <a:xfrm>
                <a:off x="5283536" y="3513749"/>
                <a:ext cx="609600" cy="296771"/>
              </a:xfrm>
              <a:prstGeom prst="rect">
                <a:avLst/>
              </a:prstGeom>
              <a:noFill/>
              <a:ln>
                <a:solidFill>
                  <a:schemeClr val="bg1"/>
                </a:solidFill>
              </a:ln>
            </p:spPr>
          </p:pic>
          <p:pic>
            <p:nvPicPr>
              <p:cNvPr id="162" name="Immagine 161" descr="hd_logo_thales.jpg"/>
              <p:cNvPicPr>
                <a:picLocks noChangeAspect="1"/>
              </p:cNvPicPr>
              <p:nvPr/>
            </p:nvPicPr>
            <p:blipFill>
              <a:blip r:embed="rId21" cstate="print"/>
              <a:stretch>
                <a:fillRect/>
              </a:stretch>
            </p:blipFill>
            <p:spPr>
              <a:xfrm>
                <a:off x="3759536" y="3606558"/>
                <a:ext cx="838200" cy="203962"/>
              </a:xfrm>
              <a:prstGeom prst="rect">
                <a:avLst/>
              </a:prstGeom>
              <a:noFill/>
              <a:ln>
                <a:solidFill>
                  <a:schemeClr val="bg1"/>
                </a:solidFill>
              </a:ln>
            </p:spPr>
          </p:pic>
          <p:pic>
            <p:nvPicPr>
              <p:cNvPr id="163" name="Immagine 162" descr="hd_logo_thales.jpg"/>
              <p:cNvPicPr>
                <a:picLocks noChangeAspect="1"/>
              </p:cNvPicPr>
              <p:nvPr/>
            </p:nvPicPr>
            <p:blipFill>
              <a:blip r:embed="rId21" cstate="print"/>
              <a:stretch>
                <a:fillRect/>
              </a:stretch>
            </p:blipFill>
            <p:spPr>
              <a:xfrm>
                <a:off x="5131136" y="3313696"/>
                <a:ext cx="838200" cy="203962"/>
              </a:xfrm>
              <a:prstGeom prst="rect">
                <a:avLst/>
              </a:prstGeom>
              <a:noFill/>
              <a:ln>
                <a:solidFill>
                  <a:schemeClr val="bg1"/>
                </a:solidFill>
              </a:ln>
            </p:spPr>
          </p:pic>
          <p:pic>
            <p:nvPicPr>
              <p:cNvPr id="164" name="Immagine 163" descr="Isdefe.jpg"/>
              <p:cNvPicPr>
                <a:picLocks noChangeAspect="1"/>
              </p:cNvPicPr>
              <p:nvPr/>
            </p:nvPicPr>
            <p:blipFill>
              <a:blip r:embed="rId22" cstate="print"/>
              <a:stretch>
                <a:fillRect/>
              </a:stretch>
            </p:blipFill>
            <p:spPr>
              <a:xfrm>
                <a:off x="2159336" y="3579380"/>
                <a:ext cx="533400" cy="231140"/>
              </a:xfrm>
              <a:prstGeom prst="rect">
                <a:avLst/>
              </a:prstGeom>
              <a:noFill/>
              <a:ln>
                <a:solidFill>
                  <a:schemeClr val="bg1"/>
                </a:solidFill>
              </a:ln>
            </p:spPr>
          </p:pic>
          <p:pic>
            <p:nvPicPr>
              <p:cNvPr id="147" name="Immagine 146" descr="Airbus Group.png"/>
              <p:cNvPicPr>
                <a:picLocks noChangeAspect="1"/>
              </p:cNvPicPr>
              <p:nvPr/>
            </p:nvPicPr>
            <p:blipFill>
              <a:blip r:embed="rId23" cstate="print"/>
              <a:stretch>
                <a:fillRect/>
              </a:stretch>
            </p:blipFill>
            <p:spPr>
              <a:xfrm>
                <a:off x="5512136" y="2955172"/>
                <a:ext cx="533400" cy="274368"/>
              </a:xfrm>
              <a:prstGeom prst="rect">
                <a:avLst/>
              </a:prstGeom>
            </p:spPr>
          </p:pic>
          <p:pic>
            <p:nvPicPr>
              <p:cNvPr id="148" name="Immagine 147" descr="Airbus DS.png"/>
              <p:cNvPicPr>
                <a:picLocks noChangeAspect="1"/>
              </p:cNvPicPr>
              <p:nvPr/>
            </p:nvPicPr>
            <p:blipFill>
              <a:blip r:embed="rId24" cstate="print"/>
              <a:stretch>
                <a:fillRect/>
              </a:stretch>
            </p:blipFill>
            <p:spPr>
              <a:xfrm>
                <a:off x="4521536" y="2989556"/>
                <a:ext cx="762000" cy="172357"/>
              </a:xfrm>
              <a:prstGeom prst="rect">
                <a:avLst/>
              </a:prstGeom>
            </p:spPr>
          </p:pic>
          <p:pic>
            <p:nvPicPr>
              <p:cNvPr id="165" name="Immagine 164" descr="Airbus.png"/>
              <p:cNvPicPr>
                <a:picLocks noChangeAspect="1"/>
              </p:cNvPicPr>
              <p:nvPr/>
            </p:nvPicPr>
            <p:blipFill>
              <a:blip r:embed="rId25" cstate="print"/>
              <a:stretch>
                <a:fillRect/>
              </a:stretch>
            </p:blipFill>
            <p:spPr>
              <a:xfrm>
                <a:off x="3530936" y="2777058"/>
                <a:ext cx="609600" cy="609600"/>
              </a:xfrm>
              <a:prstGeom prst="rect">
                <a:avLst/>
              </a:prstGeom>
            </p:spPr>
          </p:pic>
          <p:pic>
            <p:nvPicPr>
              <p:cNvPr id="1026" name="Picture 2" descr="image005"/>
              <p:cNvPicPr>
                <a:picLocks noChangeAspect="1" noChangeArrowheads="1"/>
              </p:cNvPicPr>
              <p:nvPr/>
            </p:nvPicPr>
            <p:blipFill>
              <a:blip r:embed="rId26" cstate="print"/>
              <a:srcRect/>
              <a:stretch>
                <a:fillRect/>
              </a:stretch>
            </p:blipFill>
            <p:spPr bwMode="auto">
              <a:xfrm>
                <a:off x="3559511" y="3353320"/>
                <a:ext cx="1266825" cy="180975"/>
              </a:xfrm>
              <a:prstGeom prst="rect">
                <a:avLst/>
              </a:prstGeom>
              <a:noFill/>
              <a:ln w="9525">
                <a:noFill/>
                <a:miter lim="800000"/>
                <a:headEnd/>
                <a:tailEnd/>
              </a:ln>
            </p:spPr>
          </p:pic>
        </p:grpSp>
        <p:pic>
          <p:nvPicPr>
            <p:cNvPr id="14" name="Immagine 13"/>
            <p:cNvPicPr>
              <a:picLocks noChangeAspect="1"/>
            </p:cNvPicPr>
            <p:nvPr/>
          </p:nvPicPr>
          <p:blipFill>
            <a:blip r:embed="rId27" cstate="print">
              <a:extLst>
                <a:ext uri="{28A0092B-C50C-407E-A947-70E740481C1C}">
                  <a14:useLocalDpi xmlns:a14="http://schemas.microsoft.com/office/drawing/2010/main" xmlns="" val="0"/>
                </a:ext>
              </a:extLst>
            </a:blip>
            <a:stretch>
              <a:fillRect/>
            </a:stretch>
          </p:blipFill>
          <p:spPr>
            <a:xfrm>
              <a:off x="2209800" y="2890828"/>
              <a:ext cx="881987" cy="309572"/>
            </a:xfrm>
            <a:prstGeom prst="rect">
              <a:avLst/>
            </a:prstGeom>
          </p:spPr>
        </p:pic>
      </p:gr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ttangolo 72"/>
          <p:cNvSpPr/>
          <p:nvPr/>
        </p:nvSpPr>
        <p:spPr>
          <a:xfrm rot="5400000">
            <a:off x="1269625" y="3835775"/>
            <a:ext cx="3054350" cy="2545600"/>
          </a:xfrm>
          <a:prstGeom prst="rect">
            <a:avLst/>
          </a:prstGeom>
          <a:solidFill>
            <a:srgbClr val="FFFFCC"/>
          </a:solidFill>
          <a:ln w="28575">
            <a:solidFill>
              <a:schemeClr val="tx2">
                <a:lumMod val="75000"/>
                <a:lumOff val="25000"/>
              </a:schemeClr>
            </a:solidFill>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it-IT" sz="800"/>
          </a:p>
        </p:txBody>
      </p:sp>
      <p:sp>
        <p:nvSpPr>
          <p:cNvPr id="6" name="Titolo 5"/>
          <p:cNvSpPr>
            <a:spLocks noGrp="1"/>
          </p:cNvSpPr>
          <p:nvPr>
            <p:ph type="title"/>
          </p:nvPr>
        </p:nvSpPr>
        <p:spPr>
          <a:xfrm>
            <a:off x="914400" y="242888"/>
            <a:ext cx="7924800" cy="523220"/>
          </a:xfrm>
        </p:spPr>
        <p:txBody>
          <a:bodyPr/>
          <a:lstStyle/>
          <a:p>
            <a:r>
              <a:rPr lang="en-US" sz="2800" dirty="0" smtClean="0"/>
              <a:t>The GAMMA Concept: Local level</a:t>
            </a:r>
            <a:endParaRPr lang="it-IT" sz="2800" dirty="0"/>
          </a:p>
        </p:txBody>
      </p:sp>
      <p:sp>
        <p:nvSpPr>
          <p:cNvPr id="12" name="Segnaposto contenuto 10"/>
          <p:cNvSpPr>
            <a:spLocks noGrp="1"/>
          </p:cNvSpPr>
          <p:nvPr>
            <p:ph idx="1"/>
          </p:nvPr>
        </p:nvSpPr>
        <p:spPr>
          <a:xfrm>
            <a:off x="685800" y="990600"/>
            <a:ext cx="7861787" cy="2068259"/>
          </a:xfrm>
        </p:spPr>
        <p:txBody>
          <a:bodyPr/>
          <a:lstStyle/>
          <a:p>
            <a:pPr>
              <a:spcAft>
                <a:spcPts val="600"/>
              </a:spcAft>
            </a:pPr>
            <a:r>
              <a:rPr lang="en-GB" sz="1800" dirty="0" smtClean="0"/>
              <a:t>The GAMMA solution is designed for seamless adaption and integration into the local ATM systems. For this reason the </a:t>
            </a:r>
            <a:r>
              <a:rPr lang="en-GB" sz="1800" b="1" dirty="0" smtClean="0"/>
              <a:t>local level</a:t>
            </a:r>
            <a:r>
              <a:rPr lang="en-GB" sz="1800" dirty="0" smtClean="0"/>
              <a:t> is represented by two types of solutions:</a:t>
            </a:r>
          </a:p>
          <a:p>
            <a:pPr lvl="1">
              <a:spcAft>
                <a:spcPts val="600"/>
              </a:spcAft>
            </a:pPr>
            <a:r>
              <a:rPr lang="en-GB" sz="1600" dirty="0" smtClean="0"/>
              <a:t>Local security systems embedded in the current or future ATM systems (and/or procedures) that address security aspects operating independently.</a:t>
            </a:r>
            <a:endParaRPr lang="it-IT" sz="1600" dirty="0" smtClean="0"/>
          </a:p>
          <a:p>
            <a:pPr lvl="1">
              <a:spcAft>
                <a:spcPts val="600"/>
              </a:spcAft>
            </a:pPr>
            <a:r>
              <a:rPr lang="en-GB" sz="1600" dirty="0" smtClean="0"/>
              <a:t>A specific GAMMA system (LGSOC) with access to the information defined within GAMMA to support the local security activities. </a:t>
            </a:r>
            <a:endParaRPr lang="it-IT" sz="1600" dirty="0" smtClean="0"/>
          </a:p>
        </p:txBody>
      </p:sp>
      <p:grpSp>
        <p:nvGrpSpPr>
          <p:cNvPr id="2" name="Gruppo 142"/>
          <p:cNvGrpSpPr/>
          <p:nvPr/>
        </p:nvGrpSpPr>
        <p:grpSpPr>
          <a:xfrm>
            <a:off x="1588587" y="3657600"/>
            <a:ext cx="6062735" cy="2978150"/>
            <a:chOff x="307597" y="1524000"/>
            <a:chExt cx="8484952" cy="5111750"/>
          </a:xfrm>
        </p:grpSpPr>
        <p:sp>
          <p:nvSpPr>
            <p:cNvPr id="75" name="Rettangolo arrotondato 74"/>
            <p:cNvSpPr/>
            <p:nvPr/>
          </p:nvSpPr>
          <p:spPr>
            <a:xfrm>
              <a:off x="4573588" y="1524000"/>
              <a:ext cx="4175125" cy="4392613"/>
            </a:xfrm>
            <a:prstGeom prst="roundRect">
              <a:avLst>
                <a:gd name="adj" fmla="val 768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800" b="1" dirty="0" err="1"/>
                <a:t>ecurity</a:t>
              </a:r>
              <a:endParaRPr lang="it-IT" sz="800" b="1" dirty="0"/>
            </a:p>
            <a:p>
              <a:pPr algn="ctr">
                <a:defRPr/>
              </a:pPr>
              <a:r>
                <a:rPr lang="it-IT" sz="800" b="1" dirty="0" err="1"/>
                <a:t>Systems</a:t>
              </a:r>
              <a:endParaRPr lang="it-IT" sz="800" b="1" dirty="0"/>
            </a:p>
          </p:txBody>
        </p:sp>
        <p:pic>
          <p:nvPicPr>
            <p:cNvPr id="76" name="Immagine 22" descr="operator centrale.jpg"/>
            <p:cNvPicPr>
              <a:picLocks noChangeAspect="1"/>
            </p:cNvPicPr>
            <p:nvPr/>
          </p:nvPicPr>
          <p:blipFill>
            <a:blip r:embed="rId2" cstate="print"/>
            <a:srcRect/>
            <a:stretch>
              <a:fillRect/>
            </a:stretch>
          </p:blipFill>
          <p:spPr bwMode="auto">
            <a:xfrm>
              <a:off x="6500813" y="3540125"/>
              <a:ext cx="1384300" cy="787400"/>
            </a:xfrm>
            <a:prstGeom prst="rect">
              <a:avLst/>
            </a:prstGeom>
            <a:noFill/>
            <a:ln w="9525">
              <a:noFill/>
              <a:miter lim="800000"/>
              <a:headEnd/>
              <a:tailEnd/>
            </a:ln>
          </p:spPr>
        </p:pic>
        <p:pic>
          <p:nvPicPr>
            <p:cNvPr id="77" name="Picture 2"/>
            <p:cNvPicPr>
              <a:picLocks noChangeAspect="1" noChangeArrowheads="1"/>
            </p:cNvPicPr>
            <p:nvPr/>
          </p:nvPicPr>
          <p:blipFill>
            <a:blip r:embed="rId3" cstate="print"/>
            <a:srcRect l="34598" r="-314"/>
            <a:stretch>
              <a:fillRect/>
            </a:stretch>
          </p:blipFill>
          <p:spPr bwMode="auto">
            <a:xfrm>
              <a:off x="325438" y="1524000"/>
              <a:ext cx="935037" cy="4537075"/>
            </a:xfrm>
            <a:prstGeom prst="rect">
              <a:avLst/>
            </a:prstGeom>
            <a:noFill/>
            <a:ln w="9525">
              <a:noFill/>
              <a:miter lim="800000"/>
              <a:headEnd/>
              <a:tailEnd/>
            </a:ln>
          </p:spPr>
        </p:pic>
        <p:sp>
          <p:nvSpPr>
            <p:cNvPr id="78" name="Rettangolo 77"/>
            <p:cNvSpPr/>
            <p:nvPr/>
          </p:nvSpPr>
          <p:spPr>
            <a:xfrm rot="5400000">
              <a:off x="7200900" y="5087938"/>
              <a:ext cx="503237" cy="2592388"/>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it-IT" sz="800"/>
            </a:p>
          </p:txBody>
        </p:sp>
        <p:sp>
          <p:nvSpPr>
            <p:cNvPr id="79" name="Rettangolo 78"/>
            <p:cNvSpPr/>
            <p:nvPr/>
          </p:nvSpPr>
          <p:spPr>
            <a:xfrm rot="5400000">
              <a:off x="4716463" y="5195888"/>
              <a:ext cx="503237" cy="2376487"/>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it-IT" sz="800"/>
            </a:p>
          </p:txBody>
        </p:sp>
        <p:sp>
          <p:nvSpPr>
            <p:cNvPr id="80" name="Rettangolo 79"/>
            <p:cNvSpPr/>
            <p:nvPr/>
          </p:nvSpPr>
          <p:spPr>
            <a:xfrm rot="5400000">
              <a:off x="1800225" y="4656138"/>
              <a:ext cx="503237" cy="3455988"/>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it-IT" sz="800"/>
            </a:p>
          </p:txBody>
        </p:sp>
        <p:pic>
          <p:nvPicPr>
            <p:cNvPr id="81" name="Immagine 18" descr="operator2.jpg"/>
            <p:cNvPicPr>
              <a:picLocks noChangeAspect="1"/>
            </p:cNvPicPr>
            <p:nvPr/>
          </p:nvPicPr>
          <p:blipFill>
            <a:blip r:embed="rId4" cstate="print"/>
            <a:srcRect/>
            <a:stretch>
              <a:fillRect/>
            </a:stretch>
          </p:blipFill>
          <p:spPr bwMode="auto">
            <a:xfrm>
              <a:off x="2773363" y="2676525"/>
              <a:ext cx="488950" cy="490538"/>
            </a:xfrm>
            <a:prstGeom prst="rect">
              <a:avLst/>
            </a:prstGeom>
            <a:noFill/>
            <a:ln w="9525">
              <a:noFill/>
              <a:miter lim="800000"/>
              <a:headEnd/>
              <a:tailEnd/>
            </a:ln>
          </p:spPr>
        </p:pic>
        <p:pic>
          <p:nvPicPr>
            <p:cNvPr id="82" name="Immagine 21" descr="operator 3.jpg"/>
            <p:cNvPicPr>
              <a:picLocks noChangeAspect="1"/>
            </p:cNvPicPr>
            <p:nvPr/>
          </p:nvPicPr>
          <p:blipFill>
            <a:blip r:embed="rId5" cstate="print"/>
            <a:srcRect/>
            <a:stretch>
              <a:fillRect/>
            </a:stretch>
          </p:blipFill>
          <p:spPr bwMode="auto">
            <a:xfrm>
              <a:off x="4629150" y="3395663"/>
              <a:ext cx="1095375" cy="1096962"/>
            </a:xfrm>
            <a:prstGeom prst="rect">
              <a:avLst/>
            </a:prstGeom>
            <a:noFill/>
            <a:ln w="9525">
              <a:noFill/>
              <a:miter lim="800000"/>
              <a:headEnd/>
              <a:tailEnd/>
            </a:ln>
          </p:spPr>
        </p:pic>
        <p:sp>
          <p:nvSpPr>
            <p:cNvPr id="83" name="CasellaDiTesto 24"/>
            <p:cNvSpPr txBox="1">
              <a:spLocks noChangeArrowheads="1"/>
            </p:cNvSpPr>
            <p:nvPr/>
          </p:nvSpPr>
          <p:spPr bwMode="auto">
            <a:xfrm>
              <a:off x="2700338" y="3108326"/>
              <a:ext cx="651048" cy="369792"/>
            </a:xfrm>
            <a:prstGeom prst="rect">
              <a:avLst/>
            </a:prstGeom>
            <a:noFill/>
            <a:ln w="9525">
              <a:noFill/>
              <a:miter lim="800000"/>
              <a:headEnd/>
              <a:tailEnd/>
            </a:ln>
          </p:spPr>
          <p:txBody>
            <a:bodyPr wrap="none">
              <a:spAutoFit/>
            </a:bodyPr>
            <a:lstStyle/>
            <a:p>
              <a:r>
                <a:rPr lang="it-IT" sz="800" b="1">
                  <a:latin typeface="Calibri" pitchFamily="34" charset="0"/>
                </a:rPr>
                <a:t>LGSOC</a:t>
              </a:r>
            </a:p>
          </p:txBody>
        </p:sp>
        <p:sp>
          <p:nvSpPr>
            <p:cNvPr id="84" name="CasellaDiTesto 27"/>
            <p:cNvSpPr txBox="1">
              <a:spLocks noChangeArrowheads="1"/>
            </p:cNvSpPr>
            <p:nvPr/>
          </p:nvSpPr>
          <p:spPr bwMode="auto">
            <a:xfrm>
              <a:off x="4918075" y="4621213"/>
              <a:ext cx="713864" cy="369792"/>
            </a:xfrm>
            <a:prstGeom prst="rect">
              <a:avLst/>
            </a:prstGeom>
            <a:noFill/>
            <a:ln w="9525">
              <a:noFill/>
              <a:miter lim="800000"/>
              <a:headEnd/>
              <a:tailEnd/>
            </a:ln>
          </p:spPr>
          <p:txBody>
            <a:bodyPr wrap="none">
              <a:spAutoFit/>
            </a:bodyPr>
            <a:lstStyle/>
            <a:p>
              <a:r>
                <a:rPr lang="it-IT" sz="800" b="1">
                  <a:latin typeface="Calibri" pitchFamily="34" charset="0"/>
                </a:rPr>
                <a:t>NGSMP</a:t>
              </a:r>
            </a:p>
          </p:txBody>
        </p:sp>
        <p:sp>
          <p:nvSpPr>
            <p:cNvPr id="85" name="CasellaDiTesto 28"/>
            <p:cNvSpPr txBox="1">
              <a:spLocks noChangeArrowheads="1"/>
            </p:cNvSpPr>
            <p:nvPr/>
          </p:nvSpPr>
          <p:spPr bwMode="auto">
            <a:xfrm>
              <a:off x="6934200" y="4621213"/>
              <a:ext cx="572526" cy="369792"/>
            </a:xfrm>
            <a:prstGeom prst="rect">
              <a:avLst/>
            </a:prstGeom>
            <a:noFill/>
            <a:ln w="9525">
              <a:noFill/>
              <a:miter lim="800000"/>
              <a:headEnd/>
              <a:tailEnd/>
            </a:ln>
          </p:spPr>
          <p:txBody>
            <a:bodyPr wrap="none">
              <a:spAutoFit/>
            </a:bodyPr>
            <a:lstStyle/>
            <a:p>
              <a:r>
                <a:rPr lang="it-IT" sz="800" b="1">
                  <a:latin typeface="Calibri" pitchFamily="34" charset="0"/>
                </a:rPr>
                <a:t>EGCC</a:t>
              </a:r>
            </a:p>
          </p:txBody>
        </p:sp>
        <p:pic>
          <p:nvPicPr>
            <p:cNvPr id="86" name="Immagine 24" descr="systems.png"/>
            <p:cNvPicPr>
              <a:picLocks noChangeAspect="1"/>
            </p:cNvPicPr>
            <p:nvPr/>
          </p:nvPicPr>
          <p:blipFill>
            <a:blip r:embed="rId6" cstate="print"/>
            <a:srcRect/>
            <a:stretch>
              <a:fillRect/>
            </a:stretch>
          </p:blipFill>
          <p:spPr bwMode="auto">
            <a:xfrm>
              <a:off x="1333500" y="2381250"/>
              <a:ext cx="488950" cy="382588"/>
            </a:xfrm>
            <a:prstGeom prst="rect">
              <a:avLst/>
            </a:prstGeom>
            <a:noFill/>
            <a:ln w="9525">
              <a:noFill/>
              <a:miter lim="800000"/>
              <a:headEnd/>
              <a:tailEnd/>
            </a:ln>
          </p:spPr>
        </p:pic>
        <p:pic>
          <p:nvPicPr>
            <p:cNvPr id="87" name="Immagine 40" descr="security 1.bmp"/>
            <p:cNvPicPr>
              <a:picLocks noChangeAspect="1"/>
            </p:cNvPicPr>
            <p:nvPr/>
          </p:nvPicPr>
          <p:blipFill>
            <a:blip r:embed="rId7" cstate="print"/>
            <a:srcRect/>
            <a:stretch>
              <a:fillRect/>
            </a:stretch>
          </p:blipFill>
          <p:spPr bwMode="auto">
            <a:xfrm>
              <a:off x="1757363" y="2317750"/>
              <a:ext cx="423862" cy="423863"/>
            </a:xfrm>
            <a:prstGeom prst="rect">
              <a:avLst/>
            </a:prstGeom>
            <a:noFill/>
            <a:ln w="9525">
              <a:noFill/>
              <a:miter lim="800000"/>
              <a:headEnd/>
              <a:tailEnd/>
            </a:ln>
          </p:spPr>
        </p:pic>
        <p:sp>
          <p:nvSpPr>
            <p:cNvPr id="88" name="Freccia bidirezionale orizzontale 87"/>
            <p:cNvSpPr/>
            <p:nvPr/>
          </p:nvSpPr>
          <p:spPr>
            <a:xfrm rot="1634683">
              <a:off x="2138363" y="2644775"/>
              <a:ext cx="639762" cy="10318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800"/>
            </a:p>
          </p:txBody>
        </p:sp>
        <p:pic>
          <p:nvPicPr>
            <p:cNvPr id="89" name="Immagine 48" descr="security 1.bmp"/>
            <p:cNvPicPr>
              <a:picLocks noChangeAspect="1"/>
            </p:cNvPicPr>
            <p:nvPr/>
          </p:nvPicPr>
          <p:blipFill>
            <a:blip r:embed="rId7" cstate="print"/>
            <a:srcRect/>
            <a:stretch>
              <a:fillRect/>
            </a:stretch>
          </p:blipFill>
          <p:spPr bwMode="auto">
            <a:xfrm>
              <a:off x="1763713" y="3406775"/>
              <a:ext cx="423862" cy="422275"/>
            </a:xfrm>
            <a:prstGeom prst="rect">
              <a:avLst/>
            </a:prstGeom>
            <a:noFill/>
            <a:ln w="9525">
              <a:noFill/>
              <a:miter lim="800000"/>
              <a:headEnd/>
              <a:tailEnd/>
            </a:ln>
          </p:spPr>
        </p:pic>
        <p:sp>
          <p:nvSpPr>
            <p:cNvPr id="90" name="Freccia bidirezionale orizzontale 89"/>
            <p:cNvSpPr/>
            <p:nvPr/>
          </p:nvSpPr>
          <p:spPr>
            <a:xfrm rot="1634683">
              <a:off x="2144713" y="3733800"/>
              <a:ext cx="639762" cy="1016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800"/>
            </a:p>
          </p:txBody>
        </p:sp>
        <p:sp>
          <p:nvSpPr>
            <p:cNvPr id="91" name="Freccia bidirezionale orizzontale 90"/>
            <p:cNvSpPr/>
            <p:nvPr/>
          </p:nvSpPr>
          <p:spPr>
            <a:xfrm rot="20211679">
              <a:off x="2138363" y="4167188"/>
              <a:ext cx="639762" cy="1016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800"/>
            </a:p>
          </p:txBody>
        </p:sp>
        <p:pic>
          <p:nvPicPr>
            <p:cNvPr id="92" name="Immagine 52" descr="security 1.bmp"/>
            <p:cNvPicPr>
              <a:picLocks noChangeAspect="1"/>
            </p:cNvPicPr>
            <p:nvPr/>
          </p:nvPicPr>
          <p:blipFill>
            <a:blip r:embed="rId7" cstate="print"/>
            <a:srcRect/>
            <a:stretch>
              <a:fillRect/>
            </a:stretch>
          </p:blipFill>
          <p:spPr bwMode="auto">
            <a:xfrm>
              <a:off x="1757363" y="4486275"/>
              <a:ext cx="423862" cy="423863"/>
            </a:xfrm>
            <a:prstGeom prst="rect">
              <a:avLst/>
            </a:prstGeom>
            <a:noFill/>
            <a:ln w="9525">
              <a:noFill/>
              <a:miter lim="800000"/>
              <a:headEnd/>
              <a:tailEnd/>
            </a:ln>
          </p:spPr>
        </p:pic>
        <p:sp>
          <p:nvSpPr>
            <p:cNvPr id="93" name="Freccia bidirezionale orizzontale 92"/>
            <p:cNvSpPr/>
            <p:nvPr/>
          </p:nvSpPr>
          <p:spPr>
            <a:xfrm rot="1634683">
              <a:off x="2138363" y="4814888"/>
              <a:ext cx="639762" cy="1016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800"/>
            </a:p>
          </p:txBody>
        </p:sp>
        <p:sp>
          <p:nvSpPr>
            <p:cNvPr id="94" name="Freccia bidirezionale orizzontale 93"/>
            <p:cNvSpPr/>
            <p:nvPr/>
          </p:nvSpPr>
          <p:spPr>
            <a:xfrm rot="20211679">
              <a:off x="2132013" y="5246688"/>
              <a:ext cx="639762" cy="1016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800"/>
            </a:p>
          </p:txBody>
        </p:sp>
        <p:pic>
          <p:nvPicPr>
            <p:cNvPr id="95" name="Immagine 34" descr="overall security.bmp"/>
            <p:cNvPicPr>
              <a:picLocks noChangeAspect="1"/>
            </p:cNvPicPr>
            <p:nvPr/>
          </p:nvPicPr>
          <p:blipFill>
            <a:blip r:embed="rId8" cstate="print"/>
            <a:srcRect/>
            <a:stretch>
              <a:fillRect/>
            </a:stretch>
          </p:blipFill>
          <p:spPr bwMode="auto">
            <a:xfrm rot="207498">
              <a:off x="3703638" y="3046413"/>
              <a:ext cx="360362" cy="360362"/>
            </a:xfrm>
            <a:prstGeom prst="rect">
              <a:avLst/>
            </a:prstGeom>
            <a:noFill/>
            <a:ln w="9525">
              <a:noFill/>
              <a:miter lim="800000"/>
              <a:headEnd/>
              <a:tailEnd/>
            </a:ln>
          </p:spPr>
        </p:pic>
        <p:pic>
          <p:nvPicPr>
            <p:cNvPr id="96" name="Immagine 34" descr="overall security.bmp"/>
            <p:cNvPicPr>
              <a:picLocks noChangeAspect="1"/>
            </p:cNvPicPr>
            <p:nvPr/>
          </p:nvPicPr>
          <p:blipFill>
            <a:blip r:embed="rId8" cstate="print"/>
            <a:srcRect/>
            <a:stretch>
              <a:fillRect/>
            </a:stretch>
          </p:blipFill>
          <p:spPr bwMode="auto">
            <a:xfrm>
              <a:off x="3692525" y="4548188"/>
              <a:ext cx="360363" cy="360362"/>
            </a:xfrm>
            <a:prstGeom prst="rect">
              <a:avLst/>
            </a:prstGeom>
            <a:noFill/>
            <a:ln w="9525">
              <a:noFill/>
              <a:miter lim="800000"/>
              <a:headEnd/>
              <a:tailEnd/>
            </a:ln>
          </p:spPr>
        </p:pic>
        <p:pic>
          <p:nvPicPr>
            <p:cNvPr id="97" name="Immagine 34" descr="overall security.bmp"/>
            <p:cNvPicPr>
              <a:picLocks noChangeAspect="1"/>
            </p:cNvPicPr>
            <p:nvPr/>
          </p:nvPicPr>
          <p:blipFill>
            <a:blip r:embed="rId8" cstate="print"/>
            <a:srcRect/>
            <a:stretch>
              <a:fillRect/>
            </a:stretch>
          </p:blipFill>
          <p:spPr bwMode="auto">
            <a:xfrm>
              <a:off x="3692525" y="3829050"/>
              <a:ext cx="360363" cy="360363"/>
            </a:xfrm>
            <a:prstGeom prst="rect">
              <a:avLst/>
            </a:prstGeom>
            <a:noFill/>
            <a:ln w="9525">
              <a:noFill/>
              <a:miter lim="800000"/>
              <a:headEnd/>
              <a:tailEnd/>
            </a:ln>
          </p:spPr>
        </p:pic>
        <p:sp>
          <p:nvSpPr>
            <p:cNvPr id="98" name="Freccia a destra con strisce 97"/>
            <p:cNvSpPr/>
            <p:nvPr/>
          </p:nvSpPr>
          <p:spPr>
            <a:xfrm rot="10800000">
              <a:off x="5565775" y="3973513"/>
              <a:ext cx="287338" cy="71437"/>
            </a:xfrm>
            <a:prstGeom prst="stripedRightArrow">
              <a:avLst>
                <a:gd name="adj1" fmla="val 6628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800"/>
            </a:p>
          </p:txBody>
        </p:sp>
        <p:pic>
          <p:nvPicPr>
            <p:cNvPr id="99" name="Immagine 34" descr="overall security.bmp"/>
            <p:cNvPicPr>
              <a:picLocks noChangeAspect="1"/>
            </p:cNvPicPr>
            <p:nvPr/>
          </p:nvPicPr>
          <p:blipFill>
            <a:blip r:embed="rId8" cstate="print"/>
            <a:srcRect/>
            <a:stretch>
              <a:fillRect/>
            </a:stretch>
          </p:blipFill>
          <p:spPr bwMode="auto">
            <a:xfrm>
              <a:off x="5926138" y="3829050"/>
              <a:ext cx="360362" cy="360363"/>
            </a:xfrm>
            <a:prstGeom prst="rect">
              <a:avLst/>
            </a:prstGeom>
            <a:noFill/>
            <a:ln w="9525">
              <a:noFill/>
              <a:miter lim="800000"/>
              <a:headEnd/>
              <a:tailEnd/>
            </a:ln>
          </p:spPr>
        </p:pic>
        <p:pic>
          <p:nvPicPr>
            <p:cNvPr id="100" name="Immagine 77" descr="systems.png"/>
            <p:cNvPicPr>
              <a:picLocks noChangeAspect="1"/>
            </p:cNvPicPr>
            <p:nvPr/>
          </p:nvPicPr>
          <p:blipFill>
            <a:blip r:embed="rId6" cstate="print"/>
            <a:srcRect/>
            <a:stretch>
              <a:fillRect/>
            </a:stretch>
          </p:blipFill>
          <p:spPr bwMode="auto">
            <a:xfrm>
              <a:off x="1325563" y="3086100"/>
              <a:ext cx="488950" cy="382588"/>
            </a:xfrm>
            <a:prstGeom prst="rect">
              <a:avLst/>
            </a:prstGeom>
            <a:noFill/>
            <a:ln w="9525">
              <a:noFill/>
              <a:miter lim="800000"/>
              <a:headEnd/>
              <a:tailEnd/>
            </a:ln>
          </p:spPr>
        </p:pic>
        <p:pic>
          <p:nvPicPr>
            <p:cNvPr id="101" name="Immagine 78" descr="systems.png"/>
            <p:cNvPicPr>
              <a:picLocks noChangeAspect="1"/>
            </p:cNvPicPr>
            <p:nvPr/>
          </p:nvPicPr>
          <p:blipFill>
            <a:blip r:embed="rId6" cstate="print"/>
            <a:srcRect/>
            <a:stretch>
              <a:fillRect/>
            </a:stretch>
          </p:blipFill>
          <p:spPr bwMode="auto">
            <a:xfrm>
              <a:off x="1325563" y="3468688"/>
              <a:ext cx="488950" cy="384175"/>
            </a:xfrm>
            <a:prstGeom prst="rect">
              <a:avLst/>
            </a:prstGeom>
            <a:noFill/>
            <a:ln w="9525">
              <a:noFill/>
              <a:miter lim="800000"/>
              <a:headEnd/>
              <a:tailEnd/>
            </a:ln>
          </p:spPr>
        </p:pic>
        <p:pic>
          <p:nvPicPr>
            <p:cNvPr id="102" name="Immagine 79" descr="systems.png"/>
            <p:cNvPicPr>
              <a:picLocks noChangeAspect="1"/>
            </p:cNvPicPr>
            <p:nvPr/>
          </p:nvPicPr>
          <p:blipFill>
            <a:blip r:embed="rId6" cstate="print"/>
            <a:srcRect/>
            <a:stretch>
              <a:fillRect/>
            </a:stretch>
          </p:blipFill>
          <p:spPr bwMode="auto">
            <a:xfrm>
              <a:off x="1325563" y="4044950"/>
              <a:ext cx="488950" cy="384175"/>
            </a:xfrm>
            <a:prstGeom prst="rect">
              <a:avLst/>
            </a:prstGeom>
            <a:noFill/>
            <a:ln w="9525">
              <a:noFill/>
              <a:miter lim="800000"/>
              <a:headEnd/>
              <a:tailEnd/>
            </a:ln>
          </p:spPr>
        </p:pic>
        <p:pic>
          <p:nvPicPr>
            <p:cNvPr id="103" name="Immagine 80" descr="systems.png"/>
            <p:cNvPicPr>
              <a:picLocks noChangeAspect="1"/>
            </p:cNvPicPr>
            <p:nvPr/>
          </p:nvPicPr>
          <p:blipFill>
            <a:blip r:embed="rId6" cstate="print"/>
            <a:srcRect/>
            <a:stretch>
              <a:fillRect/>
            </a:stretch>
          </p:blipFill>
          <p:spPr bwMode="auto">
            <a:xfrm>
              <a:off x="1325563" y="4476750"/>
              <a:ext cx="488950" cy="384175"/>
            </a:xfrm>
            <a:prstGeom prst="rect">
              <a:avLst/>
            </a:prstGeom>
            <a:noFill/>
            <a:ln w="9525">
              <a:noFill/>
              <a:miter lim="800000"/>
              <a:headEnd/>
              <a:tailEnd/>
            </a:ln>
          </p:spPr>
        </p:pic>
        <p:pic>
          <p:nvPicPr>
            <p:cNvPr id="104" name="Immagine 81" descr="systems.png"/>
            <p:cNvPicPr>
              <a:picLocks noChangeAspect="1"/>
            </p:cNvPicPr>
            <p:nvPr/>
          </p:nvPicPr>
          <p:blipFill>
            <a:blip r:embed="rId6" cstate="print"/>
            <a:srcRect/>
            <a:stretch>
              <a:fillRect/>
            </a:stretch>
          </p:blipFill>
          <p:spPr bwMode="auto">
            <a:xfrm>
              <a:off x="1325563" y="5126038"/>
              <a:ext cx="488950" cy="382587"/>
            </a:xfrm>
            <a:prstGeom prst="rect">
              <a:avLst/>
            </a:prstGeom>
            <a:noFill/>
            <a:ln w="9525">
              <a:noFill/>
              <a:miter lim="800000"/>
              <a:headEnd/>
              <a:tailEnd/>
            </a:ln>
          </p:spPr>
        </p:pic>
        <p:pic>
          <p:nvPicPr>
            <p:cNvPr id="105" name="Immagine 82" descr="security 1.bmp"/>
            <p:cNvPicPr>
              <a:picLocks noChangeAspect="1"/>
            </p:cNvPicPr>
            <p:nvPr/>
          </p:nvPicPr>
          <p:blipFill>
            <a:blip r:embed="rId7" cstate="print"/>
            <a:srcRect/>
            <a:stretch>
              <a:fillRect/>
            </a:stretch>
          </p:blipFill>
          <p:spPr bwMode="auto">
            <a:xfrm>
              <a:off x="1766888" y="1892300"/>
              <a:ext cx="422275" cy="423863"/>
            </a:xfrm>
            <a:prstGeom prst="rect">
              <a:avLst/>
            </a:prstGeom>
            <a:noFill/>
            <a:ln w="9525">
              <a:noFill/>
              <a:miter lim="800000"/>
              <a:headEnd/>
              <a:tailEnd/>
            </a:ln>
          </p:spPr>
        </p:pic>
        <p:pic>
          <p:nvPicPr>
            <p:cNvPr id="106" name="Immagine 83" descr="systems.png"/>
            <p:cNvPicPr>
              <a:picLocks noChangeAspect="1"/>
            </p:cNvPicPr>
            <p:nvPr/>
          </p:nvPicPr>
          <p:blipFill>
            <a:blip r:embed="rId6" cstate="print"/>
            <a:srcRect/>
            <a:stretch>
              <a:fillRect/>
            </a:stretch>
          </p:blipFill>
          <p:spPr bwMode="auto">
            <a:xfrm>
              <a:off x="1325563" y="1931988"/>
              <a:ext cx="488950" cy="384175"/>
            </a:xfrm>
            <a:prstGeom prst="rect">
              <a:avLst/>
            </a:prstGeom>
            <a:noFill/>
            <a:ln w="9525">
              <a:noFill/>
              <a:miter lim="800000"/>
              <a:headEnd/>
              <a:tailEnd/>
            </a:ln>
          </p:spPr>
        </p:pic>
        <p:pic>
          <p:nvPicPr>
            <p:cNvPr id="107" name="Immagine 34" descr="overall security.bmp"/>
            <p:cNvPicPr>
              <a:picLocks noChangeAspect="1"/>
            </p:cNvPicPr>
            <p:nvPr/>
          </p:nvPicPr>
          <p:blipFill>
            <a:blip r:embed="rId8" cstate="print"/>
            <a:srcRect/>
            <a:stretch>
              <a:fillRect/>
            </a:stretch>
          </p:blipFill>
          <p:spPr bwMode="auto">
            <a:xfrm>
              <a:off x="4845050" y="1957388"/>
              <a:ext cx="360363" cy="360362"/>
            </a:xfrm>
            <a:prstGeom prst="rect">
              <a:avLst/>
            </a:prstGeom>
            <a:noFill/>
            <a:ln w="9525">
              <a:noFill/>
              <a:miter lim="800000"/>
              <a:headEnd/>
              <a:tailEnd/>
            </a:ln>
          </p:spPr>
        </p:pic>
        <p:sp>
          <p:nvSpPr>
            <p:cNvPr id="108" name="Freccia a destra con strisce 107"/>
            <p:cNvSpPr/>
            <p:nvPr/>
          </p:nvSpPr>
          <p:spPr>
            <a:xfrm rot="5400000">
              <a:off x="4500563" y="2819400"/>
              <a:ext cx="936625" cy="73025"/>
            </a:xfrm>
            <a:prstGeom prst="stripedRightArrow">
              <a:avLst>
                <a:gd name="adj1" fmla="val 6628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800"/>
            </a:p>
          </p:txBody>
        </p:sp>
        <p:sp>
          <p:nvSpPr>
            <p:cNvPr id="109" name="CasellaDiTesto 57"/>
            <p:cNvSpPr txBox="1">
              <a:spLocks noChangeArrowheads="1"/>
            </p:cNvSpPr>
            <p:nvPr/>
          </p:nvSpPr>
          <p:spPr bwMode="auto">
            <a:xfrm>
              <a:off x="1763713" y="6203951"/>
              <a:ext cx="635343" cy="369792"/>
            </a:xfrm>
            <a:prstGeom prst="rect">
              <a:avLst/>
            </a:prstGeom>
            <a:noFill/>
            <a:ln w="9525">
              <a:noFill/>
              <a:miter lim="800000"/>
              <a:headEnd/>
              <a:tailEnd/>
            </a:ln>
          </p:spPr>
          <p:txBody>
            <a:bodyPr wrap="none">
              <a:spAutoFit/>
            </a:bodyPr>
            <a:lstStyle/>
            <a:p>
              <a:r>
                <a:rPr lang="it-IT" sz="800" b="1" dirty="0" err="1"/>
                <a:t>Local</a:t>
              </a:r>
              <a:endParaRPr lang="it-IT" sz="800" b="1" dirty="0"/>
            </a:p>
          </p:txBody>
        </p:sp>
        <p:sp>
          <p:nvSpPr>
            <p:cNvPr id="110" name="CasellaDiTesto 58"/>
            <p:cNvSpPr txBox="1">
              <a:spLocks noChangeArrowheads="1"/>
            </p:cNvSpPr>
            <p:nvPr/>
          </p:nvSpPr>
          <p:spPr bwMode="auto">
            <a:xfrm>
              <a:off x="4356100" y="6203951"/>
              <a:ext cx="826036" cy="369792"/>
            </a:xfrm>
            <a:prstGeom prst="rect">
              <a:avLst/>
            </a:prstGeom>
            <a:noFill/>
            <a:ln w="9525">
              <a:noFill/>
              <a:miter lim="800000"/>
              <a:headEnd/>
              <a:tailEnd/>
            </a:ln>
          </p:spPr>
          <p:txBody>
            <a:bodyPr wrap="none">
              <a:spAutoFit/>
            </a:bodyPr>
            <a:lstStyle/>
            <a:p>
              <a:r>
                <a:rPr lang="it-IT" sz="800" b="1"/>
                <a:t>National</a:t>
              </a:r>
            </a:p>
          </p:txBody>
        </p:sp>
        <p:sp>
          <p:nvSpPr>
            <p:cNvPr id="111" name="CasellaDiTesto 59"/>
            <p:cNvSpPr txBox="1">
              <a:spLocks noChangeArrowheads="1"/>
            </p:cNvSpPr>
            <p:nvPr/>
          </p:nvSpPr>
          <p:spPr bwMode="auto">
            <a:xfrm>
              <a:off x="6875464" y="6203951"/>
              <a:ext cx="922504" cy="369792"/>
            </a:xfrm>
            <a:prstGeom prst="rect">
              <a:avLst/>
            </a:prstGeom>
            <a:noFill/>
            <a:ln w="9525">
              <a:noFill/>
              <a:miter lim="800000"/>
              <a:headEnd/>
              <a:tailEnd/>
            </a:ln>
          </p:spPr>
          <p:txBody>
            <a:bodyPr wrap="none">
              <a:spAutoFit/>
            </a:bodyPr>
            <a:lstStyle/>
            <a:p>
              <a:r>
                <a:rPr lang="it-IT" sz="800" b="1"/>
                <a:t>European</a:t>
              </a:r>
            </a:p>
          </p:txBody>
        </p:sp>
        <p:sp>
          <p:nvSpPr>
            <p:cNvPr id="112" name="CasellaDiTesto 24"/>
            <p:cNvSpPr txBox="1">
              <a:spLocks noChangeArrowheads="1"/>
            </p:cNvSpPr>
            <p:nvPr/>
          </p:nvSpPr>
          <p:spPr bwMode="auto">
            <a:xfrm>
              <a:off x="1326196" y="1524000"/>
              <a:ext cx="1075059" cy="581100"/>
            </a:xfrm>
            <a:prstGeom prst="rect">
              <a:avLst/>
            </a:prstGeom>
            <a:noFill/>
            <a:ln w="9525">
              <a:noFill/>
              <a:miter lim="800000"/>
              <a:headEnd/>
              <a:tailEnd/>
            </a:ln>
          </p:spPr>
          <p:txBody>
            <a:bodyPr wrap="none">
              <a:spAutoFit/>
            </a:bodyPr>
            <a:lstStyle/>
            <a:p>
              <a:pPr algn="ctr"/>
              <a:r>
                <a:rPr lang="it-IT" sz="800" b="1">
                  <a:latin typeface="Calibri" pitchFamily="34" charset="0"/>
                </a:rPr>
                <a:t>Local Security</a:t>
              </a:r>
            </a:p>
            <a:p>
              <a:pPr algn="ctr"/>
              <a:r>
                <a:rPr lang="it-IT" sz="800" b="1">
                  <a:latin typeface="Calibri" pitchFamily="34" charset="0"/>
                </a:rPr>
                <a:t>Systems</a:t>
              </a:r>
            </a:p>
          </p:txBody>
        </p:sp>
        <p:sp>
          <p:nvSpPr>
            <p:cNvPr id="113" name="Freccia a destra con strisce 112"/>
            <p:cNvSpPr/>
            <p:nvPr/>
          </p:nvSpPr>
          <p:spPr>
            <a:xfrm rot="10800000">
              <a:off x="2195513" y="2101850"/>
              <a:ext cx="2593975" cy="69850"/>
            </a:xfrm>
            <a:prstGeom prst="stripedRightArrow">
              <a:avLst>
                <a:gd name="adj1" fmla="val 6628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800"/>
            </a:p>
          </p:txBody>
        </p:sp>
        <p:pic>
          <p:nvPicPr>
            <p:cNvPr id="114" name="Immagine 113" descr="cyberintelligence.jpg"/>
            <p:cNvPicPr>
              <a:picLocks noChangeAspect="1"/>
            </p:cNvPicPr>
            <p:nvPr/>
          </p:nvPicPr>
          <p:blipFill>
            <a:blip r:embed="rId9" cstate="print"/>
            <a:stretch>
              <a:fillRect/>
            </a:stretch>
          </p:blipFill>
          <p:spPr>
            <a:xfrm>
              <a:off x="7921765" y="3709792"/>
              <a:ext cx="611319" cy="534904"/>
            </a:xfrm>
            <a:prstGeom prst="rect">
              <a:avLst/>
            </a:prstGeom>
            <a:effectLst>
              <a:softEdge rad="63500"/>
            </a:effectLst>
          </p:spPr>
        </p:pic>
        <p:sp>
          <p:nvSpPr>
            <p:cNvPr id="115" name="Rettangolo 114"/>
            <p:cNvSpPr/>
            <p:nvPr/>
          </p:nvSpPr>
          <p:spPr>
            <a:xfrm>
              <a:off x="325438" y="1524000"/>
              <a:ext cx="935037" cy="4537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800"/>
            </a:p>
          </p:txBody>
        </p:sp>
        <p:sp>
          <p:nvSpPr>
            <p:cNvPr id="116" name="Rettangolo 115"/>
            <p:cNvSpPr/>
            <p:nvPr/>
          </p:nvSpPr>
          <p:spPr>
            <a:xfrm>
              <a:off x="1333500" y="1524000"/>
              <a:ext cx="1079500" cy="4537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800"/>
            </a:p>
          </p:txBody>
        </p:sp>
        <p:sp>
          <p:nvSpPr>
            <p:cNvPr id="117" name="CasellaDiTesto 24"/>
            <p:cNvSpPr txBox="1">
              <a:spLocks noChangeArrowheads="1"/>
            </p:cNvSpPr>
            <p:nvPr/>
          </p:nvSpPr>
          <p:spPr bwMode="auto">
            <a:xfrm>
              <a:off x="307597" y="1524000"/>
              <a:ext cx="951669" cy="369792"/>
            </a:xfrm>
            <a:prstGeom prst="rect">
              <a:avLst/>
            </a:prstGeom>
            <a:noFill/>
            <a:ln w="9525">
              <a:noFill/>
              <a:miter lim="800000"/>
              <a:headEnd/>
              <a:tailEnd/>
            </a:ln>
          </p:spPr>
          <p:txBody>
            <a:bodyPr wrap="none">
              <a:spAutoFit/>
            </a:bodyPr>
            <a:lstStyle/>
            <a:p>
              <a:pPr algn="ctr"/>
              <a:r>
                <a:rPr lang="it-IT" sz="800" b="1" dirty="0">
                  <a:latin typeface="Calibri" pitchFamily="34" charset="0"/>
                </a:rPr>
                <a:t>ATM </a:t>
              </a:r>
              <a:r>
                <a:rPr lang="it-IT" sz="800" b="1" dirty="0" err="1">
                  <a:latin typeface="Calibri" pitchFamily="34" charset="0"/>
                </a:rPr>
                <a:t>Nodes</a:t>
              </a:r>
              <a:endParaRPr lang="it-IT" sz="800" b="1" dirty="0">
                <a:latin typeface="Calibri" pitchFamily="34" charset="0"/>
              </a:endParaRPr>
            </a:p>
          </p:txBody>
        </p:sp>
        <p:pic>
          <p:nvPicPr>
            <p:cNvPr id="118" name="Immagine 117" descr="attack prediction.jpg"/>
            <p:cNvPicPr>
              <a:picLocks noChangeAspect="1"/>
            </p:cNvPicPr>
            <p:nvPr/>
          </p:nvPicPr>
          <p:blipFill>
            <a:blip r:embed="rId10" cstate="print"/>
            <a:stretch>
              <a:fillRect/>
            </a:stretch>
          </p:blipFill>
          <p:spPr>
            <a:xfrm>
              <a:off x="7885012" y="5053806"/>
              <a:ext cx="764116" cy="513129"/>
            </a:xfrm>
            <a:prstGeom prst="rect">
              <a:avLst/>
            </a:prstGeom>
            <a:effectLst>
              <a:softEdge rad="63500"/>
            </a:effectLst>
          </p:spPr>
        </p:pic>
        <p:sp>
          <p:nvSpPr>
            <p:cNvPr id="119" name="CasellaDiTesto 28"/>
            <p:cNvSpPr txBox="1">
              <a:spLocks noChangeArrowheads="1"/>
            </p:cNvSpPr>
            <p:nvPr/>
          </p:nvSpPr>
          <p:spPr bwMode="auto">
            <a:xfrm>
              <a:off x="7679351" y="4171951"/>
              <a:ext cx="1113198" cy="581100"/>
            </a:xfrm>
            <a:prstGeom prst="rect">
              <a:avLst/>
            </a:prstGeom>
            <a:noFill/>
            <a:ln w="9525">
              <a:noFill/>
              <a:miter lim="800000"/>
              <a:headEnd/>
              <a:tailEnd/>
            </a:ln>
          </p:spPr>
          <p:txBody>
            <a:bodyPr wrap="none">
              <a:spAutoFit/>
            </a:bodyPr>
            <a:lstStyle/>
            <a:p>
              <a:pPr algn="ctr">
                <a:defRPr/>
              </a:pPr>
              <a:r>
                <a:rPr lang="it-IT" sz="800" b="1" dirty="0">
                  <a:latin typeface="Calibri" pitchFamily="34" charset="0"/>
                </a:rPr>
                <a:t>Cyber Security</a:t>
              </a:r>
            </a:p>
            <a:p>
              <a:pPr algn="ctr">
                <a:defRPr/>
              </a:pPr>
              <a:r>
                <a:rPr lang="it-IT" sz="800" b="1" dirty="0">
                  <a:latin typeface="Calibri" pitchFamily="34" charset="0"/>
                </a:rPr>
                <a:t>intelligence</a:t>
              </a:r>
            </a:p>
          </p:txBody>
        </p:sp>
        <p:sp>
          <p:nvSpPr>
            <p:cNvPr id="120" name="CasellaDiTesto 28"/>
            <p:cNvSpPr txBox="1">
              <a:spLocks noChangeArrowheads="1"/>
            </p:cNvSpPr>
            <p:nvPr/>
          </p:nvSpPr>
          <p:spPr bwMode="auto">
            <a:xfrm>
              <a:off x="7830195" y="5389795"/>
              <a:ext cx="868663" cy="581100"/>
            </a:xfrm>
            <a:prstGeom prst="rect">
              <a:avLst/>
            </a:prstGeom>
            <a:noFill/>
            <a:ln w="9525">
              <a:noFill/>
              <a:miter lim="800000"/>
              <a:headEnd/>
              <a:tailEnd/>
            </a:ln>
          </p:spPr>
          <p:txBody>
            <a:bodyPr wrap="none">
              <a:spAutoFit/>
            </a:bodyPr>
            <a:lstStyle/>
            <a:p>
              <a:pPr algn="ctr">
                <a:defRPr/>
              </a:pPr>
              <a:r>
                <a:rPr lang="it-IT" sz="800" b="1" dirty="0" err="1">
                  <a:latin typeface="Calibri" pitchFamily="34" charset="0"/>
                </a:rPr>
                <a:t>Attack</a:t>
              </a:r>
              <a:endParaRPr lang="it-IT" sz="800" b="1" dirty="0">
                <a:latin typeface="Calibri" pitchFamily="34" charset="0"/>
              </a:endParaRPr>
            </a:p>
            <a:p>
              <a:pPr algn="ctr">
                <a:defRPr/>
              </a:pPr>
              <a:r>
                <a:rPr lang="it-IT" sz="800" b="1" dirty="0" err="1">
                  <a:latin typeface="Calibri" pitchFamily="34" charset="0"/>
                </a:rPr>
                <a:t>Prediction</a:t>
              </a:r>
              <a:endParaRPr lang="it-IT" sz="800" b="1" dirty="0">
                <a:latin typeface="Calibri" pitchFamily="34" charset="0"/>
              </a:endParaRPr>
            </a:p>
          </p:txBody>
        </p:sp>
        <p:pic>
          <p:nvPicPr>
            <p:cNvPr id="121" name="Immagine 120" descr="C2ControlRoom.jpg"/>
            <p:cNvPicPr>
              <a:picLocks noChangeAspect="1"/>
            </p:cNvPicPr>
            <p:nvPr/>
          </p:nvPicPr>
          <p:blipFill>
            <a:blip r:embed="rId11" cstate="print"/>
            <a:stretch>
              <a:fillRect/>
            </a:stretch>
          </p:blipFill>
          <p:spPr bwMode="auto">
            <a:xfrm>
              <a:off x="7872095" y="2258530"/>
              <a:ext cx="851493" cy="491020"/>
            </a:xfrm>
            <a:prstGeom prst="rect">
              <a:avLst/>
            </a:prstGeom>
            <a:effectLst>
              <a:softEdge rad="63500"/>
            </a:effectLst>
          </p:spPr>
        </p:pic>
        <p:sp>
          <p:nvSpPr>
            <p:cNvPr id="123" name="Freccia a destra con strisce 122"/>
            <p:cNvSpPr/>
            <p:nvPr/>
          </p:nvSpPr>
          <p:spPr>
            <a:xfrm>
              <a:off x="6284913" y="3973513"/>
              <a:ext cx="288925" cy="71437"/>
            </a:xfrm>
            <a:prstGeom prst="stripedRightArrow">
              <a:avLst>
                <a:gd name="adj1" fmla="val 6628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800"/>
            </a:p>
          </p:txBody>
        </p:sp>
        <p:grpSp>
          <p:nvGrpSpPr>
            <p:cNvPr id="3" name="Gruppo 73"/>
            <p:cNvGrpSpPr>
              <a:grpSpLocks/>
            </p:cNvGrpSpPr>
            <p:nvPr/>
          </p:nvGrpSpPr>
          <p:grpSpPr bwMode="auto">
            <a:xfrm>
              <a:off x="3276600" y="3008313"/>
              <a:ext cx="1147763" cy="504825"/>
              <a:chOff x="3291443" y="2321113"/>
              <a:chExt cx="1147633" cy="504512"/>
            </a:xfrm>
          </p:grpSpPr>
          <p:sp>
            <p:nvSpPr>
              <p:cNvPr id="125" name="Freccia a destra con strisce 124"/>
              <p:cNvSpPr/>
              <p:nvPr/>
            </p:nvSpPr>
            <p:spPr bwMode="auto">
              <a:xfrm rot="12743249">
                <a:off x="3291443" y="2321113"/>
                <a:ext cx="393655" cy="71393"/>
              </a:xfrm>
              <a:prstGeom prst="stripedRightArrow">
                <a:avLst>
                  <a:gd name="adj1" fmla="val 6628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800"/>
              </a:p>
            </p:txBody>
          </p:sp>
          <p:sp>
            <p:nvSpPr>
              <p:cNvPr id="126" name="Freccia a destra con strisce 125"/>
              <p:cNvSpPr/>
              <p:nvPr/>
            </p:nvSpPr>
            <p:spPr bwMode="auto">
              <a:xfrm rot="1926633">
                <a:off x="4045421" y="2754231"/>
                <a:ext cx="393655" cy="71394"/>
              </a:xfrm>
              <a:prstGeom prst="stripedRightArrow">
                <a:avLst>
                  <a:gd name="adj1" fmla="val 6628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800"/>
              </a:p>
            </p:txBody>
          </p:sp>
        </p:grpSp>
        <p:sp>
          <p:nvSpPr>
            <p:cNvPr id="127" name="Freccia a destra con strisce 126"/>
            <p:cNvSpPr/>
            <p:nvPr/>
          </p:nvSpPr>
          <p:spPr bwMode="auto">
            <a:xfrm rot="8805749">
              <a:off x="3311525" y="4938713"/>
              <a:ext cx="393700" cy="71437"/>
            </a:xfrm>
            <a:prstGeom prst="stripedRightArrow">
              <a:avLst>
                <a:gd name="adj1" fmla="val 6628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800"/>
            </a:p>
          </p:txBody>
        </p:sp>
        <p:sp>
          <p:nvSpPr>
            <p:cNvPr id="128" name="Freccia a destra con strisce 127"/>
            <p:cNvSpPr/>
            <p:nvPr/>
          </p:nvSpPr>
          <p:spPr bwMode="auto">
            <a:xfrm rot="19589133">
              <a:off x="4040188" y="4506913"/>
              <a:ext cx="393700" cy="71437"/>
            </a:xfrm>
            <a:prstGeom prst="stripedRightArrow">
              <a:avLst>
                <a:gd name="adj1" fmla="val 6628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800"/>
            </a:p>
          </p:txBody>
        </p:sp>
        <p:sp>
          <p:nvSpPr>
            <p:cNvPr id="129" name="Freccia a destra con strisce 128"/>
            <p:cNvSpPr/>
            <p:nvPr/>
          </p:nvSpPr>
          <p:spPr bwMode="auto">
            <a:xfrm rot="10800000">
              <a:off x="3333750" y="3971925"/>
              <a:ext cx="287338" cy="73025"/>
            </a:xfrm>
            <a:prstGeom prst="stripedRightArrow">
              <a:avLst>
                <a:gd name="adj1" fmla="val 6628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800"/>
            </a:p>
          </p:txBody>
        </p:sp>
        <p:sp>
          <p:nvSpPr>
            <p:cNvPr id="130" name="Freccia a destra con strisce 129"/>
            <p:cNvSpPr/>
            <p:nvPr/>
          </p:nvSpPr>
          <p:spPr bwMode="auto">
            <a:xfrm>
              <a:off x="4052888" y="3971925"/>
              <a:ext cx="288925" cy="73025"/>
            </a:xfrm>
            <a:prstGeom prst="stripedRightArrow">
              <a:avLst>
                <a:gd name="adj1" fmla="val 6628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800"/>
            </a:p>
          </p:txBody>
        </p:sp>
        <p:pic>
          <p:nvPicPr>
            <p:cNvPr id="131" name="Immagine 40" descr="security 1.bmp"/>
            <p:cNvPicPr>
              <a:picLocks noChangeAspect="1"/>
            </p:cNvPicPr>
            <p:nvPr/>
          </p:nvPicPr>
          <p:blipFill>
            <a:blip r:embed="rId7" cstate="print"/>
            <a:srcRect/>
            <a:stretch>
              <a:fillRect/>
            </a:stretch>
          </p:blipFill>
          <p:spPr bwMode="auto">
            <a:xfrm>
              <a:off x="1765300" y="3036888"/>
              <a:ext cx="423863" cy="423862"/>
            </a:xfrm>
            <a:prstGeom prst="rect">
              <a:avLst/>
            </a:prstGeom>
            <a:noFill/>
            <a:ln w="9525">
              <a:noFill/>
              <a:miter lim="800000"/>
              <a:headEnd/>
              <a:tailEnd/>
            </a:ln>
          </p:spPr>
        </p:pic>
        <p:pic>
          <p:nvPicPr>
            <p:cNvPr id="132" name="Immagine 40" descr="security 1.bmp"/>
            <p:cNvPicPr>
              <a:picLocks noChangeAspect="1"/>
            </p:cNvPicPr>
            <p:nvPr/>
          </p:nvPicPr>
          <p:blipFill>
            <a:blip r:embed="rId7" cstate="print"/>
            <a:srcRect/>
            <a:stretch>
              <a:fillRect/>
            </a:stretch>
          </p:blipFill>
          <p:spPr bwMode="auto">
            <a:xfrm>
              <a:off x="1765300" y="3971925"/>
              <a:ext cx="423863" cy="423863"/>
            </a:xfrm>
            <a:prstGeom prst="rect">
              <a:avLst/>
            </a:prstGeom>
            <a:noFill/>
            <a:ln w="9525">
              <a:noFill/>
              <a:miter lim="800000"/>
              <a:headEnd/>
              <a:tailEnd/>
            </a:ln>
          </p:spPr>
        </p:pic>
        <p:sp>
          <p:nvSpPr>
            <p:cNvPr id="133" name="Freccia bidirezionale orizzontale 132"/>
            <p:cNvSpPr/>
            <p:nvPr/>
          </p:nvSpPr>
          <p:spPr>
            <a:xfrm rot="20211679">
              <a:off x="2119313" y="3100388"/>
              <a:ext cx="639762" cy="1016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800"/>
            </a:p>
          </p:txBody>
        </p:sp>
        <p:pic>
          <p:nvPicPr>
            <p:cNvPr id="134" name="Immagine 40" descr="security 1.bmp"/>
            <p:cNvPicPr>
              <a:picLocks noChangeAspect="1"/>
            </p:cNvPicPr>
            <p:nvPr/>
          </p:nvPicPr>
          <p:blipFill>
            <a:blip r:embed="rId7" cstate="print"/>
            <a:srcRect/>
            <a:stretch>
              <a:fillRect/>
            </a:stretch>
          </p:blipFill>
          <p:spPr bwMode="auto">
            <a:xfrm>
              <a:off x="1765300" y="5124450"/>
              <a:ext cx="423863" cy="423863"/>
            </a:xfrm>
            <a:prstGeom prst="rect">
              <a:avLst/>
            </a:prstGeom>
            <a:noFill/>
            <a:ln w="9525">
              <a:noFill/>
              <a:miter lim="800000"/>
              <a:headEnd/>
              <a:tailEnd/>
            </a:ln>
          </p:spPr>
        </p:pic>
        <p:pic>
          <p:nvPicPr>
            <p:cNvPr id="135" name="Immagine 18" descr="operator2.jpg"/>
            <p:cNvPicPr>
              <a:picLocks noChangeAspect="1"/>
            </p:cNvPicPr>
            <p:nvPr/>
          </p:nvPicPr>
          <p:blipFill>
            <a:blip r:embed="rId4" cstate="print"/>
            <a:srcRect/>
            <a:stretch>
              <a:fillRect/>
            </a:stretch>
          </p:blipFill>
          <p:spPr bwMode="auto">
            <a:xfrm>
              <a:off x="2773363" y="3756025"/>
              <a:ext cx="488950" cy="490538"/>
            </a:xfrm>
            <a:prstGeom prst="rect">
              <a:avLst/>
            </a:prstGeom>
            <a:noFill/>
            <a:ln w="9525">
              <a:noFill/>
              <a:miter lim="800000"/>
              <a:headEnd/>
              <a:tailEnd/>
            </a:ln>
          </p:spPr>
        </p:pic>
        <p:sp>
          <p:nvSpPr>
            <p:cNvPr id="136" name="CasellaDiTesto 24"/>
            <p:cNvSpPr txBox="1">
              <a:spLocks noChangeArrowheads="1"/>
            </p:cNvSpPr>
            <p:nvPr/>
          </p:nvSpPr>
          <p:spPr bwMode="auto">
            <a:xfrm>
              <a:off x="2700338" y="4187826"/>
              <a:ext cx="651048" cy="369792"/>
            </a:xfrm>
            <a:prstGeom prst="rect">
              <a:avLst/>
            </a:prstGeom>
            <a:noFill/>
            <a:ln w="9525">
              <a:noFill/>
              <a:miter lim="800000"/>
              <a:headEnd/>
              <a:tailEnd/>
            </a:ln>
          </p:spPr>
          <p:txBody>
            <a:bodyPr wrap="none">
              <a:spAutoFit/>
            </a:bodyPr>
            <a:lstStyle/>
            <a:p>
              <a:r>
                <a:rPr lang="it-IT" sz="800" b="1">
                  <a:latin typeface="Calibri" pitchFamily="34" charset="0"/>
                </a:rPr>
                <a:t>LGSOC</a:t>
              </a:r>
            </a:p>
          </p:txBody>
        </p:sp>
        <p:pic>
          <p:nvPicPr>
            <p:cNvPr id="137" name="Immagine 18" descr="operator2.jpg"/>
            <p:cNvPicPr>
              <a:picLocks noChangeAspect="1"/>
            </p:cNvPicPr>
            <p:nvPr/>
          </p:nvPicPr>
          <p:blipFill>
            <a:blip r:embed="rId4" cstate="print"/>
            <a:srcRect/>
            <a:stretch>
              <a:fillRect/>
            </a:stretch>
          </p:blipFill>
          <p:spPr bwMode="auto">
            <a:xfrm>
              <a:off x="2773363" y="4837113"/>
              <a:ext cx="488950" cy="488950"/>
            </a:xfrm>
            <a:prstGeom prst="rect">
              <a:avLst/>
            </a:prstGeom>
            <a:noFill/>
            <a:ln w="9525">
              <a:noFill/>
              <a:miter lim="800000"/>
              <a:headEnd/>
              <a:tailEnd/>
            </a:ln>
          </p:spPr>
        </p:pic>
        <p:sp>
          <p:nvSpPr>
            <p:cNvPr id="138" name="CasellaDiTesto 24"/>
            <p:cNvSpPr txBox="1">
              <a:spLocks noChangeArrowheads="1"/>
            </p:cNvSpPr>
            <p:nvPr/>
          </p:nvSpPr>
          <p:spPr bwMode="auto">
            <a:xfrm>
              <a:off x="2700338" y="5268913"/>
              <a:ext cx="651048" cy="369792"/>
            </a:xfrm>
            <a:prstGeom prst="rect">
              <a:avLst/>
            </a:prstGeom>
            <a:noFill/>
            <a:ln w="9525">
              <a:noFill/>
              <a:miter lim="800000"/>
              <a:headEnd/>
              <a:tailEnd/>
            </a:ln>
          </p:spPr>
          <p:txBody>
            <a:bodyPr wrap="none">
              <a:spAutoFit/>
            </a:bodyPr>
            <a:lstStyle/>
            <a:p>
              <a:r>
                <a:rPr lang="it-IT" sz="800" b="1">
                  <a:latin typeface="Calibri" pitchFamily="34" charset="0"/>
                </a:rPr>
                <a:t>LGSOC</a:t>
              </a:r>
            </a:p>
          </p:txBody>
        </p:sp>
        <p:pic>
          <p:nvPicPr>
            <p:cNvPr id="139" name="Immagine 81" descr="systems.png"/>
            <p:cNvPicPr>
              <a:picLocks noChangeAspect="1"/>
            </p:cNvPicPr>
            <p:nvPr/>
          </p:nvPicPr>
          <p:blipFill>
            <a:blip r:embed="rId6" cstate="print"/>
            <a:srcRect/>
            <a:stretch>
              <a:fillRect/>
            </a:stretch>
          </p:blipFill>
          <p:spPr bwMode="auto">
            <a:xfrm>
              <a:off x="1347788" y="5678488"/>
              <a:ext cx="488950" cy="382587"/>
            </a:xfrm>
            <a:prstGeom prst="rect">
              <a:avLst/>
            </a:prstGeom>
            <a:noFill/>
            <a:ln w="9525">
              <a:noFill/>
              <a:miter lim="800000"/>
              <a:headEnd/>
              <a:tailEnd/>
            </a:ln>
          </p:spPr>
        </p:pic>
        <p:sp>
          <p:nvSpPr>
            <p:cNvPr id="140" name="Freccia bidirezionale orizzontale 139"/>
            <p:cNvSpPr/>
            <p:nvPr/>
          </p:nvSpPr>
          <p:spPr>
            <a:xfrm>
              <a:off x="1884363" y="5829300"/>
              <a:ext cx="1031875" cy="8731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800"/>
            </a:p>
          </p:txBody>
        </p:sp>
        <p:sp>
          <p:nvSpPr>
            <p:cNvPr id="141" name="Freccia bidirezionale orizzontale 140"/>
            <p:cNvSpPr/>
            <p:nvPr/>
          </p:nvSpPr>
          <p:spPr>
            <a:xfrm rot="5400000">
              <a:off x="2779713" y="5621338"/>
              <a:ext cx="360362" cy="8731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800"/>
            </a:p>
          </p:txBody>
        </p:sp>
        <p:sp>
          <p:nvSpPr>
            <p:cNvPr id="142" name="CasellaDiTesto 28"/>
            <p:cNvSpPr txBox="1">
              <a:spLocks noChangeArrowheads="1"/>
            </p:cNvSpPr>
            <p:nvPr/>
          </p:nvSpPr>
          <p:spPr bwMode="auto">
            <a:xfrm>
              <a:off x="7812088" y="1597025"/>
              <a:ext cx="953912" cy="369792"/>
            </a:xfrm>
            <a:prstGeom prst="rect">
              <a:avLst/>
            </a:prstGeom>
            <a:noFill/>
            <a:ln w="9525">
              <a:noFill/>
              <a:miter lim="800000"/>
              <a:headEnd/>
              <a:tailEnd/>
            </a:ln>
          </p:spPr>
          <p:txBody>
            <a:bodyPr wrap="none">
              <a:spAutoFit/>
            </a:bodyPr>
            <a:lstStyle/>
            <a:p>
              <a:r>
                <a:rPr lang="it-IT" sz="800" b="1" dirty="0" err="1">
                  <a:latin typeface="Calibri" pitchFamily="34" charset="0"/>
                </a:rPr>
                <a:t>Capabilities</a:t>
              </a:r>
              <a:endParaRPr lang="it-IT" sz="800" b="1" dirty="0">
                <a:latin typeface="Calibri" pitchFamily="34" charset="0"/>
              </a:endParaRPr>
            </a:p>
          </p:txBody>
        </p:sp>
      </p:grpSp>
      <p:sp>
        <p:nvSpPr>
          <p:cNvPr id="74" name="CasellaDiTesto 28"/>
          <p:cNvSpPr txBox="1">
            <a:spLocks noChangeArrowheads="1"/>
          </p:cNvSpPr>
          <p:nvPr/>
        </p:nvSpPr>
        <p:spPr bwMode="auto">
          <a:xfrm>
            <a:off x="6858000" y="4332895"/>
            <a:ext cx="752925" cy="338554"/>
          </a:xfrm>
          <a:prstGeom prst="rect">
            <a:avLst/>
          </a:prstGeom>
          <a:noFill/>
          <a:ln w="9525">
            <a:noFill/>
            <a:miter lim="800000"/>
            <a:headEnd/>
            <a:tailEnd/>
          </a:ln>
        </p:spPr>
        <p:txBody>
          <a:bodyPr wrap="square">
            <a:spAutoFit/>
          </a:bodyPr>
          <a:lstStyle/>
          <a:p>
            <a:pPr algn="ctr">
              <a:defRPr/>
            </a:pPr>
            <a:r>
              <a:rPr lang="it-IT" sz="800" b="1" dirty="0" smtClean="0">
                <a:latin typeface="Calibri" pitchFamily="34" charset="0"/>
              </a:rPr>
              <a:t>Coordination</a:t>
            </a:r>
            <a:endParaRPr lang="it-IT" sz="800" b="1" dirty="0">
              <a:latin typeface="Calibri" pitchFamily="34" charset="0"/>
            </a:endParaRPr>
          </a:p>
          <a:p>
            <a:pPr algn="ctr">
              <a:defRPr/>
            </a:pPr>
            <a:r>
              <a:rPr lang="it-IT" sz="800" b="1" dirty="0">
                <a:latin typeface="Calibri" pitchFamily="34" charset="0"/>
              </a:rPr>
              <a:t>&amp; </a:t>
            </a:r>
            <a:r>
              <a:rPr lang="it-IT" sz="800" b="1" dirty="0" err="1">
                <a:latin typeface="Calibri" pitchFamily="34" charset="0"/>
              </a:rPr>
              <a:t>Control</a:t>
            </a:r>
            <a:endParaRPr lang="it-IT" sz="800" b="1" dirty="0">
              <a:latin typeface="Calibri" pitchFamily="34" charset="0"/>
            </a:endParaRPr>
          </a:p>
        </p:txBody>
      </p:sp>
    </p:spTree>
    <p:extLst>
      <p:ext uri="{BB962C8B-B14F-4D97-AF65-F5344CB8AC3E}">
        <p14:creationId xmlns:p14="http://schemas.microsoft.com/office/powerpoint/2010/main" xmlns="" val="1784410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609600" y="238780"/>
            <a:ext cx="9448800" cy="523220"/>
          </a:xfrm>
        </p:spPr>
        <p:txBody>
          <a:bodyPr/>
          <a:lstStyle/>
          <a:p>
            <a:r>
              <a:rPr lang="en-US" sz="2800" dirty="0" smtClean="0"/>
              <a:t>The GAMMA Concept: National level</a:t>
            </a:r>
            <a:endParaRPr lang="it-IT" sz="2800" dirty="0"/>
          </a:p>
        </p:txBody>
      </p:sp>
      <p:sp>
        <p:nvSpPr>
          <p:cNvPr id="12" name="Segnaposto contenuto 10"/>
          <p:cNvSpPr>
            <a:spLocks noGrp="1"/>
          </p:cNvSpPr>
          <p:nvPr>
            <p:ph idx="1"/>
          </p:nvPr>
        </p:nvSpPr>
        <p:spPr>
          <a:xfrm>
            <a:off x="762000" y="1219200"/>
            <a:ext cx="7861787" cy="1661993"/>
          </a:xfrm>
        </p:spPr>
        <p:txBody>
          <a:bodyPr/>
          <a:lstStyle/>
          <a:p>
            <a:endParaRPr lang="it-IT" sz="1800" dirty="0" smtClean="0"/>
          </a:p>
          <a:p>
            <a:pPr>
              <a:spcBef>
                <a:spcPts val="0"/>
              </a:spcBef>
              <a:spcAft>
                <a:spcPts val="1200"/>
              </a:spcAft>
            </a:pPr>
            <a:r>
              <a:rPr lang="en-GB" sz="1800" dirty="0" smtClean="0"/>
              <a:t>The </a:t>
            </a:r>
            <a:r>
              <a:rPr lang="en-GB" sz="1800" b="1" dirty="0" smtClean="0"/>
              <a:t>National level</a:t>
            </a:r>
            <a:r>
              <a:rPr lang="en-GB" sz="1800" dirty="0" smtClean="0"/>
              <a:t> will have the capability of processing and analysing the information received from the lower level through the operation of an information sharing platform (NGSMP) allowing the detection and prediction of attacks as well as proposing the corresponding alerts, actions or countermeasures and predicting corresponding impacts. </a:t>
            </a:r>
          </a:p>
        </p:txBody>
      </p:sp>
      <p:sp>
        <p:nvSpPr>
          <p:cNvPr id="11" name="Rettangolo 10"/>
          <p:cNvSpPr/>
          <p:nvPr/>
        </p:nvSpPr>
        <p:spPr>
          <a:xfrm rot="5400000">
            <a:off x="2688305" y="5248105"/>
            <a:ext cx="293190" cy="24694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it-IT" sz="800"/>
          </a:p>
        </p:txBody>
      </p:sp>
      <p:pic>
        <p:nvPicPr>
          <p:cNvPr id="7" name="Immagine 22" descr="operator centrale.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6013813" y="4825862"/>
            <a:ext cx="989121" cy="458746"/>
          </a:xfrm>
          <a:prstGeom prst="rect">
            <a:avLst/>
          </a:prstGeom>
          <a:noFill/>
          <a:ln w="9525">
            <a:noFill/>
            <a:miter lim="800000"/>
            <a:headEnd/>
            <a:tailEnd/>
          </a:ln>
        </p:spPr>
      </p:pic>
      <p:pic>
        <p:nvPicPr>
          <p:cNvPr id="8" name="Picture 2"/>
          <p:cNvPicPr>
            <a:picLocks noChangeAspect="1" noChangeArrowheads="1"/>
          </p:cNvPicPr>
          <p:nvPr/>
        </p:nvPicPr>
        <p:blipFill>
          <a:blip r:embed="rId3" cstate="print">
            <a:clrChange>
              <a:clrFrom>
                <a:srgbClr val="FFFFFF"/>
              </a:clrFrom>
              <a:clrTo>
                <a:srgbClr val="FFFFFF">
                  <a:alpha val="0"/>
                </a:srgbClr>
              </a:clrTo>
            </a:clrChange>
          </a:blip>
          <a:srcRect l="34598" r="-314"/>
          <a:stretch>
            <a:fillRect/>
          </a:stretch>
        </p:blipFill>
        <p:spPr bwMode="auto">
          <a:xfrm>
            <a:off x="1601335" y="3651250"/>
            <a:ext cx="668110" cy="2643339"/>
          </a:xfrm>
          <a:prstGeom prst="rect">
            <a:avLst/>
          </a:prstGeom>
          <a:noFill/>
          <a:ln w="9525">
            <a:noFill/>
            <a:miter lim="800000"/>
            <a:headEnd/>
            <a:tailEnd/>
          </a:ln>
        </p:spPr>
      </p:pic>
      <p:sp>
        <p:nvSpPr>
          <p:cNvPr id="9" name="Rettangolo 8"/>
          <p:cNvSpPr/>
          <p:nvPr/>
        </p:nvSpPr>
        <p:spPr>
          <a:xfrm rot="5400000">
            <a:off x="6547238" y="5556638"/>
            <a:ext cx="293190" cy="1852334"/>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it-IT" sz="800"/>
          </a:p>
        </p:txBody>
      </p:sp>
      <p:sp>
        <p:nvSpPr>
          <p:cNvPr id="10" name="Rettangolo 9"/>
          <p:cNvSpPr/>
          <p:nvPr/>
        </p:nvSpPr>
        <p:spPr>
          <a:xfrm rot="5400000">
            <a:off x="3391458" y="4253192"/>
            <a:ext cx="3054350" cy="1698066"/>
          </a:xfrm>
          <a:prstGeom prst="rect">
            <a:avLst/>
          </a:prstGeom>
          <a:solidFill>
            <a:srgbClr val="FFFFCC"/>
          </a:solidFill>
          <a:ln w="28575">
            <a:solidFill>
              <a:schemeClr val="tx2">
                <a:lumMod val="75000"/>
                <a:lumOff val="25000"/>
              </a:schemeClr>
            </a:solidFill>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it-IT" sz="800"/>
          </a:p>
        </p:txBody>
      </p:sp>
      <p:pic>
        <p:nvPicPr>
          <p:cNvPr id="13" name="Immagine 18" descr="operator2.jp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3350446" y="4322721"/>
            <a:ext cx="349368" cy="285792"/>
          </a:xfrm>
          <a:prstGeom prst="rect">
            <a:avLst/>
          </a:prstGeom>
          <a:noFill/>
          <a:ln w="9525">
            <a:noFill/>
            <a:miter lim="800000"/>
            <a:headEnd/>
            <a:tailEnd/>
          </a:ln>
        </p:spPr>
      </p:pic>
      <p:pic>
        <p:nvPicPr>
          <p:cNvPr id="14" name="Immagine 21" descr="operator 3.jpg"/>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4676457" y="4741697"/>
            <a:ext cx="782676" cy="639100"/>
          </a:xfrm>
          <a:prstGeom prst="rect">
            <a:avLst/>
          </a:prstGeom>
          <a:noFill/>
          <a:ln w="9525">
            <a:noFill/>
            <a:miter lim="800000"/>
            <a:headEnd/>
            <a:tailEnd/>
          </a:ln>
        </p:spPr>
      </p:pic>
      <p:sp>
        <p:nvSpPr>
          <p:cNvPr id="15" name="CasellaDiTesto 24"/>
          <p:cNvSpPr txBox="1">
            <a:spLocks noChangeArrowheads="1"/>
          </p:cNvSpPr>
          <p:nvPr/>
        </p:nvSpPr>
        <p:spPr bwMode="auto">
          <a:xfrm>
            <a:off x="3298267" y="4574292"/>
            <a:ext cx="465192" cy="215444"/>
          </a:xfrm>
          <a:prstGeom prst="rect">
            <a:avLst/>
          </a:prstGeom>
          <a:noFill/>
          <a:ln w="9525">
            <a:noFill/>
            <a:miter lim="800000"/>
            <a:headEnd/>
            <a:tailEnd/>
          </a:ln>
        </p:spPr>
        <p:txBody>
          <a:bodyPr wrap="none">
            <a:spAutoFit/>
          </a:bodyPr>
          <a:lstStyle/>
          <a:p>
            <a:r>
              <a:rPr lang="it-IT" sz="800" b="1">
                <a:latin typeface="Calibri" pitchFamily="34" charset="0"/>
              </a:rPr>
              <a:t>LGSOC</a:t>
            </a:r>
          </a:p>
        </p:txBody>
      </p:sp>
      <p:sp>
        <p:nvSpPr>
          <p:cNvPr id="16" name="CasellaDiTesto 27"/>
          <p:cNvSpPr txBox="1">
            <a:spLocks noChangeArrowheads="1"/>
          </p:cNvSpPr>
          <p:nvPr/>
        </p:nvSpPr>
        <p:spPr bwMode="auto">
          <a:xfrm>
            <a:off x="4882902" y="5455713"/>
            <a:ext cx="510076" cy="215444"/>
          </a:xfrm>
          <a:prstGeom prst="rect">
            <a:avLst/>
          </a:prstGeom>
          <a:noFill/>
          <a:ln w="9525">
            <a:noFill/>
            <a:miter lim="800000"/>
            <a:headEnd/>
            <a:tailEnd/>
          </a:ln>
        </p:spPr>
        <p:txBody>
          <a:bodyPr wrap="none">
            <a:spAutoFit/>
          </a:bodyPr>
          <a:lstStyle/>
          <a:p>
            <a:r>
              <a:rPr lang="it-IT" sz="800" b="1">
                <a:latin typeface="Calibri" pitchFamily="34" charset="0"/>
              </a:rPr>
              <a:t>NGSMP</a:t>
            </a:r>
          </a:p>
        </p:txBody>
      </p:sp>
      <p:sp>
        <p:nvSpPr>
          <p:cNvPr id="17" name="CasellaDiTesto 28"/>
          <p:cNvSpPr txBox="1">
            <a:spLocks noChangeArrowheads="1"/>
          </p:cNvSpPr>
          <p:nvPr/>
        </p:nvSpPr>
        <p:spPr bwMode="auto">
          <a:xfrm>
            <a:off x="6323480" y="5455713"/>
            <a:ext cx="409086" cy="215444"/>
          </a:xfrm>
          <a:prstGeom prst="rect">
            <a:avLst/>
          </a:prstGeom>
          <a:noFill/>
          <a:ln w="9525">
            <a:noFill/>
            <a:miter lim="800000"/>
            <a:headEnd/>
            <a:tailEnd/>
          </a:ln>
        </p:spPr>
        <p:txBody>
          <a:bodyPr wrap="none">
            <a:spAutoFit/>
          </a:bodyPr>
          <a:lstStyle/>
          <a:p>
            <a:r>
              <a:rPr lang="it-IT" sz="800" b="1">
                <a:latin typeface="Calibri" pitchFamily="34" charset="0"/>
              </a:rPr>
              <a:t>EGCC</a:t>
            </a:r>
          </a:p>
        </p:txBody>
      </p:sp>
      <p:pic>
        <p:nvPicPr>
          <p:cNvPr id="18" name="Immagine 24" descr="systems.png"/>
          <p:cNvPicPr>
            <a:picLocks noChangeAspect="1"/>
          </p:cNvPicPr>
          <p:nvPr/>
        </p:nvPicPr>
        <p:blipFill>
          <a:blip r:embed="rId6" cstate="print">
            <a:clrChange>
              <a:clrFrom>
                <a:srgbClr val="FFFFFF"/>
              </a:clrFrom>
              <a:clrTo>
                <a:srgbClr val="FFFFFF">
                  <a:alpha val="0"/>
                </a:srgbClr>
              </a:clrTo>
            </a:clrChange>
          </a:blip>
          <a:srcRect/>
          <a:stretch>
            <a:fillRect/>
          </a:stretch>
        </p:blipFill>
        <p:spPr bwMode="auto">
          <a:xfrm>
            <a:off x="2321623" y="4150691"/>
            <a:ext cx="349368" cy="222899"/>
          </a:xfrm>
          <a:prstGeom prst="rect">
            <a:avLst/>
          </a:prstGeom>
          <a:noFill/>
          <a:ln w="9525">
            <a:noFill/>
            <a:miter lim="800000"/>
            <a:headEnd/>
            <a:tailEnd/>
          </a:ln>
        </p:spPr>
      </p:pic>
      <p:pic>
        <p:nvPicPr>
          <p:cNvPr id="19" name="Immagine 40" descr="security 1.bmp"/>
          <p:cNvPicPr>
            <a:picLocks noChangeAspect="1"/>
          </p:cNvPicPr>
          <p:nvPr/>
        </p:nvPicPr>
        <p:blipFill>
          <a:blip r:embed="rId7" cstate="print">
            <a:clrChange>
              <a:clrFrom>
                <a:srgbClr val="FFFFFF"/>
              </a:clrFrom>
              <a:clrTo>
                <a:srgbClr val="FFFFFF">
                  <a:alpha val="0"/>
                </a:srgbClr>
              </a:clrTo>
            </a:clrChange>
          </a:blip>
          <a:srcRect/>
          <a:stretch>
            <a:fillRect/>
          </a:stretch>
        </p:blipFill>
        <p:spPr bwMode="auto">
          <a:xfrm>
            <a:off x="2624485" y="4113696"/>
            <a:ext cx="302861" cy="246946"/>
          </a:xfrm>
          <a:prstGeom prst="rect">
            <a:avLst/>
          </a:prstGeom>
          <a:noFill/>
          <a:ln w="9525">
            <a:noFill/>
            <a:miter lim="800000"/>
            <a:headEnd/>
            <a:tailEnd/>
          </a:ln>
        </p:spPr>
      </p:pic>
      <p:sp>
        <p:nvSpPr>
          <p:cNvPr id="20" name="Freccia bidirezionale orizzontale 19"/>
          <p:cNvSpPr/>
          <p:nvPr/>
        </p:nvSpPr>
        <p:spPr>
          <a:xfrm rot="1634683">
            <a:off x="2896720" y="4304223"/>
            <a:ext cx="457128" cy="6011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800"/>
          </a:p>
        </p:txBody>
      </p:sp>
      <p:pic>
        <p:nvPicPr>
          <p:cNvPr id="21" name="Immagine 48" descr="security 1.bmp"/>
          <p:cNvPicPr>
            <a:picLocks noChangeAspect="1"/>
          </p:cNvPicPr>
          <p:nvPr/>
        </p:nvPicPr>
        <p:blipFill>
          <a:blip r:embed="rId7" cstate="print">
            <a:clrChange>
              <a:clrFrom>
                <a:srgbClr val="FFFFFF"/>
              </a:clrFrom>
              <a:clrTo>
                <a:srgbClr val="FFFFFF">
                  <a:alpha val="0"/>
                </a:srgbClr>
              </a:clrTo>
            </a:clrChange>
          </a:blip>
          <a:srcRect/>
          <a:stretch>
            <a:fillRect/>
          </a:stretch>
        </p:blipFill>
        <p:spPr bwMode="auto">
          <a:xfrm>
            <a:off x="2629023" y="4748171"/>
            <a:ext cx="302861" cy="246021"/>
          </a:xfrm>
          <a:prstGeom prst="rect">
            <a:avLst/>
          </a:prstGeom>
          <a:noFill/>
          <a:ln w="9525">
            <a:noFill/>
            <a:miter lim="800000"/>
            <a:headEnd/>
            <a:tailEnd/>
          </a:ln>
        </p:spPr>
      </p:pic>
      <p:sp>
        <p:nvSpPr>
          <p:cNvPr id="22" name="Freccia bidirezionale orizzontale 21"/>
          <p:cNvSpPr/>
          <p:nvPr/>
        </p:nvSpPr>
        <p:spPr>
          <a:xfrm rot="1634683">
            <a:off x="2901258" y="4938699"/>
            <a:ext cx="457128" cy="5919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800"/>
          </a:p>
        </p:txBody>
      </p:sp>
      <p:sp>
        <p:nvSpPr>
          <p:cNvPr id="23" name="Freccia bidirezionale orizzontale 22"/>
          <p:cNvSpPr/>
          <p:nvPr/>
        </p:nvSpPr>
        <p:spPr>
          <a:xfrm rot="20211679">
            <a:off x="2896720" y="5191194"/>
            <a:ext cx="457128" cy="5919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800"/>
          </a:p>
        </p:txBody>
      </p:sp>
      <p:pic>
        <p:nvPicPr>
          <p:cNvPr id="24" name="Immagine 52" descr="security 1.bmp"/>
          <p:cNvPicPr>
            <a:picLocks noChangeAspect="1"/>
          </p:cNvPicPr>
          <p:nvPr/>
        </p:nvPicPr>
        <p:blipFill>
          <a:blip r:embed="rId7" cstate="print">
            <a:clrChange>
              <a:clrFrom>
                <a:srgbClr val="FFFFFF"/>
              </a:clrFrom>
              <a:clrTo>
                <a:srgbClr val="FFFFFF">
                  <a:alpha val="0"/>
                </a:srgbClr>
              </a:clrTo>
            </a:clrChange>
          </a:blip>
          <a:srcRect/>
          <a:stretch>
            <a:fillRect/>
          </a:stretch>
        </p:blipFill>
        <p:spPr bwMode="auto">
          <a:xfrm>
            <a:off x="2624485" y="5377097"/>
            <a:ext cx="302861" cy="246946"/>
          </a:xfrm>
          <a:prstGeom prst="rect">
            <a:avLst/>
          </a:prstGeom>
          <a:noFill/>
          <a:ln w="9525">
            <a:noFill/>
            <a:miter lim="800000"/>
            <a:headEnd/>
            <a:tailEnd/>
          </a:ln>
        </p:spPr>
      </p:pic>
      <p:sp>
        <p:nvSpPr>
          <p:cNvPr id="25" name="Freccia bidirezionale orizzontale 24"/>
          <p:cNvSpPr/>
          <p:nvPr/>
        </p:nvSpPr>
        <p:spPr>
          <a:xfrm rot="1634683">
            <a:off x="2896720" y="5568550"/>
            <a:ext cx="457128" cy="5919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800"/>
          </a:p>
        </p:txBody>
      </p:sp>
      <p:sp>
        <p:nvSpPr>
          <p:cNvPr id="26" name="Freccia bidirezionale orizzontale 25"/>
          <p:cNvSpPr/>
          <p:nvPr/>
        </p:nvSpPr>
        <p:spPr>
          <a:xfrm rot="20211679">
            <a:off x="2892183" y="5820120"/>
            <a:ext cx="457128" cy="5919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800"/>
          </a:p>
        </p:txBody>
      </p:sp>
      <p:pic>
        <p:nvPicPr>
          <p:cNvPr id="27" name="Immagine 34" descr="overall security.bmp"/>
          <p:cNvPicPr>
            <a:picLocks noChangeAspect="1"/>
          </p:cNvPicPr>
          <p:nvPr/>
        </p:nvPicPr>
        <p:blipFill>
          <a:blip r:embed="rId8" cstate="print">
            <a:clrChange>
              <a:clrFrom>
                <a:srgbClr val="FFFFFF"/>
              </a:clrFrom>
              <a:clrTo>
                <a:srgbClr val="FFFFFF">
                  <a:alpha val="0"/>
                </a:srgbClr>
              </a:clrTo>
            </a:clrChange>
          </a:blip>
          <a:srcRect/>
          <a:stretch>
            <a:fillRect/>
          </a:stretch>
        </p:blipFill>
        <p:spPr bwMode="auto">
          <a:xfrm rot="207498">
            <a:off x="4015153" y="4538221"/>
            <a:ext cx="257489" cy="209950"/>
          </a:xfrm>
          <a:prstGeom prst="rect">
            <a:avLst/>
          </a:prstGeom>
          <a:noFill/>
          <a:ln w="9525">
            <a:noFill/>
            <a:miter lim="800000"/>
            <a:headEnd/>
            <a:tailEnd/>
          </a:ln>
        </p:spPr>
      </p:pic>
      <p:pic>
        <p:nvPicPr>
          <p:cNvPr id="28" name="Immagine 34" descr="overall security.bmp"/>
          <p:cNvPicPr>
            <a:picLocks noChangeAspect="1"/>
          </p:cNvPicPr>
          <p:nvPr/>
        </p:nvPicPr>
        <p:blipFill>
          <a:blip r:embed="rId8" cstate="print">
            <a:clrChange>
              <a:clrFrom>
                <a:srgbClr val="FFFFFF"/>
              </a:clrFrom>
              <a:clrTo>
                <a:srgbClr val="FFFFFF">
                  <a:alpha val="0"/>
                </a:srgbClr>
              </a:clrTo>
            </a:clrChange>
          </a:blip>
          <a:srcRect/>
          <a:stretch>
            <a:fillRect/>
          </a:stretch>
        </p:blipFill>
        <p:spPr bwMode="auto">
          <a:xfrm>
            <a:off x="4007213" y="5413168"/>
            <a:ext cx="257489" cy="209950"/>
          </a:xfrm>
          <a:prstGeom prst="rect">
            <a:avLst/>
          </a:prstGeom>
          <a:noFill/>
          <a:ln w="9525">
            <a:noFill/>
            <a:miter lim="800000"/>
            <a:headEnd/>
            <a:tailEnd/>
          </a:ln>
        </p:spPr>
      </p:pic>
      <p:pic>
        <p:nvPicPr>
          <p:cNvPr id="29" name="Immagine 34" descr="overall security.bmp"/>
          <p:cNvPicPr>
            <a:picLocks noChangeAspect="1"/>
          </p:cNvPicPr>
          <p:nvPr/>
        </p:nvPicPr>
        <p:blipFill>
          <a:blip r:embed="rId8" cstate="print">
            <a:clrChange>
              <a:clrFrom>
                <a:srgbClr val="FFFFFF"/>
              </a:clrFrom>
              <a:clrTo>
                <a:srgbClr val="FFFFFF">
                  <a:alpha val="0"/>
                </a:srgbClr>
              </a:clrTo>
            </a:clrChange>
          </a:blip>
          <a:srcRect/>
          <a:stretch>
            <a:fillRect/>
          </a:stretch>
        </p:blipFill>
        <p:spPr bwMode="auto">
          <a:xfrm>
            <a:off x="4007213" y="4994192"/>
            <a:ext cx="257489" cy="209951"/>
          </a:xfrm>
          <a:prstGeom prst="rect">
            <a:avLst/>
          </a:prstGeom>
          <a:noFill/>
          <a:ln w="9525">
            <a:noFill/>
            <a:miter lim="800000"/>
            <a:headEnd/>
            <a:tailEnd/>
          </a:ln>
        </p:spPr>
      </p:pic>
      <p:sp>
        <p:nvSpPr>
          <p:cNvPr id="30" name="Freccia a destra con strisce 29"/>
          <p:cNvSpPr/>
          <p:nvPr/>
        </p:nvSpPr>
        <p:spPr>
          <a:xfrm rot="10800000">
            <a:off x="5345702" y="5078358"/>
            <a:ext cx="205311" cy="41620"/>
          </a:xfrm>
          <a:prstGeom prst="stripedRightArrow">
            <a:avLst>
              <a:gd name="adj1" fmla="val 6628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800"/>
          </a:p>
        </p:txBody>
      </p:sp>
      <p:pic>
        <p:nvPicPr>
          <p:cNvPr id="31" name="Immagine 34" descr="overall security.bmp"/>
          <p:cNvPicPr>
            <a:picLocks noChangeAspect="1"/>
          </p:cNvPicPr>
          <p:nvPr/>
        </p:nvPicPr>
        <p:blipFill>
          <a:blip r:embed="rId8" cstate="print">
            <a:clrChange>
              <a:clrFrom>
                <a:srgbClr val="FFFFFF"/>
              </a:clrFrom>
              <a:clrTo>
                <a:srgbClr val="FFFFFF">
                  <a:alpha val="0"/>
                </a:srgbClr>
              </a:clrTo>
            </a:clrChange>
          </a:blip>
          <a:srcRect/>
          <a:stretch>
            <a:fillRect/>
          </a:stretch>
        </p:blipFill>
        <p:spPr bwMode="auto">
          <a:xfrm>
            <a:off x="5603191" y="4994192"/>
            <a:ext cx="257489" cy="209951"/>
          </a:xfrm>
          <a:prstGeom prst="rect">
            <a:avLst/>
          </a:prstGeom>
          <a:noFill/>
          <a:ln w="9525">
            <a:noFill/>
            <a:miter lim="800000"/>
            <a:headEnd/>
            <a:tailEnd/>
          </a:ln>
        </p:spPr>
      </p:pic>
      <p:pic>
        <p:nvPicPr>
          <p:cNvPr id="32" name="Immagine 77" descr="systems.png"/>
          <p:cNvPicPr>
            <a:picLocks noChangeAspect="1"/>
          </p:cNvPicPr>
          <p:nvPr/>
        </p:nvPicPr>
        <p:blipFill>
          <a:blip r:embed="rId6" cstate="print">
            <a:clrChange>
              <a:clrFrom>
                <a:srgbClr val="FFFFFF"/>
              </a:clrFrom>
              <a:clrTo>
                <a:srgbClr val="FFFFFF">
                  <a:alpha val="0"/>
                </a:srgbClr>
              </a:clrTo>
            </a:clrChange>
          </a:blip>
          <a:srcRect/>
          <a:stretch>
            <a:fillRect/>
          </a:stretch>
        </p:blipFill>
        <p:spPr bwMode="auto">
          <a:xfrm>
            <a:off x="2315952" y="4561343"/>
            <a:ext cx="349368" cy="222899"/>
          </a:xfrm>
          <a:prstGeom prst="rect">
            <a:avLst/>
          </a:prstGeom>
          <a:noFill/>
          <a:ln w="9525">
            <a:noFill/>
            <a:miter lim="800000"/>
            <a:headEnd/>
            <a:tailEnd/>
          </a:ln>
        </p:spPr>
      </p:pic>
      <p:pic>
        <p:nvPicPr>
          <p:cNvPr id="33" name="Immagine 78" descr="systems.png"/>
          <p:cNvPicPr>
            <a:picLocks noChangeAspect="1"/>
          </p:cNvPicPr>
          <p:nvPr/>
        </p:nvPicPr>
        <p:blipFill>
          <a:blip r:embed="rId6" cstate="print">
            <a:clrChange>
              <a:clrFrom>
                <a:srgbClr val="FFFFFF"/>
              </a:clrFrom>
              <a:clrTo>
                <a:srgbClr val="FFFFFF">
                  <a:alpha val="0"/>
                </a:srgbClr>
              </a:clrTo>
            </a:clrChange>
          </a:blip>
          <a:srcRect/>
          <a:stretch>
            <a:fillRect/>
          </a:stretch>
        </p:blipFill>
        <p:spPr bwMode="auto">
          <a:xfrm>
            <a:off x="2315952" y="4784242"/>
            <a:ext cx="349368" cy="223824"/>
          </a:xfrm>
          <a:prstGeom prst="rect">
            <a:avLst/>
          </a:prstGeom>
          <a:noFill/>
          <a:ln w="9525">
            <a:noFill/>
            <a:miter lim="800000"/>
            <a:headEnd/>
            <a:tailEnd/>
          </a:ln>
        </p:spPr>
      </p:pic>
      <p:pic>
        <p:nvPicPr>
          <p:cNvPr id="34" name="Immagine 79" descr="systems.png"/>
          <p:cNvPicPr>
            <a:picLocks noChangeAspect="1"/>
          </p:cNvPicPr>
          <p:nvPr/>
        </p:nvPicPr>
        <p:blipFill>
          <a:blip r:embed="rId6" cstate="print">
            <a:clrChange>
              <a:clrFrom>
                <a:srgbClr val="FFFFFF"/>
              </a:clrFrom>
              <a:clrTo>
                <a:srgbClr val="FFFFFF">
                  <a:alpha val="0"/>
                </a:srgbClr>
              </a:clrTo>
            </a:clrChange>
          </a:blip>
          <a:srcRect/>
          <a:stretch>
            <a:fillRect/>
          </a:stretch>
        </p:blipFill>
        <p:spPr bwMode="auto">
          <a:xfrm>
            <a:off x="2315952" y="5119977"/>
            <a:ext cx="349368" cy="223824"/>
          </a:xfrm>
          <a:prstGeom prst="rect">
            <a:avLst/>
          </a:prstGeom>
          <a:noFill/>
          <a:ln w="9525">
            <a:noFill/>
            <a:miter lim="800000"/>
            <a:headEnd/>
            <a:tailEnd/>
          </a:ln>
        </p:spPr>
      </p:pic>
      <p:pic>
        <p:nvPicPr>
          <p:cNvPr id="35" name="Immagine 80" descr="systems.png"/>
          <p:cNvPicPr>
            <a:picLocks noChangeAspect="1"/>
          </p:cNvPicPr>
          <p:nvPr/>
        </p:nvPicPr>
        <p:blipFill>
          <a:blip r:embed="rId6" cstate="print">
            <a:clrChange>
              <a:clrFrom>
                <a:srgbClr val="FFFFFF"/>
              </a:clrFrom>
              <a:clrTo>
                <a:srgbClr val="FFFFFF">
                  <a:alpha val="0"/>
                </a:srgbClr>
              </a:clrTo>
            </a:clrChange>
          </a:blip>
          <a:srcRect/>
          <a:stretch>
            <a:fillRect/>
          </a:stretch>
        </p:blipFill>
        <p:spPr bwMode="auto">
          <a:xfrm>
            <a:off x="2315952" y="5371548"/>
            <a:ext cx="349368" cy="223824"/>
          </a:xfrm>
          <a:prstGeom prst="rect">
            <a:avLst/>
          </a:prstGeom>
          <a:noFill/>
          <a:ln w="9525">
            <a:noFill/>
            <a:miter lim="800000"/>
            <a:headEnd/>
            <a:tailEnd/>
          </a:ln>
        </p:spPr>
      </p:pic>
      <p:pic>
        <p:nvPicPr>
          <p:cNvPr id="36" name="Immagine 81" descr="systems.png"/>
          <p:cNvPicPr>
            <a:picLocks noChangeAspect="1"/>
          </p:cNvPicPr>
          <p:nvPr/>
        </p:nvPicPr>
        <p:blipFill>
          <a:blip r:embed="rId6" cstate="print">
            <a:clrChange>
              <a:clrFrom>
                <a:srgbClr val="FFFFFF"/>
              </a:clrFrom>
              <a:clrTo>
                <a:srgbClr val="FFFFFF">
                  <a:alpha val="0"/>
                </a:srgbClr>
              </a:clrTo>
            </a:clrChange>
          </a:blip>
          <a:srcRect/>
          <a:stretch>
            <a:fillRect/>
          </a:stretch>
        </p:blipFill>
        <p:spPr bwMode="auto">
          <a:xfrm>
            <a:off x="2315952" y="5749829"/>
            <a:ext cx="349368" cy="222899"/>
          </a:xfrm>
          <a:prstGeom prst="rect">
            <a:avLst/>
          </a:prstGeom>
          <a:noFill/>
          <a:ln w="9525">
            <a:noFill/>
            <a:miter lim="800000"/>
            <a:headEnd/>
            <a:tailEnd/>
          </a:ln>
        </p:spPr>
      </p:pic>
      <p:pic>
        <p:nvPicPr>
          <p:cNvPr id="37" name="Immagine 82" descr="security 1.bmp"/>
          <p:cNvPicPr>
            <a:picLocks noChangeAspect="1"/>
          </p:cNvPicPr>
          <p:nvPr/>
        </p:nvPicPr>
        <p:blipFill>
          <a:blip r:embed="rId7" cstate="print">
            <a:clrChange>
              <a:clrFrom>
                <a:srgbClr val="FFFFFF"/>
              </a:clrFrom>
              <a:clrTo>
                <a:srgbClr val="FFFFFF">
                  <a:alpha val="0"/>
                </a:srgbClr>
              </a:clrTo>
            </a:clrChange>
          </a:blip>
          <a:srcRect/>
          <a:stretch>
            <a:fillRect/>
          </a:stretch>
        </p:blipFill>
        <p:spPr bwMode="auto">
          <a:xfrm>
            <a:off x="2631291" y="3865825"/>
            <a:ext cx="301727" cy="246946"/>
          </a:xfrm>
          <a:prstGeom prst="rect">
            <a:avLst/>
          </a:prstGeom>
          <a:noFill/>
          <a:ln w="9525">
            <a:noFill/>
            <a:miter lim="800000"/>
            <a:headEnd/>
            <a:tailEnd/>
          </a:ln>
        </p:spPr>
      </p:pic>
      <p:pic>
        <p:nvPicPr>
          <p:cNvPr id="38" name="Immagine 83" descr="systems.png"/>
          <p:cNvPicPr>
            <a:picLocks noChangeAspect="1"/>
          </p:cNvPicPr>
          <p:nvPr/>
        </p:nvPicPr>
        <p:blipFill>
          <a:blip r:embed="rId6" cstate="print">
            <a:clrChange>
              <a:clrFrom>
                <a:srgbClr val="FFFFFF"/>
              </a:clrFrom>
              <a:clrTo>
                <a:srgbClr val="FFFFFF">
                  <a:alpha val="0"/>
                </a:srgbClr>
              </a:clrTo>
            </a:clrChange>
          </a:blip>
          <a:srcRect/>
          <a:stretch>
            <a:fillRect/>
          </a:stretch>
        </p:blipFill>
        <p:spPr bwMode="auto">
          <a:xfrm>
            <a:off x="2315952" y="3888947"/>
            <a:ext cx="349368" cy="223824"/>
          </a:xfrm>
          <a:prstGeom prst="rect">
            <a:avLst/>
          </a:prstGeom>
          <a:noFill/>
          <a:ln w="9525">
            <a:noFill/>
            <a:miter lim="800000"/>
            <a:headEnd/>
            <a:tailEnd/>
          </a:ln>
        </p:spPr>
      </p:pic>
      <p:pic>
        <p:nvPicPr>
          <p:cNvPr id="39" name="Immagine 34" descr="overall security.bmp"/>
          <p:cNvPicPr>
            <a:picLocks noChangeAspect="1"/>
          </p:cNvPicPr>
          <p:nvPr/>
        </p:nvPicPr>
        <p:blipFill>
          <a:blip r:embed="rId8" cstate="print">
            <a:clrChange>
              <a:clrFrom>
                <a:srgbClr val="FFFFFF"/>
              </a:clrFrom>
              <a:clrTo>
                <a:srgbClr val="FFFFFF">
                  <a:alpha val="0"/>
                </a:srgbClr>
              </a:clrTo>
            </a:clrChange>
          </a:blip>
          <a:srcRect/>
          <a:stretch>
            <a:fillRect/>
          </a:stretch>
        </p:blipFill>
        <p:spPr bwMode="auto">
          <a:xfrm>
            <a:off x="4830724" y="3903746"/>
            <a:ext cx="257489" cy="209950"/>
          </a:xfrm>
          <a:prstGeom prst="rect">
            <a:avLst/>
          </a:prstGeom>
          <a:noFill/>
          <a:ln w="9525">
            <a:noFill/>
            <a:miter lim="800000"/>
            <a:headEnd/>
            <a:tailEnd/>
          </a:ln>
        </p:spPr>
      </p:pic>
      <p:sp>
        <p:nvSpPr>
          <p:cNvPr id="40" name="Freccia a destra con strisce 39"/>
          <p:cNvSpPr/>
          <p:nvPr/>
        </p:nvSpPr>
        <p:spPr>
          <a:xfrm rot="5400000">
            <a:off x="4646358" y="4401145"/>
            <a:ext cx="545686" cy="52178"/>
          </a:xfrm>
          <a:prstGeom prst="stripedRightArrow">
            <a:avLst>
              <a:gd name="adj1" fmla="val 6628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800"/>
          </a:p>
        </p:txBody>
      </p:sp>
      <p:sp>
        <p:nvSpPr>
          <p:cNvPr id="41" name="CasellaDiTesto 57"/>
          <p:cNvSpPr txBox="1">
            <a:spLocks noChangeArrowheads="1"/>
          </p:cNvSpPr>
          <p:nvPr/>
        </p:nvSpPr>
        <p:spPr bwMode="auto">
          <a:xfrm>
            <a:off x="2629023" y="6377830"/>
            <a:ext cx="453970" cy="215444"/>
          </a:xfrm>
          <a:prstGeom prst="rect">
            <a:avLst/>
          </a:prstGeom>
          <a:noFill/>
          <a:ln w="9525">
            <a:noFill/>
            <a:miter lim="800000"/>
            <a:headEnd/>
            <a:tailEnd/>
          </a:ln>
        </p:spPr>
        <p:txBody>
          <a:bodyPr wrap="none">
            <a:spAutoFit/>
          </a:bodyPr>
          <a:lstStyle/>
          <a:p>
            <a:r>
              <a:rPr lang="it-IT" sz="800" b="1"/>
              <a:t>Local</a:t>
            </a:r>
          </a:p>
        </p:txBody>
      </p:sp>
      <p:sp>
        <p:nvSpPr>
          <p:cNvPr id="42" name="CasellaDiTesto 58"/>
          <p:cNvSpPr txBox="1">
            <a:spLocks noChangeArrowheads="1"/>
          </p:cNvSpPr>
          <p:nvPr/>
        </p:nvSpPr>
        <p:spPr bwMode="auto">
          <a:xfrm>
            <a:off x="4481355" y="6377830"/>
            <a:ext cx="792205" cy="276999"/>
          </a:xfrm>
          <a:prstGeom prst="rect">
            <a:avLst/>
          </a:prstGeom>
          <a:noFill/>
          <a:ln w="9525">
            <a:noFill/>
            <a:miter lim="800000"/>
            <a:headEnd/>
            <a:tailEnd/>
          </a:ln>
        </p:spPr>
        <p:txBody>
          <a:bodyPr wrap="none">
            <a:spAutoFit/>
          </a:bodyPr>
          <a:lstStyle/>
          <a:p>
            <a:r>
              <a:rPr lang="it-IT" sz="1200" b="1" dirty="0"/>
              <a:t>National</a:t>
            </a:r>
          </a:p>
        </p:txBody>
      </p:sp>
      <p:sp>
        <p:nvSpPr>
          <p:cNvPr id="43" name="CasellaDiTesto 59"/>
          <p:cNvSpPr txBox="1">
            <a:spLocks noChangeArrowheads="1"/>
          </p:cNvSpPr>
          <p:nvPr/>
        </p:nvSpPr>
        <p:spPr bwMode="auto">
          <a:xfrm>
            <a:off x="6281511" y="6377830"/>
            <a:ext cx="659155" cy="215444"/>
          </a:xfrm>
          <a:prstGeom prst="rect">
            <a:avLst/>
          </a:prstGeom>
          <a:noFill/>
          <a:ln w="9525">
            <a:noFill/>
            <a:miter lim="800000"/>
            <a:headEnd/>
            <a:tailEnd/>
          </a:ln>
        </p:spPr>
        <p:txBody>
          <a:bodyPr wrap="none">
            <a:spAutoFit/>
          </a:bodyPr>
          <a:lstStyle/>
          <a:p>
            <a:r>
              <a:rPr lang="it-IT" sz="800" b="1"/>
              <a:t>European</a:t>
            </a:r>
          </a:p>
        </p:txBody>
      </p:sp>
      <p:sp>
        <p:nvSpPr>
          <p:cNvPr id="44" name="CasellaDiTesto 24"/>
          <p:cNvSpPr txBox="1">
            <a:spLocks noChangeArrowheads="1"/>
          </p:cNvSpPr>
          <p:nvPr/>
        </p:nvSpPr>
        <p:spPr bwMode="auto">
          <a:xfrm>
            <a:off x="2316404" y="3651250"/>
            <a:ext cx="768160" cy="338554"/>
          </a:xfrm>
          <a:prstGeom prst="rect">
            <a:avLst/>
          </a:prstGeom>
          <a:noFill/>
          <a:ln w="9525">
            <a:noFill/>
            <a:miter lim="800000"/>
            <a:headEnd/>
            <a:tailEnd/>
          </a:ln>
        </p:spPr>
        <p:txBody>
          <a:bodyPr wrap="none">
            <a:spAutoFit/>
          </a:bodyPr>
          <a:lstStyle/>
          <a:p>
            <a:pPr algn="ctr"/>
            <a:r>
              <a:rPr lang="it-IT" sz="800" b="1" dirty="0" err="1">
                <a:latin typeface="Calibri" pitchFamily="34" charset="0"/>
              </a:rPr>
              <a:t>Local</a:t>
            </a:r>
            <a:r>
              <a:rPr lang="it-IT" sz="800" b="1" dirty="0">
                <a:latin typeface="Calibri" pitchFamily="34" charset="0"/>
              </a:rPr>
              <a:t> Security</a:t>
            </a:r>
          </a:p>
          <a:p>
            <a:pPr algn="ctr"/>
            <a:r>
              <a:rPr lang="it-IT" sz="800" b="1" dirty="0" err="1">
                <a:latin typeface="Calibri" pitchFamily="34" charset="0"/>
              </a:rPr>
              <a:t>Systems</a:t>
            </a:r>
            <a:endParaRPr lang="it-IT" sz="800" b="1" dirty="0">
              <a:latin typeface="Calibri" pitchFamily="34" charset="0"/>
            </a:endParaRPr>
          </a:p>
        </p:txBody>
      </p:sp>
      <p:sp>
        <p:nvSpPr>
          <p:cNvPr id="45" name="Freccia a destra con strisce 44"/>
          <p:cNvSpPr/>
          <p:nvPr/>
        </p:nvSpPr>
        <p:spPr>
          <a:xfrm rot="10800000">
            <a:off x="2937556" y="3987910"/>
            <a:ext cx="1853468" cy="40695"/>
          </a:xfrm>
          <a:prstGeom prst="stripedRightArrow">
            <a:avLst>
              <a:gd name="adj1" fmla="val 6628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800"/>
          </a:p>
        </p:txBody>
      </p:sp>
      <p:pic>
        <p:nvPicPr>
          <p:cNvPr id="46" name="Immagine 45" descr="cyberintelligence.jpg"/>
          <p:cNvPicPr>
            <a:picLocks noChangeAspect="1"/>
          </p:cNvPicPr>
          <p:nvPr/>
        </p:nvPicPr>
        <p:blipFill>
          <a:blip r:embed="rId9" cstate="print">
            <a:clrChange>
              <a:clrFrom>
                <a:srgbClr val="FFFFFF"/>
              </a:clrFrom>
              <a:clrTo>
                <a:srgbClr val="FFFFFF">
                  <a:alpha val="0"/>
                </a:srgbClr>
              </a:clrTo>
            </a:clrChange>
          </a:blip>
          <a:stretch>
            <a:fillRect/>
          </a:stretch>
        </p:blipFill>
        <p:spPr>
          <a:xfrm>
            <a:off x="7029123" y="4924711"/>
            <a:ext cx="436804" cy="311640"/>
          </a:xfrm>
          <a:prstGeom prst="rect">
            <a:avLst/>
          </a:prstGeom>
          <a:effectLst>
            <a:softEdge rad="63500"/>
          </a:effectLst>
        </p:spPr>
      </p:pic>
      <p:sp>
        <p:nvSpPr>
          <p:cNvPr id="47" name="Rettangolo 46"/>
          <p:cNvSpPr/>
          <p:nvPr/>
        </p:nvSpPr>
        <p:spPr>
          <a:xfrm>
            <a:off x="1601335" y="3651250"/>
            <a:ext cx="668110" cy="264333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800"/>
          </a:p>
        </p:txBody>
      </p:sp>
      <p:sp>
        <p:nvSpPr>
          <p:cNvPr id="48" name="Rettangolo 47"/>
          <p:cNvSpPr/>
          <p:nvPr/>
        </p:nvSpPr>
        <p:spPr>
          <a:xfrm>
            <a:off x="2321623" y="3651250"/>
            <a:ext cx="771333" cy="264333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800"/>
          </a:p>
        </p:txBody>
      </p:sp>
      <p:sp>
        <p:nvSpPr>
          <p:cNvPr id="49" name="CasellaDiTesto 24"/>
          <p:cNvSpPr txBox="1">
            <a:spLocks noChangeArrowheads="1"/>
          </p:cNvSpPr>
          <p:nvPr/>
        </p:nvSpPr>
        <p:spPr bwMode="auto">
          <a:xfrm>
            <a:off x="1588587" y="3651250"/>
            <a:ext cx="679994" cy="215444"/>
          </a:xfrm>
          <a:prstGeom prst="rect">
            <a:avLst/>
          </a:prstGeom>
          <a:noFill/>
          <a:ln w="9525">
            <a:noFill/>
            <a:miter lim="800000"/>
            <a:headEnd/>
            <a:tailEnd/>
          </a:ln>
        </p:spPr>
        <p:txBody>
          <a:bodyPr wrap="none">
            <a:spAutoFit/>
          </a:bodyPr>
          <a:lstStyle/>
          <a:p>
            <a:pPr algn="ctr"/>
            <a:r>
              <a:rPr lang="it-IT" sz="800" b="1" dirty="0">
                <a:latin typeface="Calibri" pitchFamily="34" charset="0"/>
              </a:rPr>
              <a:t>ATM </a:t>
            </a:r>
            <a:r>
              <a:rPr lang="it-IT" sz="800" b="1" dirty="0" err="1">
                <a:latin typeface="Calibri" pitchFamily="34" charset="0"/>
              </a:rPr>
              <a:t>Nodes</a:t>
            </a:r>
            <a:endParaRPr lang="it-IT" sz="800" b="1" dirty="0">
              <a:latin typeface="Calibri" pitchFamily="34" charset="0"/>
            </a:endParaRPr>
          </a:p>
        </p:txBody>
      </p:sp>
      <p:sp>
        <p:nvSpPr>
          <p:cNvPr id="51" name="CasellaDiTesto 28"/>
          <p:cNvSpPr txBox="1">
            <a:spLocks noChangeArrowheads="1"/>
          </p:cNvSpPr>
          <p:nvPr/>
        </p:nvSpPr>
        <p:spPr bwMode="auto">
          <a:xfrm>
            <a:off x="6855911" y="5193969"/>
            <a:ext cx="795411" cy="338554"/>
          </a:xfrm>
          <a:prstGeom prst="rect">
            <a:avLst/>
          </a:prstGeom>
          <a:noFill/>
          <a:ln w="9525">
            <a:noFill/>
            <a:miter lim="800000"/>
            <a:headEnd/>
            <a:tailEnd/>
          </a:ln>
        </p:spPr>
        <p:txBody>
          <a:bodyPr wrap="none">
            <a:spAutoFit/>
          </a:bodyPr>
          <a:lstStyle/>
          <a:p>
            <a:pPr algn="ctr">
              <a:defRPr/>
            </a:pPr>
            <a:r>
              <a:rPr lang="it-IT" sz="800" b="1" dirty="0">
                <a:latin typeface="Calibri" pitchFamily="34" charset="0"/>
              </a:rPr>
              <a:t>Cyber Security</a:t>
            </a:r>
          </a:p>
          <a:p>
            <a:pPr algn="ctr">
              <a:defRPr/>
            </a:pPr>
            <a:r>
              <a:rPr lang="it-IT" sz="800" b="1" dirty="0">
                <a:latin typeface="Calibri" pitchFamily="34" charset="0"/>
              </a:rPr>
              <a:t>intelligence</a:t>
            </a:r>
          </a:p>
        </p:txBody>
      </p:sp>
      <p:pic>
        <p:nvPicPr>
          <p:cNvPr id="53" name="Immagine 52" descr="C2ControlRoom.jpg"/>
          <p:cNvPicPr>
            <a:picLocks noChangeAspect="1"/>
          </p:cNvPicPr>
          <p:nvPr/>
        </p:nvPicPr>
        <p:blipFill>
          <a:blip r:embed="rId10" cstate="print">
            <a:clrChange>
              <a:clrFrom>
                <a:srgbClr val="FFFFFF"/>
              </a:clrFrom>
              <a:clrTo>
                <a:srgbClr val="FFFFFF">
                  <a:alpha val="0"/>
                </a:srgbClr>
              </a:clrTo>
            </a:clrChange>
          </a:blip>
          <a:stretch>
            <a:fillRect/>
          </a:stretch>
        </p:blipFill>
        <p:spPr bwMode="auto">
          <a:xfrm>
            <a:off x="6993632" y="4079194"/>
            <a:ext cx="608416" cy="286073"/>
          </a:xfrm>
          <a:prstGeom prst="rect">
            <a:avLst/>
          </a:prstGeom>
          <a:effectLst>
            <a:softEdge rad="63500"/>
          </a:effectLst>
        </p:spPr>
      </p:pic>
      <p:sp>
        <p:nvSpPr>
          <p:cNvPr id="54" name="CasellaDiTesto 28"/>
          <p:cNvSpPr txBox="1">
            <a:spLocks noChangeArrowheads="1"/>
          </p:cNvSpPr>
          <p:nvPr/>
        </p:nvSpPr>
        <p:spPr bwMode="auto">
          <a:xfrm>
            <a:off x="6858000" y="4332895"/>
            <a:ext cx="752925" cy="338554"/>
          </a:xfrm>
          <a:prstGeom prst="rect">
            <a:avLst/>
          </a:prstGeom>
          <a:noFill/>
          <a:ln w="9525">
            <a:noFill/>
            <a:miter lim="800000"/>
            <a:headEnd/>
            <a:tailEnd/>
          </a:ln>
        </p:spPr>
        <p:txBody>
          <a:bodyPr wrap="square">
            <a:spAutoFit/>
          </a:bodyPr>
          <a:lstStyle/>
          <a:p>
            <a:pPr algn="ctr">
              <a:defRPr/>
            </a:pPr>
            <a:r>
              <a:rPr lang="it-IT" sz="800" b="1" dirty="0" smtClean="0">
                <a:latin typeface="Calibri" pitchFamily="34" charset="0"/>
              </a:rPr>
              <a:t>Coordination</a:t>
            </a:r>
            <a:endParaRPr lang="it-IT" sz="800" b="1" dirty="0">
              <a:latin typeface="Calibri" pitchFamily="34" charset="0"/>
            </a:endParaRPr>
          </a:p>
          <a:p>
            <a:pPr algn="ctr">
              <a:defRPr/>
            </a:pPr>
            <a:r>
              <a:rPr lang="it-IT" sz="800" b="1" dirty="0">
                <a:latin typeface="Calibri" pitchFamily="34" charset="0"/>
              </a:rPr>
              <a:t>&amp; </a:t>
            </a:r>
            <a:r>
              <a:rPr lang="it-IT" sz="800" b="1" dirty="0" err="1">
                <a:latin typeface="Calibri" pitchFamily="34" charset="0"/>
              </a:rPr>
              <a:t>Control</a:t>
            </a:r>
            <a:endParaRPr lang="it-IT" sz="800" b="1" dirty="0">
              <a:latin typeface="Calibri" pitchFamily="34" charset="0"/>
            </a:endParaRPr>
          </a:p>
        </p:txBody>
      </p:sp>
      <p:sp>
        <p:nvSpPr>
          <p:cNvPr id="55" name="Freccia a destra con strisce 54"/>
          <p:cNvSpPr/>
          <p:nvPr/>
        </p:nvSpPr>
        <p:spPr>
          <a:xfrm>
            <a:off x="5859546" y="5078358"/>
            <a:ext cx="206445" cy="41620"/>
          </a:xfrm>
          <a:prstGeom prst="stripedRightArrow">
            <a:avLst>
              <a:gd name="adj1" fmla="val 6628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800"/>
          </a:p>
        </p:txBody>
      </p:sp>
      <p:grpSp>
        <p:nvGrpSpPr>
          <p:cNvPr id="2" name="Gruppo 73"/>
          <p:cNvGrpSpPr>
            <a:grpSpLocks/>
          </p:cNvGrpSpPr>
          <p:nvPr/>
        </p:nvGrpSpPr>
        <p:grpSpPr bwMode="auto">
          <a:xfrm>
            <a:off x="3710023" y="4516024"/>
            <a:ext cx="820109" cy="294115"/>
            <a:chOff x="3291443" y="2321113"/>
            <a:chExt cx="1147633" cy="504512"/>
          </a:xfrm>
        </p:grpSpPr>
        <p:sp>
          <p:nvSpPr>
            <p:cNvPr id="73" name="Freccia a destra con strisce 72"/>
            <p:cNvSpPr/>
            <p:nvPr/>
          </p:nvSpPr>
          <p:spPr bwMode="auto">
            <a:xfrm rot="12743249">
              <a:off x="3291443" y="2321113"/>
              <a:ext cx="393655" cy="71393"/>
            </a:xfrm>
            <a:prstGeom prst="stripedRightArrow">
              <a:avLst>
                <a:gd name="adj1" fmla="val 6628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800"/>
            </a:p>
          </p:txBody>
        </p:sp>
        <p:sp>
          <p:nvSpPr>
            <p:cNvPr id="74" name="Freccia a destra con strisce 73"/>
            <p:cNvSpPr/>
            <p:nvPr/>
          </p:nvSpPr>
          <p:spPr bwMode="auto">
            <a:xfrm rot="1926633">
              <a:off x="4045421" y="2754231"/>
              <a:ext cx="393655" cy="71394"/>
            </a:xfrm>
            <a:prstGeom prst="stripedRightArrow">
              <a:avLst>
                <a:gd name="adj1" fmla="val 6628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800"/>
            </a:p>
          </p:txBody>
        </p:sp>
      </p:grpSp>
      <p:sp>
        <p:nvSpPr>
          <p:cNvPr id="57" name="Freccia a destra con strisce 56"/>
          <p:cNvSpPr/>
          <p:nvPr/>
        </p:nvSpPr>
        <p:spPr bwMode="auto">
          <a:xfrm rot="8805749">
            <a:off x="3734977" y="5640691"/>
            <a:ext cx="281310" cy="41620"/>
          </a:xfrm>
          <a:prstGeom prst="stripedRightArrow">
            <a:avLst>
              <a:gd name="adj1" fmla="val 6628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800"/>
          </a:p>
        </p:txBody>
      </p:sp>
      <p:sp>
        <p:nvSpPr>
          <p:cNvPr id="58" name="Freccia a destra con strisce 57"/>
          <p:cNvSpPr/>
          <p:nvPr/>
        </p:nvSpPr>
        <p:spPr bwMode="auto">
          <a:xfrm rot="19589133">
            <a:off x="4255627" y="5389121"/>
            <a:ext cx="281310" cy="41620"/>
          </a:xfrm>
          <a:prstGeom prst="stripedRightArrow">
            <a:avLst>
              <a:gd name="adj1" fmla="val 6628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800"/>
          </a:p>
        </p:txBody>
      </p:sp>
      <p:sp>
        <p:nvSpPr>
          <p:cNvPr id="59" name="Freccia a destra con strisce 58"/>
          <p:cNvSpPr/>
          <p:nvPr/>
        </p:nvSpPr>
        <p:spPr bwMode="auto">
          <a:xfrm rot="10800000">
            <a:off x="3750858" y="5077432"/>
            <a:ext cx="205311" cy="42545"/>
          </a:xfrm>
          <a:prstGeom prst="stripedRightArrow">
            <a:avLst>
              <a:gd name="adj1" fmla="val 6628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800"/>
          </a:p>
        </p:txBody>
      </p:sp>
      <p:sp>
        <p:nvSpPr>
          <p:cNvPr id="60" name="Freccia a destra con strisce 59"/>
          <p:cNvSpPr/>
          <p:nvPr/>
        </p:nvSpPr>
        <p:spPr bwMode="auto">
          <a:xfrm>
            <a:off x="4264702" y="5077432"/>
            <a:ext cx="206445" cy="42545"/>
          </a:xfrm>
          <a:prstGeom prst="stripedRightArrow">
            <a:avLst>
              <a:gd name="adj1" fmla="val 6628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800"/>
          </a:p>
        </p:txBody>
      </p:sp>
      <p:pic>
        <p:nvPicPr>
          <p:cNvPr id="61" name="Immagine 40" descr="security 1.bmp"/>
          <p:cNvPicPr>
            <a:picLocks noChangeAspect="1"/>
          </p:cNvPicPr>
          <p:nvPr/>
        </p:nvPicPr>
        <p:blipFill>
          <a:blip r:embed="rId7" cstate="print">
            <a:clrChange>
              <a:clrFrom>
                <a:srgbClr val="FFFFFF"/>
              </a:clrFrom>
              <a:clrTo>
                <a:srgbClr val="FFFFFF">
                  <a:alpha val="0"/>
                </a:srgbClr>
              </a:clrTo>
            </a:clrChange>
          </a:blip>
          <a:srcRect/>
          <a:stretch>
            <a:fillRect/>
          </a:stretch>
        </p:blipFill>
        <p:spPr bwMode="auto">
          <a:xfrm>
            <a:off x="2630156" y="4532672"/>
            <a:ext cx="302862" cy="246946"/>
          </a:xfrm>
          <a:prstGeom prst="rect">
            <a:avLst/>
          </a:prstGeom>
          <a:noFill/>
          <a:ln w="9525">
            <a:noFill/>
            <a:miter lim="800000"/>
            <a:headEnd/>
            <a:tailEnd/>
          </a:ln>
        </p:spPr>
      </p:pic>
      <p:pic>
        <p:nvPicPr>
          <p:cNvPr id="62" name="Immagine 40" descr="security 1.bmp"/>
          <p:cNvPicPr>
            <a:picLocks noChangeAspect="1"/>
          </p:cNvPicPr>
          <p:nvPr/>
        </p:nvPicPr>
        <p:blipFill>
          <a:blip r:embed="rId7" cstate="print">
            <a:clrChange>
              <a:clrFrom>
                <a:srgbClr val="FFFFFF"/>
              </a:clrFrom>
              <a:clrTo>
                <a:srgbClr val="FFFFFF">
                  <a:alpha val="0"/>
                </a:srgbClr>
              </a:clrTo>
            </a:clrChange>
          </a:blip>
          <a:srcRect/>
          <a:stretch>
            <a:fillRect/>
          </a:stretch>
        </p:blipFill>
        <p:spPr bwMode="auto">
          <a:xfrm>
            <a:off x="2630156" y="5077432"/>
            <a:ext cx="302862" cy="246946"/>
          </a:xfrm>
          <a:prstGeom prst="rect">
            <a:avLst/>
          </a:prstGeom>
          <a:noFill/>
          <a:ln w="9525">
            <a:noFill/>
            <a:miter lim="800000"/>
            <a:headEnd/>
            <a:tailEnd/>
          </a:ln>
        </p:spPr>
      </p:pic>
      <p:sp>
        <p:nvSpPr>
          <p:cNvPr id="63" name="Freccia bidirezionale orizzontale 62"/>
          <p:cNvSpPr/>
          <p:nvPr/>
        </p:nvSpPr>
        <p:spPr>
          <a:xfrm rot="20211679">
            <a:off x="2883109" y="4569667"/>
            <a:ext cx="457128" cy="5919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800"/>
          </a:p>
        </p:txBody>
      </p:sp>
      <p:pic>
        <p:nvPicPr>
          <p:cNvPr id="64" name="Immagine 40" descr="security 1.bmp"/>
          <p:cNvPicPr>
            <a:picLocks noChangeAspect="1"/>
          </p:cNvPicPr>
          <p:nvPr/>
        </p:nvPicPr>
        <p:blipFill>
          <a:blip r:embed="rId7" cstate="print">
            <a:clrChange>
              <a:clrFrom>
                <a:srgbClr val="FFFFFF"/>
              </a:clrFrom>
              <a:clrTo>
                <a:srgbClr val="FFFFFF">
                  <a:alpha val="0"/>
                </a:srgbClr>
              </a:clrTo>
            </a:clrChange>
          </a:blip>
          <a:srcRect/>
          <a:stretch>
            <a:fillRect/>
          </a:stretch>
        </p:blipFill>
        <p:spPr bwMode="auto">
          <a:xfrm>
            <a:off x="2630156" y="5748903"/>
            <a:ext cx="302862" cy="246946"/>
          </a:xfrm>
          <a:prstGeom prst="rect">
            <a:avLst/>
          </a:prstGeom>
          <a:noFill/>
          <a:ln w="9525">
            <a:noFill/>
            <a:miter lim="800000"/>
            <a:headEnd/>
            <a:tailEnd/>
          </a:ln>
        </p:spPr>
      </p:pic>
      <p:pic>
        <p:nvPicPr>
          <p:cNvPr id="65" name="Immagine 18" descr="operator2.jp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3350446" y="4951647"/>
            <a:ext cx="349368" cy="285792"/>
          </a:xfrm>
          <a:prstGeom prst="rect">
            <a:avLst/>
          </a:prstGeom>
          <a:noFill/>
          <a:ln w="9525">
            <a:noFill/>
            <a:miter lim="800000"/>
            <a:headEnd/>
            <a:tailEnd/>
          </a:ln>
        </p:spPr>
      </p:pic>
      <p:sp>
        <p:nvSpPr>
          <p:cNvPr id="66" name="CasellaDiTesto 24"/>
          <p:cNvSpPr txBox="1">
            <a:spLocks noChangeArrowheads="1"/>
          </p:cNvSpPr>
          <p:nvPr/>
        </p:nvSpPr>
        <p:spPr bwMode="auto">
          <a:xfrm>
            <a:off x="3298267" y="5203218"/>
            <a:ext cx="465192" cy="215444"/>
          </a:xfrm>
          <a:prstGeom prst="rect">
            <a:avLst/>
          </a:prstGeom>
          <a:noFill/>
          <a:ln w="9525">
            <a:noFill/>
            <a:miter lim="800000"/>
            <a:headEnd/>
            <a:tailEnd/>
          </a:ln>
        </p:spPr>
        <p:txBody>
          <a:bodyPr wrap="none">
            <a:spAutoFit/>
          </a:bodyPr>
          <a:lstStyle/>
          <a:p>
            <a:r>
              <a:rPr lang="it-IT" sz="800" b="1">
                <a:latin typeface="Calibri" pitchFamily="34" charset="0"/>
              </a:rPr>
              <a:t>LGSOC</a:t>
            </a:r>
          </a:p>
        </p:txBody>
      </p:sp>
      <p:pic>
        <p:nvPicPr>
          <p:cNvPr id="67" name="Immagine 18" descr="operator2.jp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3350446" y="5581498"/>
            <a:ext cx="349368" cy="284867"/>
          </a:xfrm>
          <a:prstGeom prst="rect">
            <a:avLst/>
          </a:prstGeom>
          <a:noFill/>
          <a:ln w="9525">
            <a:noFill/>
            <a:miter lim="800000"/>
            <a:headEnd/>
            <a:tailEnd/>
          </a:ln>
        </p:spPr>
      </p:pic>
      <p:sp>
        <p:nvSpPr>
          <p:cNvPr id="68" name="CasellaDiTesto 24"/>
          <p:cNvSpPr txBox="1">
            <a:spLocks noChangeArrowheads="1"/>
          </p:cNvSpPr>
          <p:nvPr/>
        </p:nvSpPr>
        <p:spPr bwMode="auto">
          <a:xfrm>
            <a:off x="3298267" y="5833069"/>
            <a:ext cx="465192" cy="215444"/>
          </a:xfrm>
          <a:prstGeom prst="rect">
            <a:avLst/>
          </a:prstGeom>
          <a:noFill/>
          <a:ln w="9525">
            <a:noFill/>
            <a:miter lim="800000"/>
            <a:headEnd/>
            <a:tailEnd/>
          </a:ln>
        </p:spPr>
        <p:txBody>
          <a:bodyPr wrap="none">
            <a:spAutoFit/>
          </a:bodyPr>
          <a:lstStyle/>
          <a:p>
            <a:r>
              <a:rPr lang="it-IT" sz="800" b="1">
                <a:latin typeface="Calibri" pitchFamily="34" charset="0"/>
              </a:rPr>
              <a:t>LGSOC</a:t>
            </a:r>
          </a:p>
        </p:txBody>
      </p:sp>
      <p:pic>
        <p:nvPicPr>
          <p:cNvPr id="69" name="Immagine 81" descr="systems.png"/>
          <p:cNvPicPr>
            <a:picLocks noChangeAspect="1"/>
          </p:cNvPicPr>
          <p:nvPr/>
        </p:nvPicPr>
        <p:blipFill>
          <a:blip r:embed="rId6" cstate="print">
            <a:clrChange>
              <a:clrFrom>
                <a:srgbClr val="FFFFFF"/>
              </a:clrFrom>
              <a:clrTo>
                <a:srgbClr val="FFFFFF">
                  <a:alpha val="0"/>
                </a:srgbClr>
              </a:clrTo>
            </a:clrChange>
          </a:blip>
          <a:srcRect/>
          <a:stretch>
            <a:fillRect/>
          </a:stretch>
        </p:blipFill>
        <p:spPr bwMode="auto">
          <a:xfrm>
            <a:off x="2331832" y="6071691"/>
            <a:ext cx="349368" cy="222899"/>
          </a:xfrm>
          <a:prstGeom prst="rect">
            <a:avLst/>
          </a:prstGeom>
          <a:noFill/>
          <a:ln w="9525">
            <a:noFill/>
            <a:miter lim="800000"/>
            <a:headEnd/>
            <a:tailEnd/>
          </a:ln>
        </p:spPr>
      </p:pic>
      <p:sp>
        <p:nvSpPr>
          <p:cNvPr id="70" name="Freccia bidirezionale orizzontale 69"/>
          <p:cNvSpPr/>
          <p:nvPr/>
        </p:nvSpPr>
        <p:spPr>
          <a:xfrm>
            <a:off x="2715230" y="6159555"/>
            <a:ext cx="737303" cy="5086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800"/>
          </a:p>
        </p:txBody>
      </p:sp>
      <p:sp>
        <p:nvSpPr>
          <p:cNvPr id="71" name="Freccia bidirezionale orizzontale 70"/>
          <p:cNvSpPr/>
          <p:nvPr/>
        </p:nvSpPr>
        <p:spPr>
          <a:xfrm rot="5400000">
            <a:off x="3378752" y="6032636"/>
            <a:ext cx="209950" cy="6238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800"/>
          </a:p>
        </p:txBody>
      </p:sp>
      <p:sp>
        <p:nvSpPr>
          <p:cNvPr id="72" name="CasellaDiTesto 28"/>
          <p:cNvSpPr txBox="1">
            <a:spLocks noChangeArrowheads="1"/>
          </p:cNvSpPr>
          <p:nvPr/>
        </p:nvSpPr>
        <p:spPr bwMode="auto">
          <a:xfrm>
            <a:off x="6950755" y="3693795"/>
            <a:ext cx="681597" cy="215444"/>
          </a:xfrm>
          <a:prstGeom prst="rect">
            <a:avLst/>
          </a:prstGeom>
          <a:noFill/>
          <a:ln w="9525">
            <a:noFill/>
            <a:miter lim="800000"/>
            <a:headEnd/>
            <a:tailEnd/>
          </a:ln>
        </p:spPr>
        <p:txBody>
          <a:bodyPr wrap="none">
            <a:spAutoFit/>
          </a:bodyPr>
          <a:lstStyle/>
          <a:p>
            <a:r>
              <a:rPr lang="it-IT" sz="800" b="1" dirty="0" err="1">
                <a:latin typeface="Calibri" pitchFamily="34" charset="0"/>
              </a:rPr>
              <a:t>Capabilities</a:t>
            </a:r>
            <a:endParaRPr lang="it-IT" sz="800" b="1" dirty="0">
              <a:latin typeface="Calibri" pitchFamily="34" charset="0"/>
            </a:endParaRPr>
          </a:p>
        </p:txBody>
      </p:sp>
      <p:sp>
        <p:nvSpPr>
          <p:cNvPr id="75" name="CasellaDiTesto 28"/>
          <p:cNvSpPr txBox="1">
            <a:spLocks noChangeArrowheads="1"/>
          </p:cNvSpPr>
          <p:nvPr/>
        </p:nvSpPr>
        <p:spPr bwMode="auto">
          <a:xfrm>
            <a:off x="6963693" y="5909846"/>
            <a:ext cx="620684" cy="338554"/>
          </a:xfrm>
          <a:prstGeom prst="rect">
            <a:avLst/>
          </a:prstGeom>
          <a:noFill/>
          <a:ln w="9525">
            <a:noFill/>
            <a:miter lim="800000"/>
            <a:headEnd/>
            <a:tailEnd/>
          </a:ln>
        </p:spPr>
        <p:txBody>
          <a:bodyPr wrap="none">
            <a:spAutoFit/>
          </a:bodyPr>
          <a:lstStyle/>
          <a:p>
            <a:pPr algn="ctr">
              <a:defRPr/>
            </a:pPr>
            <a:r>
              <a:rPr lang="it-IT" sz="800" b="1" dirty="0" err="1">
                <a:latin typeface="Calibri" pitchFamily="34" charset="0"/>
              </a:rPr>
              <a:t>Attack</a:t>
            </a:r>
            <a:endParaRPr lang="it-IT" sz="800" b="1" dirty="0">
              <a:latin typeface="Calibri" pitchFamily="34" charset="0"/>
            </a:endParaRPr>
          </a:p>
          <a:p>
            <a:pPr algn="ctr">
              <a:defRPr/>
            </a:pPr>
            <a:r>
              <a:rPr lang="it-IT" sz="800" b="1" dirty="0" err="1">
                <a:latin typeface="Calibri" pitchFamily="34" charset="0"/>
              </a:rPr>
              <a:t>Prediction</a:t>
            </a:r>
            <a:endParaRPr lang="it-IT" sz="800" b="1" dirty="0">
              <a:latin typeface="Calibri" pitchFamily="34" charset="0"/>
            </a:endParaRPr>
          </a:p>
        </p:txBody>
      </p:sp>
      <p:pic>
        <p:nvPicPr>
          <p:cNvPr id="76" name="Immagine 75" descr="attack prediction.jpg"/>
          <p:cNvPicPr>
            <a:picLocks noChangeAspect="1"/>
          </p:cNvPicPr>
          <p:nvPr/>
        </p:nvPicPr>
        <p:blipFill>
          <a:blip r:embed="rId11" cstate="print"/>
          <a:stretch>
            <a:fillRect/>
          </a:stretch>
        </p:blipFill>
        <p:spPr>
          <a:xfrm>
            <a:off x="7002861" y="5714096"/>
            <a:ext cx="545982" cy="298953"/>
          </a:xfrm>
          <a:prstGeom prst="rect">
            <a:avLst/>
          </a:prstGeom>
          <a:effectLst>
            <a:softEdge rad="63500"/>
          </a:effectLst>
        </p:spPr>
      </p:pic>
      <p:sp>
        <p:nvSpPr>
          <p:cNvPr id="5" name="Rettangolo arrotondato 4"/>
          <p:cNvSpPr/>
          <p:nvPr/>
        </p:nvSpPr>
        <p:spPr>
          <a:xfrm>
            <a:off x="4636757" y="3651250"/>
            <a:ext cx="2983243" cy="2559174"/>
          </a:xfrm>
          <a:prstGeom prst="roundRect">
            <a:avLst>
              <a:gd name="adj" fmla="val 7685"/>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800" b="1" dirty="0" err="1"/>
              <a:t>ecurity</a:t>
            </a:r>
            <a:endParaRPr lang="it-IT" sz="800" b="1" dirty="0"/>
          </a:p>
          <a:p>
            <a:pPr algn="ctr">
              <a:defRPr/>
            </a:pPr>
            <a:r>
              <a:rPr lang="it-IT" sz="800" b="1" dirty="0" err="1"/>
              <a:t>Systems</a:t>
            </a:r>
            <a:endParaRPr lang="it-IT" sz="800" b="1" dirty="0"/>
          </a:p>
        </p:txBody>
      </p:sp>
    </p:spTree>
    <p:extLst>
      <p:ext uri="{BB962C8B-B14F-4D97-AF65-F5344CB8AC3E}">
        <p14:creationId xmlns:p14="http://schemas.microsoft.com/office/powerpoint/2010/main" xmlns="" val="236038354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p:cNvSpPr/>
          <p:nvPr/>
        </p:nvSpPr>
        <p:spPr>
          <a:xfrm rot="5400000">
            <a:off x="4772038" y="5640122"/>
            <a:ext cx="293190" cy="1698066"/>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it-IT" sz="800"/>
          </a:p>
        </p:txBody>
      </p:sp>
      <p:sp>
        <p:nvSpPr>
          <p:cNvPr id="6" name="Titolo 5"/>
          <p:cNvSpPr>
            <a:spLocks noGrp="1"/>
          </p:cNvSpPr>
          <p:nvPr>
            <p:ph type="title"/>
          </p:nvPr>
        </p:nvSpPr>
        <p:spPr>
          <a:xfrm>
            <a:off x="2514601" y="242888"/>
            <a:ext cx="6173788" cy="461665"/>
          </a:xfrm>
        </p:spPr>
        <p:txBody>
          <a:bodyPr/>
          <a:lstStyle/>
          <a:p>
            <a:r>
              <a:rPr lang="en-US" sz="2400" dirty="0" smtClean="0"/>
              <a:t>The GAMMA Concept: European level</a:t>
            </a:r>
            <a:endParaRPr lang="it-IT" sz="2400" dirty="0"/>
          </a:p>
        </p:txBody>
      </p:sp>
      <p:sp>
        <p:nvSpPr>
          <p:cNvPr id="12" name="Segnaposto contenuto 10"/>
          <p:cNvSpPr>
            <a:spLocks noGrp="1"/>
          </p:cNvSpPr>
          <p:nvPr>
            <p:ph idx="1"/>
          </p:nvPr>
        </p:nvSpPr>
        <p:spPr>
          <a:xfrm>
            <a:off x="762000" y="1059865"/>
            <a:ext cx="7861787" cy="2292935"/>
          </a:xfrm>
        </p:spPr>
        <p:txBody>
          <a:bodyPr/>
          <a:lstStyle/>
          <a:p>
            <a:pPr>
              <a:spcBef>
                <a:spcPts val="0"/>
              </a:spcBef>
              <a:spcAft>
                <a:spcPts val="600"/>
              </a:spcAft>
            </a:pPr>
            <a:r>
              <a:rPr lang="en-US" sz="1800" dirty="0" smtClean="0"/>
              <a:t>The </a:t>
            </a:r>
            <a:r>
              <a:rPr lang="en-US" sz="1800" b="1" dirty="0" smtClean="0"/>
              <a:t>European Level</a:t>
            </a:r>
            <a:r>
              <a:rPr lang="en-US" sz="1800" dirty="0" smtClean="0"/>
              <a:t> </a:t>
            </a:r>
            <a:r>
              <a:rPr lang="en-GB" sz="1800" dirty="0" smtClean="0"/>
              <a:t>(EGCC) </a:t>
            </a:r>
            <a:r>
              <a:rPr lang="en-US" sz="1800" dirty="0" smtClean="0"/>
              <a:t>will enrich the opportunely sanitized information derived from the National level extending the cooperation platform through the operation of Cyber Intelligence functionalities in order to discover possible external threats related not only to the ATM environment but also to other services/systems whose disruption or destruction could cause domino effect on ATM.</a:t>
            </a:r>
          </a:p>
          <a:p>
            <a:pPr>
              <a:spcBef>
                <a:spcPts val="0"/>
              </a:spcBef>
              <a:spcAft>
                <a:spcPts val="600"/>
              </a:spcAft>
            </a:pPr>
            <a:r>
              <a:rPr lang="en-US" sz="1800" dirty="0" smtClean="0"/>
              <a:t>The </a:t>
            </a:r>
            <a:r>
              <a:rPr lang="en-GB" sz="1800" dirty="0" smtClean="0"/>
              <a:t>EGCC</a:t>
            </a:r>
            <a:r>
              <a:rPr lang="en-US" sz="1800" dirty="0" smtClean="0"/>
              <a:t> will then be responsible for feeding such information to the </a:t>
            </a:r>
            <a:r>
              <a:rPr lang="en-GB" sz="1800" dirty="0" smtClean="0"/>
              <a:t>NGSMP </a:t>
            </a:r>
            <a:r>
              <a:rPr lang="en-US" sz="1800" dirty="0" smtClean="0"/>
              <a:t>for further dissemination to the local levels. </a:t>
            </a:r>
            <a:endParaRPr lang="it-IT" sz="1800" dirty="0" smtClean="0"/>
          </a:p>
        </p:txBody>
      </p:sp>
      <p:pic>
        <p:nvPicPr>
          <p:cNvPr id="8" name="Picture 2"/>
          <p:cNvPicPr>
            <a:picLocks noChangeAspect="1" noChangeArrowheads="1"/>
          </p:cNvPicPr>
          <p:nvPr/>
        </p:nvPicPr>
        <p:blipFill>
          <a:blip r:embed="rId2" cstate="print"/>
          <a:srcRect l="34598" r="-314"/>
          <a:stretch>
            <a:fillRect/>
          </a:stretch>
        </p:blipFill>
        <p:spPr bwMode="auto">
          <a:xfrm>
            <a:off x="1601335" y="3657600"/>
            <a:ext cx="668110" cy="2643339"/>
          </a:xfrm>
          <a:prstGeom prst="rect">
            <a:avLst/>
          </a:prstGeom>
          <a:noFill/>
          <a:ln w="9525">
            <a:noFill/>
            <a:miter lim="800000"/>
            <a:headEnd/>
            <a:tailEnd/>
          </a:ln>
        </p:spPr>
      </p:pic>
      <p:sp>
        <p:nvSpPr>
          <p:cNvPr id="9" name="Rettangolo 8"/>
          <p:cNvSpPr/>
          <p:nvPr/>
        </p:nvSpPr>
        <p:spPr>
          <a:xfrm rot="5400000">
            <a:off x="5166658" y="4182408"/>
            <a:ext cx="3054350" cy="1852334"/>
          </a:xfrm>
          <a:prstGeom prst="rect">
            <a:avLst/>
          </a:prstGeom>
          <a:solidFill>
            <a:srgbClr val="FFFFCC"/>
          </a:solidFill>
          <a:ln w="28575">
            <a:solidFill>
              <a:schemeClr val="tx2"/>
            </a:solidFill>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it-IT" sz="800"/>
          </a:p>
        </p:txBody>
      </p:sp>
      <p:sp>
        <p:nvSpPr>
          <p:cNvPr id="11" name="Rettangolo 10"/>
          <p:cNvSpPr/>
          <p:nvPr/>
        </p:nvSpPr>
        <p:spPr>
          <a:xfrm rot="5400000">
            <a:off x="2688305" y="5254455"/>
            <a:ext cx="293190" cy="24694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it-IT" sz="800"/>
          </a:p>
        </p:txBody>
      </p:sp>
      <p:pic>
        <p:nvPicPr>
          <p:cNvPr id="13" name="Immagine 18" descr="operator2.jpg"/>
          <p:cNvPicPr>
            <a:picLocks noChangeAspect="1"/>
          </p:cNvPicPr>
          <p:nvPr/>
        </p:nvPicPr>
        <p:blipFill>
          <a:blip r:embed="rId3" cstate="print"/>
          <a:srcRect/>
          <a:stretch>
            <a:fillRect/>
          </a:stretch>
        </p:blipFill>
        <p:spPr bwMode="auto">
          <a:xfrm>
            <a:off x="3350446" y="4329071"/>
            <a:ext cx="349368" cy="285792"/>
          </a:xfrm>
          <a:prstGeom prst="rect">
            <a:avLst/>
          </a:prstGeom>
          <a:noFill/>
          <a:ln w="9525">
            <a:noFill/>
            <a:miter lim="800000"/>
            <a:headEnd/>
            <a:tailEnd/>
          </a:ln>
        </p:spPr>
      </p:pic>
      <p:pic>
        <p:nvPicPr>
          <p:cNvPr id="14" name="Immagine 21" descr="operator 3.jpg"/>
          <p:cNvPicPr>
            <a:picLocks noChangeAspect="1"/>
          </p:cNvPicPr>
          <p:nvPr/>
        </p:nvPicPr>
        <p:blipFill>
          <a:blip r:embed="rId4" cstate="print"/>
          <a:srcRect/>
          <a:stretch>
            <a:fillRect/>
          </a:stretch>
        </p:blipFill>
        <p:spPr bwMode="auto">
          <a:xfrm>
            <a:off x="4676457" y="4748047"/>
            <a:ext cx="782676" cy="639100"/>
          </a:xfrm>
          <a:prstGeom prst="rect">
            <a:avLst/>
          </a:prstGeom>
          <a:noFill/>
          <a:ln w="9525">
            <a:noFill/>
            <a:miter lim="800000"/>
            <a:headEnd/>
            <a:tailEnd/>
          </a:ln>
        </p:spPr>
      </p:pic>
      <p:sp>
        <p:nvSpPr>
          <p:cNvPr id="15" name="CasellaDiTesto 24"/>
          <p:cNvSpPr txBox="1">
            <a:spLocks noChangeArrowheads="1"/>
          </p:cNvSpPr>
          <p:nvPr/>
        </p:nvSpPr>
        <p:spPr bwMode="auto">
          <a:xfrm>
            <a:off x="3298267" y="4580642"/>
            <a:ext cx="465192" cy="215444"/>
          </a:xfrm>
          <a:prstGeom prst="rect">
            <a:avLst/>
          </a:prstGeom>
          <a:noFill/>
          <a:ln w="9525">
            <a:noFill/>
            <a:miter lim="800000"/>
            <a:headEnd/>
            <a:tailEnd/>
          </a:ln>
        </p:spPr>
        <p:txBody>
          <a:bodyPr wrap="none">
            <a:spAutoFit/>
          </a:bodyPr>
          <a:lstStyle/>
          <a:p>
            <a:r>
              <a:rPr lang="it-IT" sz="800" b="1">
                <a:latin typeface="Calibri" pitchFamily="34" charset="0"/>
              </a:rPr>
              <a:t>LGSOC</a:t>
            </a:r>
          </a:p>
        </p:txBody>
      </p:sp>
      <p:sp>
        <p:nvSpPr>
          <p:cNvPr id="16" name="CasellaDiTesto 27"/>
          <p:cNvSpPr txBox="1">
            <a:spLocks noChangeArrowheads="1"/>
          </p:cNvSpPr>
          <p:nvPr/>
        </p:nvSpPr>
        <p:spPr bwMode="auto">
          <a:xfrm>
            <a:off x="4882902" y="5462063"/>
            <a:ext cx="510076" cy="215444"/>
          </a:xfrm>
          <a:prstGeom prst="rect">
            <a:avLst/>
          </a:prstGeom>
          <a:noFill/>
          <a:ln w="9525">
            <a:noFill/>
            <a:miter lim="800000"/>
            <a:headEnd/>
            <a:tailEnd/>
          </a:ln>
        </p:spPr>
        <p:txBody>
          <a:bodyPr wrap="none">
            <a:spAutoFit/>
          </a:bodyPr>
          <a:lstStyle/>
          <a:p>
            <a:r>
              <a:rPr lang="it-IT" sz="800" b="1">
                <a:latin typeface="Calibri" pitchFamily="34" charset="0"/>
              </a:rPr>
              <a:t>NGSMP</a:t>
            </a:r>
          </a:p>
        </p:txBody>
      </p:sp>
      <p:pic>
        <p:nvPicPr>
          <p:cNvPr id="18" name="Immagine 24" descr="systems.png"/>
          <p:cNvPicPr>
            <a:picLocks noChangeAspect="1"/>
          </p:cNvPicPr>
          <p:nvPr/>
        </p:nvPicPr>
        <p:blipFill>
          <a:blip r:embed="rId5" cstate="print"/>
          <a:srcRect/>
          <a:stretch>
            <a:fillRect/>
          </a:stretch>
        </p:blipFill>
        <p:spPr bwMode="auto">
          <a:xfrm>
            <a:off x="2321623" y="4157041"/>
            <a:ext cx="349368" cy="222899"/>
          </a:xfrm>
          <a:prstGeom prst="rect">
            <a:avLst/>
          </a:prstGeom>
          <a:noFill/>
          <a:ln w="9525">
            <a:noFill/>
            <a:miter lim="800000"/>
            <a:headEnd/>
            <a:tailEnd/>
          </a:ln>
        </p:spPr>
      </p:pic>
      <p:pic>
        <p:nvPicPr>
          <p:cNvPr id="19" name="Immagine 40" descr="security 1.bmp"/>
          <p:cNvPicPr>
            <a:picLocks noChangeAspect="1"/>
          </p:cNvPicPr>
          <p:nvPr/>
        </p:nvPicPr>
        <p:blipFill>
          <a:blip r:embed="rId6" cstate="print"/>
          <a:srcRect/>
          <a:stretch>
            <a:fillRect/>
          </a:stretch>
        </p:blipFill>
        <p:spPr bwMode="auto">
          <a:xfrm>
            <a:off x="2624485" y="4120046"/>
            <a:ext cx="302861" cy="246946"/>
          </a:xfrm>
          <a:prstGeom prst="rect">
            <a:avLst/>
          </a:prstGeom>
          <a:noFill/>
          <a:ln w="9525">
            <a:noFill/>
            <a:miter lim="800000"/>
            <a:headEnd/>
            <a:tailEnd/>
          </a:ln>
        </p:spPr>
      </p:pic>
      <p:sp>
        <p:nvSpPr>
          <p:cNvPr id="20" name="Freccia bidirezionale orizzontale 19"/>
          <p:cNvSpPr/>
          <p:nvPr/>
        </p:nvSpPr>
        <p:spPr>
          <a:xfrm rot="1634683">
            <a:off x="2896720" y="4310573"/>
            <a:ext cx="457128" cy="6011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800"/>
          </a:p>
        </p:txBody>
      </p:sp>
      <p:pic>
        <p:nvPicPr>
          <p:cNvPr id="21" name="Immagine 48" descr="security 1.bmp"/>
          <p:cNvPicPr>
            <a:picLocks noChangeAspect="1"/>
          </p:cNvPicPr>
          <p:nvPr/>
        </p:nvPicPr>
        <p:blipFill>
          <a:blip r:embed="rId6" cstate="print"/>
          <a:srcRect/>
          <a:stretch>
            <a:fillRect/>
          </a:stretch>
        </p:blipFill>
        <p:spPr bwMode="auto">
          <a:xfrm>
            <a:off x="2629023" y="4754521"/>
            <a:ext cx="302861" cy="246021"/>
          </a:xfrm>
          <a:prstGeom prst="rect">
            <a:avLst/>
          </a:prstGeom>
          <a:noFill/>
          <a:ln w="9525">
            <a:noFill/>
            <a:miter lim="800000"/>
            <a:headEnd/>
            <a:tailEnd/>
          </a:ln>
        </p:spPr>
      </p:pic>
      <p:sp>
        <p:nvSpPr>
          <p:cNvPr id="22" name="Freccia bidirezionale orizzontale 21"/>
          <p:cNvSpPr/>
          <p:nvPr/>
        </p:nvSpPr>
        <p:spPr>
          <a:xfrm rot="1634683">
            <a:off x="2901258" y="4945049"/>
            <a:ext cx="457128" cy="5919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800"/>
          </a:p>
        </p:txBody>
      </p:sp>
      <p:sp>
        <p:nvSpPr>
          <p:cNvPr id="23" name="Freccia bidirezionale orizzontale 22"/>
          <p:cNvSpPr/>
          <p:nvPr/>
        </p:nvSpPr>
        <p:spPr>
          <a:xfrm rot="20211679">
            <a:off x="2896720" y="5197544"/>
            <a:ext cx="457128" cy="5919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800"/>
          </a:p>
        </p:txBody>
      </p:sp>
      <p:pic>
        <p:nvPicPr>
          <p:cNvPr id="24" name="Immagine 52" descr="security 1.bmp"/>
          <p:cNvPicPr>
            <a:picLocks noChangeAspect="1"/>
          </p:cNvPicPr>
          <p:nvPr/>
        </p:nvPicPr>
        <p:blipFill>
          <a:blip r:embed="rId6" cstate="print"/>
          <a:srcRect/>
          <a:stretch>
            <a:fillRect/>
          </a:stretch>
        </p:blipFill>
        <p:spPr bwMode="auto">
          <a:xfrm>
            <a:off x="2624485" y="5383447"/>
            <a:ext cx="302861" cy="246946"/>
          </a:xfrm>
          <a:prstGeom prst="rect">
            <a:avLst/>
          </a:prstGeom>
          <a:noFill/>
          <a:ln w="9525">
            <a:noFill/>
            <a:miter lim="800000"/>
            <a:headEnd/>
            <a:tailEnd/>
          </a:ln>
        </p:spPr>
      </p:pic>
      <p:sp>
        <p:nvSpPr>
          <p:cNvPr id="25" name="Freccia bidirezionale orizzontale 24"/>
          <p:cNvSpPr/>
          <p:nvPr/>
        </p:nvSpPr>
        <p:spPr>
          <a:xfrm rot="1634683">
            <a:off x="2896720" y="5574900"/>
            <a:ext cx="457128" cy="5919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800"/>
          </a:p>
        </p:txBody>
      </p:sp>
      <p:sp>
        <p:nvSpPr>
          <p:cNvPr id="26" name="Freccia bidirezionale orizzontale 25"/>
          <p:cNvSpPr/>
          <p:nvPr/>
        </p:nvSpPr>
        <p:spPr>
          <a:xfrm rot="20211679">
            <a:off x="2892183" y="5826470"/>
            <a:ext cx="457128" cy="5919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800"/>
          </a:p>
        </p:txBody>
      </p:sp>
      <p:pic>
        <p:nvPicPr>
          <p:cNvPr id="27" name="Immagine 34" descr="overall security.bmp"/>
          <p:cNvPicPr>
            <a:picLocks noChangeAspect="1"/>
          </p:cNvPicPr>
          <p:nvPr/>
        </p:nvPicPr>
        <p:blipFill>
          <a:blip r:embed="rId7" cstate="print"/>
          <a:srcRect/>
          <a:stretch>
            <a:fillRect/>
          </a:stretch>
        </p:blipFill>
        <p:spPr bwMode="auto">
          <a:xfrm rot="207498">
            <a:off x="4015153" y="4544571"/>
            <a:ext cx="257489" cy="209950"/>
          </a:xfrm>
          <a:prstGeom prst="rect">
            <a:avLst/>
          </a:prstGeom>
          <a:noFill/>
          <a:ln w="9525">
            <a:noFill/>
            <a:miter lim="800000"/>
            <a:headEnd/>
            <a:tailEnd/>
          </a:ln>
        </p:spPr>
      </p:pic>
      <p:pic>
        <p:nvPicPr>
          <p:cNvPr id="28" name="Immagine 34" descr="overall security.bmp"/>
          <p:cNvPicPr>
            <a:picLocks noChangeAspect="1"/>
          </p:cNvPicPr>
          <p:nvPr/>
        </p:nvPicPr>
        <p:blipFill>
          <a:blip r:embed="rId7" cstate="print"/>
          <a:srcRect/>
          <a:stretch>
            <a:fillRect/>
          </a:stretch>
        </p:blipFill>
        <p:spPr bwMode="auto">
          <a:xfrm>
            <a:off x="4007213" y="5419518"/>
            <a:ext cx="257489" cy="209950"/>
          </a:xfrm>
          <a:prstGeom prst="rect">
            <a:avLst/>
          </a:prstGeom>
          <a:noFill/>
          <a:ln w="9525">
            <a:noFill/>
            <a:miter lim="800000"/>
            <a:headEnd/>
            <a:tailEnd/>
          </a:ln>
        </p:spPr>
      </p:pic>
      <p:pic>
        <p:nvPicPr>
          <p:cNvPr id="29" name="Immagine 34" descr="overall security.bmp"/>
          <p:cNvPicPr>
            <a:picLocks noChangeAspect="1"/>
          </p:cNvPicPr>
          <p:nvPr/>
        </p:nvPicPr>
        <p:blipFill>
          <a:blip r:embed="rId7" cstate="print"/>
          <a:srcRect/>
          <a:stretch>
            <a:fillRect/>
          </a:stretch>
        </p:blipFill>
        <p:spPr bwMode="auto">
          <a:xfrm>
            <a:off x="4007213" y="5000542"/>
            <a:ext cx="257489" cy="209951"/>
          </a:xfrm>
          <a:prstGeom prst="rect">
            <a:avLst/>
          </a:prstGeom>
          <a:noFill/>
          <a:ln w="9525">
            <a:noFill/>
            <a:miter lim="800000"/>
            <a:headEnd/>
            <a:tailEnd/>
          </a:ln>
        </p:spPr>
      </p:pic>
      <p:sp>
        <p:nvSpPr>
          <p:cNvPr id="30" name="Freccia a destra con strisce 29"/>
          <p:cNvSpPr/>
          <p:nvPr/>
        </p:nvSpPr>
        <p:spPr>
          <a:xfrm rot="10800000">
            <a:off x="5345702" y="5084708"/>
            <a:ext cx="205311" cy="41620"/>
          </a:xfrm>
          <a:prstGeom prst="stripedRightArrow">
            <a:avLst>
              <a:gd name="adj1" fmla="val 6628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800"/>
          </a:p>
        </p:txBody>
      </p:sp>
      <p:pic>
        <p:nvPicPr>
          <p:cNvPr id="31" name="Immagine 34" descr="overall security.bmp"/>
          <p:cNvPicPr>
            <a:picLocks noChangeAspect="1"/>
          </p:cNvPicPr>
          <p:nvPr/>
        </p:nvPicPr>
        <p:blipFill>
          <a:blip r:embed="rId7" cstate="print"/>
          <a:srcRect/>
          <a:stretch>
            <a:fillRect/>
          </a:stretch>
        </p:blipFill>
        <p:spPr bwMode="auto">
          <a:xfrm>
            <a:off x="5603191" y="5000542"/>
            <a:ext cx="257489" cy="209951"/>
          </a:xfrm>
          <a:prstGeom prst="rect">
            <a:avLst/>
          </a:prstGeom>
          <a:noFill/>
          <a:ln w="9525">
            <a:noFill/>
            <a:miter lim="800000"/>
            <a:headEnd/>
            <a:tailEnd/>
          </a:ln>
        </p:spPr>
      </p:pic>
      <p:pic>
        <p:nvPicPr>
          <p:cNvPr id="32" name="Immagine 77" descr="systems.png"/>
          <p:cNvPicPr>
            <a:picLocks noChangeAspect="1"/>
          </p:cNvPicPr>
          <p:nvPr/>
        </p:nvPicPr>
        <p:blipFill>
          <a:blip r:embed="rId5" cstate="print"/>
          <a:srcRect/>
          <a:stretch>
            <a:fillRect/>
          </a:stretch>
        </p:blipFill>
        <p:spPr bwMode="auto">
          <a:xfrm>
            <a:off x="2315952" y="4567693"/>
            <a:ext cx="349368" cy="222899"/>
          </a:xfrm>
          <a:prstGeom prst="rect">
            <a:avLst/>
          </a:prstGeom>
          <a:noFill/>
          <a:ln w="9525">
            <a:noFill/>
            <a:miter lim="800000"/>
            <a:headEnd/>
            <a:tailEnd/>
          </a:ln>
        </p:spPr>
      </p:pic>
      <p:pic>
        <p:nvPicPr>
          <p:cNvPr id="33" name="Immagine 78" descr="systems.png"/>
          <p:cNvPicPr>
            <a:picLocks noChangeAspect="1"/>
          </p:cNvPicPr>
          <p:nvPr/>
        </p:nvPicPr>
        <p:blipFill>
          <a:blip r:embed="rId5" cstate="print"/>
          <a:srcRect/>
          <a:stretch>
            <a:fillRect/>
          </a:stretch>
        </p:blipFill>
        <p:spPr bwMode="auto">
          <a:xfrm>
            <a:off x="2315952" y="4790592"/>
            <a:ext cx="349368" cy="223824"/>
          </a:xfrm>
          <a:prstGeom prst="rect">
            <a:avLst/>
          </a:prstGeom>
          <a:noFill/>
          <a:ln w="9525">
            <a:noFill/>
            <a:miter lim="800000"/>
            <a:headEnd/>
            <a:tailEnd/>
          </a:ln>
        </p:spPr>
      </p:pic>
      <p:pic>
        <p:nvPicPr>
          <p:cNvPr id="34" name="Immagine 79" descr="systems.png"/>
          <p:cNvPicPr>
            <a:picLocks noChangeAspect="1"/>
          </p:cNvPicPr>
          <p:nvPr/>
        </p:nvPicPr>
        <p:blipFill>
          <a:blip r:embed="rId5" cstate="print"/>
          <a:srcRect/>
          <a:stretch>
            <a:fillRect/>
          </a:stretch>
        </p:blipFill>
        <p:spPr bwMode="auto">
          <a:xfrm>
            <a:off x="2315952" y="5126327"/>
            <a:ext cx="349368" cy="223824"/>
          </a:xfrm>
          <a:prstGeom prst="rect">
            <a:avLst/>
          </a:prstGeom>
          <a:noFill/>
          <a:ln w="9525">
            <a:noFill/>
            <a:miter lim="800000"/>
            <a:headEnd/>
            <a:tailEnd/>
          </a:ln>
        </p:spPr>
      </p:pic>
      <p:pic>
        <p:nvPicPr>
          <p:cNvPr id="35" name="Immagine 80" descr="systems.png"/>
          <p:cNvPicPr>
            <a:picLocks noChangeAspect="1"/>
          </p:cNvPicPr>
          <p:nvPr/>
        </p:nvPicPr>
        <p:blipFill>
          <a:blip r:embed="rId5" cstate="print"/>
          <a:srcRect/>
          <a:stretch>
            <a:fillRect/>
          </a:stretch>
        </p:blipFill>
        <p:spPr bwMode="auto">
          <a:xfrm>
            <a:off x="2315952" y="5377898"/>
            <a:ext cx="349368" cy="223824"/>
          </a:xfrm>
          <a:prstGeom prst="rect">
            <a:avLst/>
          </a:prstGeom>
          <a:noFill/>
          <a:ln w="9525">
            <a:noFill/>
            <a:miter lim="800000"/>
            <a:headEnd/>
            <a:tailEnd/>
          </a:ln>
        </p:spPr>
      </p:pic>
      <p:pic>
        <p:nvPicPr>
          <p:cNvPr id="36" name="Immagine 81" descr="systems.png"/>
          <p:cNvPicPr>
            <a:picLocks noChangeAspect="1"/>
          </p:cNvPicPr>
          <p:nvPr/>
        </p:nvPicPr>
        <p:blipFill>
          <a:blip r:embed="rId5" cstate="print"/>
          <a:srcRect/>
          <a:stretch>
            <a:fillRect/>
          </a:stretch>
        </p:blipFill>
        <p:spPr bwMode="auto">
          <a:xfrm>
            <a:off x="2315952" y="5756179"/>
            <a:ext cx="349368" cy="222899"/>
          </a:xfrm>
          <a:prstGeom prst="rect">
            <a:avLst/>
          </a:prstGeom>
          <a:noFill/>
          <a:ln w="9525">
            <a:noFill/>
            <a:miter lim="800000"/>
            <a:headEnd/>
            <a:tailEnd/>
          </a:ln>
        </p:spPr>
      </p:pic>
      <p:pic>
        <p:nvPicPr>
          <p:cNvPr id="37" name="Immagine 82" descr="security 1.bmp"/>
          <p:cNvPicPr>
            <a:picLocks noChangeAspect="1"/>
          </p:cNvPicPr>
          <p:nvPr/>
        </p:nvPicPr>
        <p:blipFill>
          <a:blip r:embed="rId6" cstate="print"/>
          <a:srcRect/>
          <a:stretch>
            <a:fillRect/>
          </a:stretch>
        </p:blipFill>
        <p:spPr bwMode="auto">
          <a:xfrm>
            <a:off x="2631291" y="3872175"/>
            <a:ext cx="301727" cy="246946"/>
          </a:xfrm>
          <a:prstGeom prst="rect">
            <a:avLst/>
          </a:prstGeom>
          <a:noFill/>
          <a:ln w="9525">
            <a:noFill/>
            <a:miter lim="800000"/>
            <a:headEnd/>
            <a:tailEnd/>
          </a:ln>
        </p:spPr>
      </p:pic>
      <p:pic>
        <p:nvPicPr>
          <p:cNvPr id="38" name="Immagine 83" descr="systems.png"/>
          <p:cNvPicPr>
            <a:picLocks noChangeAspect="1"/>
          </p:cNvPicPr>
          <p:nvPr/>
        </p:nvPicPr>
        <p:blipFill>
          <a:blip r:embed="rId5" cstate="print"/>
          <a:srcRect/>
          <a:stretch>
            <a:fillRect/>
          </a:stretch>
        </p:blipFill>
        <p:spPr bwMode="auto">
          <a:xfrm>
            <a:off x="2315952" y="3895297"/>
            <a:ext cx="349368" cy="223824"/>
          </a:xfrm>
          <a:prstGeom prst="rect">
            <a:avLst/>
          </a:prstGeom>
          <a:noFill/>
          <a:ln w="9525">
            <a:noFill/>
            <a:miter lim="800000"/>
            <a:headEnd/>
            <a:tailEnd/>
          </a:ln>
        </p:spPr>
      </p:pic>
      <p:pic>
        <p:nvPicPr>
          <p:cNvPr id="39" name="Immagine 34" descr="overall security.bmp"/>
          <p:cNvPicPr>
            <a:picLocks noChangeAspect="1"/>
          </p:cNvPicPr>
          <p:nvPr/>
        </p:nvPicPr>
        <p:blipFill>
          <a:blip r:embed="rId7" cstate="print"/>
          <a:srcRect/>
          <a:stretch>
            <a:fillRect/>
          </a:stretch>
        </p:blipFill>
        <p:spPr bwMode="auto">
          <a:xfrm>
            <a:off x="4830724" y="3910096"/>
            <a:ext cx="257489" cy="209950"/>
          </a:xfrm>
          <a:prstGeom prst="rect">
            <a:avLst/>
          </a:prstGeom>
          <a:noFill/>
          <a:ln w="9525">
            <a:noFill/>
            <a:miter lim="800000"/>
            <a:headEnd/>
            <a:tailEnd/>
          </a:ln>
        </p:spPr>
      </p:pic>
      <p:sp>
        <p:nvSpPr>
          <p:cNvPr id="40" name="Freccia a destra con strisce 39"/>
          <p:cNvSpPr/>
          <p:nvPr/>
        </p:nvSpPr>
        <p:spPr>
          <a:xfrm rot="5400000">
            <a:off x="4646358" y="4407495"/>
            <a:ext cx="545686" cy="52178"/>
          </a:xfrm>
          <a:prstGeom prst="stripedRightArrow">
            <a:avLst>
              <a:gd name="adj1" fmla="val 6628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800"/>
          </a:p>
        </p:txBody>
      </p:sp>
      <p:sp>
        <p:nvSpPr>
          <p:cNvPr id="41" name="CasellaDiTesto 57"/>
          <p:cNvSpPr txBox="1">
            <a:spLocks noChangeArrowheads="1"/>
          </p:cNvSpPr>
          <p:nvPr/>
        </p:nvSpPr>
        <p:spPr bwMode="auto">
          <a:xfrm>
            <a:off x="2629023" y="6384180"/>
            <a:ext cx="453970" cy="215444"/>
          </a:xfrm>
          <a:prstGeom prst="rect">
            <a:avLst/>
          </a:prstGeom>
          <a:noFill/>
          <a:ln w="9525">
            <a:noFill/>
            <a:miter lim="800000"/>
            <a:headEnd/>
            <a:tailEnd/>
          </a:ln>
        </p:spPr>
        <p:txBody>
          <a:bodyPr wrap="none">
            <a:spAutoFit/>
          </a:bodyPr>
          <a:lstStyle/>
          <a:p>
            <a:r>
              <a:rPr lang="it-IT" sz="800" b="1"/>
              <a:t>Local</a:t>
            </a:r>
          </a:p>
        </p:txBody>
      </p:sp>
      <p:sp>
        <p:nvSpPr>
          <p:cNvPr id="42" name="CasellaDiTesto 58"/>
          <p:cNvSpPr txBox="1">
            <a:spLocks noChangeArrowheads="1"/>
          </p:cNvSpPr>
          <p:nvPr/>
        </p:nvSpPr>
        <p:spPr bwMode="auto">
          <a:xfrm>
            <a:off x="4481355" y="6384180"/>
            <a:ext cx="590226" cy="215444"/>
          </a:xfrm>
          <a:prstGeom prst="rect">
            <a:avLst/>
          </a:prstGeom>
          <a:noFill/>
          <a:ln w="9525">
            <a:noFill/>
            <a:miter lim="800000"/>
            <a:headEnd/>
            <a:tailEnd/>
          </a:ln>
        </p:spPr>
        <p:txBody>
          <a:bodyPr wrap="none">
            <a:spAutoFit/>
          </a:bodyPr>
          <a:lstStyle/>
          <a:p>
            <a:r>
              <a:rPr lang="it-IT" sz="800" b="1"/>
              <a:t>National</a:t>
            </a:r>
          </a:p>
        </p:txBody>
      </p:sp>
      <p:sp>
        <p:nvSpPr>
          <p:cNvPr id="43" name="CasellaDiTesto 59"/>
          <p:cNvSpPr txBox="1">
            <a:spLocks noChangeArrowheads="1"/>
          </p:cNvSpPr>
          <p:nvPr/>
        </p:nvSpPr>
        <p:spPr bwMode="auto">
          <a:xfrm>
            <a:off x="6281511" y="6384180"/>
            <a:ext cx="837089" cy="261610"/>
          </a:xfrm>
          <a:prstGeom prst="rect">
            <a:avLst/>
          </a:prstGeom>
          <a:noFill/>
          <a:ln w="9525">
            <a:noFill/>
            <a:miter lim="800000"/>
            <a:headEnd/>
            <a:tailEnd/>
          </a:ln>
        </p:spPr>
        <p:txBody>
          <a:bodyPr wrap="none">
            <a:spAutoFit/>
          </a:bodyPr>
          <a:lstStyle/>
          <a:p>
            <a:r>
              <a:rPr lang="it-IT" sz="1100" b="1" dirty="0" err="1"/>
              <a:t>European</a:t>
            </a:r>
            <a:endParaRPr lang="it-IT" sz="1100" b="1" dirty="0"/>
          </a:p>
        </p:txBody>
      </p:sp>
      <p:sp>
        <p:nvSpPr>
          <p:cNvPr id="44" name="CasellaDiTesto 24"/>
          <p:cNvSpPr txBox="1">
            <a:spLocks noChangeArrowheads="1"/>
          </p:cNvSpPr>
          <p:nvPr/>
        </p:nvSpPr>
        <p:spPr bwMode="auto">
          <a:xfrm>
            <a:off x="2316404" y="3657600"/>
            <a:ext cx="768160" cy="338554"/>
          </a:xfrm>
          <a:prstGeom prst="rect">
            <a:avLst/>
          </a:prstGeom>
          <a:noFill/>
          <a:ln w="9525">
            <a:noFill/>
            <a:miter lim="800000"/>
            <a:headEnd/>
            <a:tailEnd/>
          </a:ln>
        </p:spPr>
        <p:txBody>
          <a:bodyPr wrap="none">
            <a:spAutoFit/>
          </a:bodyPr>
          <a:lstStyle/>
          <a:p>
            <a:pPr algn="ctr"/>
            <a:r>
              <a:rPr lang="it-IT" sz="800" b="1">
                <a:latin typeface="Calibri" pitchFamily="34" charset="0"/>
              </a:rPr>
              <a:t>Local Security</a:t>
            </a:r>
          </a:p>
          <a:p>
            <a:pPr algn="ctr"/>
            <a:r>
              <a:rPr lang="it-IT" sz="800" b="1">
                <a:latin typeface="Calibri" pitchFamily="34" charset="0"/>
              </a:rPr>
              <a:t>Systems</a:t>
            </a:r>
          </a:p>
        </p:txBody>
      </p:sp>
      <p:sp>
        <p:nvSpPr>
          <p:cNvPr id="45" name="Freccia a destra con strisce 44"/>
          <p:cNvSpPr/>
          <p:nvPr/>
        </p:nvSpPr>
        <p:spPr>
          <a:xfrm rot="10800000">
            <a:off x="2937556" y="3994260"/>
            <a:ext cx="1853468" cy="40695"/>
          </a:xfrm>
          <a:prstGeom prst="stripedRightArrow">
            <a:avLst>
              <a:gd name="adj1" fmla="val 6628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800"/>
          </a:p>
        </p:txBody>
      </p:sp>
      <p:sp>
        <p:nvSpPr>
          <p:cNvPr id="47" name="Rettangolo 46"/>
          <p:cNvSpPr/>
          <p:nvPr/>
        </p:nvSpPr>
        <p:spPr>
          <a:xfrm>
            <a:off x="1601335" y="3657600"/>
            <a:ext cx="668110" cy="264333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800"/>
          </a:p>
        </p:txBody>
      </p:sp>
      <p:sp>
        <p:nvSpPr>
          <p:cNvPr id="48" name="Rettangolo 47"/>
          <p:cNvSpPr/>
          <p:nvPr/>
        </p:nvSpPr>
        <p:spPr>
          <a:xfrm>
            <a:off x="2321623" y="3657600"/>
            <a:ext cx="771333" cy="264333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800"/>
          </a:p>
        </p:txBody>
      </p:sp>
      <p:sp>
        <p:nvSpPr>
          <p:cNvPr id="49" name="CasellaDiTesto 24"/>
          <p:cNvSpPr txBox="1">
            <a:spLocks noChangeArrowheads="1"/>
          </p:cNvSpPr>
          <p:nvPr/>
        </p:nvSpPr>
        <p:spPr bwMode="auto">
          <a:xfrm>
            <a:off x="1588587" y="3657600"/>
            <a:ext cx="679994" cy="215444"/>
          </a:xfrm>
          <a:prstGeom prst="rect">
            <a:avLst/>
          </a:prstGeom>
          <a:noFill/>
          <a:ln w="9525">
            <a:noFill/>
            <a:miter lim="800000"/>
            <a:headEnd/>
            <a:tailEnd/>
          </a:ln>
        </p:spPr>
        <p:txBody>
          <a:bodyPr wrap="none">
            <a:spAutoFit/>
          </a:bodyPr>
          <a:lstStyle/>
          <a:p>
            <a:pPr algn="ctr"/>
            <a:r>
              <a:rPr lang="it-IT" sz="800" b="1" dirty="0">
                <a:latin typeface="Calibri" pitchFamily="34" charset="0"/>
              </a:rPr>
              <a:t>ATM </a:t>
            </a:r>
            <a:r>
              <a:rPr lang="it-IT" sz="800" b="1" dirty="0" err="1">
                <a:latin typeface="Calibri" pitchFamily="34" charset="0"/>
              </a:rPr>
              <a:t>Nodes</a:t>
            </a:r>
            <a:endParaRPr lang="it-IT" sz="800" b="1" dirty="0">
              <a:latin typeface="Calibri" pitchFamily="34" charset="0"/>
            </a:endParaRPr>
          </a:p>
        </p:txBody>
      </p:sp>
      <p:pic>
        <p:nvPicPr>
          <p:cNvPr id="53" name="Immagine 52" descr="C2ControlRoom.jpg"/>
          <p:cNvPicPr>
            <a:picLocks noChangeAspect="1"/>
          </p:cNvPicPr>
          <p:nvPr/>
        </p:nvPicPr>
        <p:blipFill>
          <a:blip r:embed="rId8" cstate="print"/>
          <a:stretch>
            <a:fillRect/>
          </a:stretch>
        </p:blipFill>
        <p:spPr bwMode="auto">
          <a:xfrm>
            <a:off x="6993632" y="4085544"/>
            <a:ext cx="608416" cy="286073"/>
          </a:xfrm>
          <a:prstGeom prst="rect">
            <a:avLst/>
          </a:prstGeom>
          <a:effectLst>
            <a:softEdge rad="63500"/>
          </a:effectLst>
        </p:spPr>
      </p:pic>
      <p:grpSp>
        <p:nvGrpSpPr>
          <p:cNvPr id="2" name="Gruppo 73"/>
          <p:cNvGrpSpPr>
            <a:grpSpLocks/>
          </p:cNvGrpSpPr>
          <p:nvPr/>
        </p:nvGrpSpPr>
        <p:grpSpPr bwMode="auto">
          <a:xfrm>
            <a:off x="3710023" y="4522374"/>
            <a:ext cx="820109" cy="294115"/>
            <a:chOff x="3291443" y="2321113"/>
            <a:chExt cx="1147633" cy="504512"/>
          </a:xfrm>
        </p:grpSpPr>
        <p:sp>
          <p:nvSpPr>
            <p:cNvPr id="73" name="Freccia a destra con strisce 72"/>
            <p:cNvSpPr/>
            <p:nvPr/>
          </p:nvSpPr>
          <p:spPr bwMode="auto">
            <a:xfrm rot="12743249">
              <a:off x="3291443" y="2321113"/>
              <a:ext cx="393655" cy="71393"/>
            </a:xfrm>
            <a:prstGeom prst="stripedRightArrow">
              <a:avLst>
                <a:gd name="adj1" fmla="val 6628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800"/>
            </a:p>
          </p:txBody>
        </p:sp>
        <p:sp>
          <p:nvSpPr>
            <p:cNvPr id="74" name="Freccia a destra con strisce 73"/>
            <p:cNvSpPr/>
            <p:nvPr/>
          </p:nvSpPr>
          <p:spPr bwMode="auto">
            <a:xfrm rot="1926633">
              <a:off x="4045421" y="2754231"/>
              <a:ext cx="393655" cy="71394"/>
            </a:xfrm>
            <a:prstGeom prst="stripedRightArrow">
              <a:avLst>
                <a:gd name="adj1" fmla="val 6628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800"/>
            </a:p>
          </p:txBody>
        </p:sp>
      </p:grpSp>
      <p:sp>
        <p:nvSpPr>
          <p:cNvPr id="57" name="Freccia a destra con strisce 56"/>
          <p:cNvSpPr/>
          <p:nvPr/>
        </p:nvSpPr>
        <p:spPr bwMode="auto">
          <a:xfrm rot="8805749">
            <a:off x="3734977" y="5647041"/>
            <a:ext cx="281310" cy="41620"/>
          </a:xfrm>
          <a:prstGeom prst="stripedRightArrow">
            <a:avLst>
              <a:gd name="adj1" fmla="val 6628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800"/>
          </a:p>
        </p:txBody>
      </p:sp>
      <p:sp>
        <p:nvSpPr>
          <p:cNvPr id="58" name="Freccia a destra con strisce 57"/>
          <p:cNvSpPr/>
          <p:nvPr/>
        </p:nvSpPr>
        <p:spPr bwMode="auto">
          <a:xfrm rot="19589133">
            <a:off x="4255627" y="5395471"/>
            <a:ext cx="281310" cy="41620"/>
          </a:xfrm>
          <a:prstGeom prst="stripedRightArrow">
            <a:avLst>
              <a:gd name="adj1" fmla="val 6628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800"/>
          </a:p>
        </p:txBody>
      </p:sp>
      <p:sp>
        <p:nvSpPr>
          <p:cNvPr id="59" name="Freccia a destra con strisce 58"/>
          <p:cNvSpPr/>
          <p:nvPr/>
        </p:nvSpPr>
        <p:spPr bwMode="auto">
          <a:xfrm rot="10800000">
            <a:off x="3750858" y="5083782"/>
            <a:ext cx="205311" cy="42545"/>
          </a:xfrm>
          <a:prstGeom prst="stripedRightArrow">
            <a:avLst>
              <a:gd name="adj1" fmla="val 6628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800"/>
          </a:p>
        </p:txBody>
      </p:sp>
      <p:sp>
        <p:nvSpPr>
          <p:cNvPr id="60" name="Freccia a destra con strisce 59"/>
          <p:cNvSpPr/>
          <p:nvPr/>
        </p:nvSpPr>
        <p:spPr bwMode="auto">
          <a:xfrm>
            <a:off x="4264702" y="5083782"/>
            <a:ext cx="206445" cy="42545"/>
          </a:xfrm>
          <a:prstGeom prst="stripedRightArrow">
            <a:avLst>
              <a:gd name="adj1" fmla="val 6628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800"/>
          </a:p>
        </p:txBody>
      </p:sp>
      <p:pic>
        <p:nvPicPr>
          <p:cNvPr id="61" name="Immagine 40" descr="security 1.bmp"/>
          <p:cNvPicPr>
            <a:picLocks noChangeAspect="1"/>
          </p:cNvPicPr>
          <p:nvPr/>
        </p:nvPicPr>
        <p:blipFill>
          <a:blip r:embed="rId6" cstate="print"/>
          <a:srcRect/>
          <a:stretch>
            <a:fillRect/>
          </a:stretch>
        </p:blipFill>
        <p:spPr bwMode="auto">
          <a:xfrm>
            <a:off x="2630156" y="4539022"/>
            <a:ext cx="302862" cy="246946"/>
          </a:xfrm>
          <a:prstGeom prst="rect">
            <a:avLst/>
          </a:prstGeom>
          <a:noFill/>
          <a:ln w="9525">
            <a:noFill/>
            <a:miter lim="800000"/>
            <a:headEnd/>
            <a:tailEnd/>
          </a:ln>
        </p:spPr>
      </p:pic>
      <p:pic>
        <p:nvPicPr>
          <p:cNvPr id="62" name="Immagine 40" descr="security 1.bmp"/>
          <p:cNvPicPr>
            <a:picLocks noChangeAspect="1"/>
          </p:cNvPicPr>
          <p:nvPr/>
        </p:nvPicPr>
        <p:blipFill>
          <a:blip r:embed="rId6" cstate="print"/>
          <a:srcRect/>
          <a:stretch>
            <a:fillRect/>
          </a:stretch>
        </p:blipFill>
        <p:spPr bwMode="auto">
          <a:xfrm>
            <a:off x="2630156" y="5083782"/>
            <a:ext cx="302862" cy="246946"/>
          </a:xfrm>
          <a:prstGeom prst="rect">
            <a:avLst/>
          </a:prstGeom>
          <a:noFill/>
          <a:ln w="9525">
            <a:noFill/>
            <a:miter lim="800000"/>
            <a:headEnd/>
            <a:tailEnd/>
          </a:ln>
        </p:spPr>
      </p:pic>
      <p:sp>
        <p:nvSpPr>
          <p:cNvPr id="63" name="Freccia bidirezionale orizzontale 62"/>
          <p:cNvSpPr/>
          <p:nvPr/>
        </p:nvSpPr>
        <p:spPr>
          <a:xfrm rot="20211679">
            <a:off x="2883109" y="4576017"/>
            <a:ext cx="457128" cy="5919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800"/>
          </a:p>
        </p:txBody>
      </p:sp>
      <p:pic>
        <p:nvPicPr>
          <p:cNvPr id="64" name="Immagine 40" descr="security 1.bmp"/>
          <p:cNvPicPr>
            <a:picLocks noChangeAspect="1"/>
          </p:cNvPicPr>
          <p:nvPr/>
        </p:nvPicPr>
        <p:blipFill>
          <a:blip r:embed="rId6" cstate="print"/>
          <a:srcRect/>
          <a:stretch>
            <a:fillRect/>
          </a:stretch>
        </p:blipFill>
        <p:spPr bwMode="auto">
          <a:xfrm>
            <a:off x="2630156" y="5755253"/>
            <a:ext cx="302862" cy="246946"/>
          </a:xfrm>
          <a:prstGeom prst="rect">
            <a:avLst/>
          </a:prstGeom>
          <a:noFill/>
          <a:ln w="9525">
            <a:noFill/>
            <a:miter lim="800000"/>
            <a:headEnd/>
            <a:tailEnd/>
          </a:ln>
        </p:spPr>
      </p:pic>
      <p:pic>
        <p:nvPicPr>
          <p:cNvPr id="65" name="Immagine 18" descr="operator2.jpg"/>
          <p:cNvPicPr>
            <a:picLocks noChangeAspect="1"/>
          </p:cNvPicPr>
          <p:nvPr/>
        </p:nvPicPr>
        <p:blipFill>
          <a:blip r:embed="rId3" cstate="print"/>
          <a:srcRect/>
          <a:stretch>
            <a:fillRect/>
          </a:stretch>
        </p:blipFill>
        <p:spPr bwMode="auto">
          <a:xfrm>
            <a:off x="3350446" y="4957997"/>
            <a:ext cx="349368" cy="285792"/>
          </a:xfrm>
          <a:prstGeom prst="rect">
            <a:avLst/>
          </a:prstGeom>
          <a:noFill/>
          <a:ln w="9525">
            <a:noFill/>
            <a:miter lim="800000"/>
            <a:headEnd/>
            <a:tailEnd/>
          </a:ln>
        </p:spPr>
      </p:pic>
      <p:sp>
        <p:nvSpPr>
          <p:cNvPr id="66" name="CasellaDiTesto 24"/>
          <p:cNvSpPr txBox="1">
            <a:spLocks noChangeArrowheads="1"/>
          </p:cNvSpPr>
          <p:nvPr/>
        </p:nvSpPr>
        <p:spPr bwMode="auto">
          <a:xfrm>
            <a:off x="3298267" y="5209568"/>
            <a:ext cx="465192" cy="215444"/>
          </a:xfrm>
          <a:prstGeom prst="rect">
            <a:avLst/>
          </a:prstGeom>
          <a:noFill/>
          <a:ln w="9525">
            <a:noFill/>
            <a:miter lim="800000"/>
            <a:headEnd/>
            <a:tailEnd/>
          </a:ln>
        </p:spPr>
        <p:txBody>
          <a:bodyPr wrap="none">
            <a:spAutoFit/>
          </a:bodyPr>
          <a:lstStyle/>
          <a:p>
            <a:r>
              <a:rPr lang="it-IT" sz="800" b="1">
                <a:latin typeface="Calibri" pitchFamily="34" charset="0"/>
              </a:rPr>
              <a:t>LGSOC</a:t>
            </a:r>
          </a:p>
        </p:txBody>
      </p:sp>
      <p:pic>
        <p:nvPicPr>
          <p:cNvPr id="67" name="Immagine 18" descr="operator2.jpg"/>
          <p:cNvPicPr>
            <a:picLocks noChangeAspect="1"/>
          </p:cNvPicPr>
          <p:nvPr/>
        </p:nvPicPr>
        <p:blipFill>
          <a:blip r:embed="rId3" cstate="print"/>
          <a:srcRect/>
          <a:stretch>
            <a:fillRect/>
          </a:stretch>
        </p:blipFill>
        <p:spPr bwMode="auto">
          <a:xfrm>
            <a:off x="3350446" y="5587848"/>
            <a:ext cx="349368" cy="284867"/>
          </a:xfrm>
          <a:prstGeom prst="rect">
            <a:avLst/>
          </a:prstGeom>
          <a:noFill/>
          <a:ln w="9525">
            <a:noFill/>
            <a:miter lim="800000"/>
            <a:headEnd/>
            <a:tailEnd/>
          </a:ln>
        </p:spPr>
      </p:pic>
      <p:sp>
        <p:nvSpPr>
          <p:cNvPr id="68" name="CasellaDiTesto 24"/>
          <p:cNvSpPr txBox="1">
            <a:spLocks noChangeArrowheads="1"/>
          </p:cNvSpPr>
          <p:nvPr/>
        </p:nvSpPr>
        <p:spPr bwMode="auto">
          <a:xfrm>
            <a:off x="3298267" y="5839419"/>
            <a:ext cx="465192" cy="215444"/>
          </a:xfrm>
          <a:prstGeom prst="rect">
            <a:avLst/>
          </a:prstGeom>
          <a:noFill/>
          <a:ln w="9525">
            <a:noFill/>
            <a:miter lim="800000"/>
            <a:headEnd/>
            <a:tailEnd/>
          </a:ln>
        </p:spPr>
        <p:txBody>
          <a:bodyPr wrap="none">
            <a:spAutoFit/>
          </a:bodyPr>
          <a:lstStyle/>
          <a:p>
            <a:r>
              <a:rPr lang="it-IT" sz="800" b="1">
                <a:latin typeface="Calibri" pitchFamily="34" charset="0"/>
              </a:rPr>
              <a:t>LGSOC</a:t>
            </a:r>
          </a:p>
        </p:txBody>
      </p:sp>
      <p:pic>
        <p:nvPicPr>
          <p:cNvPr id="69" name="Immagine 81" descr="systems.png"/>
          <p:cNvPicPr>
            <a:picLocks noChangeAspect="1"/>
          </p:cNvPicPr>
          <p:nvPr/>
        </p:nvPicPr>
        <p:blipFill>
          <a:blip r:embed="rId5" cstate="print"/>
          <a:srcRect/>
          <a:stretch>
            <a:fillRect/>
          </a:stretch>
        </p:blipFill>
        <p:spPr bwMode="auto">
          <a:xfrm>
            <a:off x="2331832" y="6078041"/>
            <a:ext cx="349368" cy="222899"/>
          </a:xfrm>
          <a:prstGeom prst="rect">
            <a:avLst/>
          </a:prstGeom>
          <a:noFill/>
          <a:ln w="9525">
            <a:noFill/>
            <a:miter lim="800000"/>
            <a:headEnd/>
            <a:tailEnd/>
          </a:ln>
        </p:spPr>
      </p:pic>
      <p:sp>
        <p:nvSpPr>
          <p:cNvPr id="70" name="Freccia bidirezionale orizzontale 69"/>
          <p:cNvSpPr/>
          <p:nvPr/>
        </p:nvSpPr>
        <p:spPr>
          <a:xfrm>
            <a:off x="2715230" y="6165905"/>
            <a:ext cx="737303" cy="5086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800"/>
          </a:p>
        </p:txBody>
      </p:sp>
      <p:sp>
        <p:nvSpPr>
          <p:cNvPr id="71" name="Freccia bidirezionale orizzontale 70"/>
          <p:cNvSpPr/>
          <p:nvPr/>
        </p:nvSpPr>
        <p:spPr>
          <a:xfrm rot="5400000">
            <a:off x="3378752" y="6038986"/>
            <a:ext cx="209950" cy="6238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800"/>
          </a:p>
        </p:txBody>
      </p:sp>
      <p:sp>
        <p:nvSpPr>
          <p:cNvPr id="72" name="CasellaDiTesto 28"/>
          <p:cNvSpPr txBox="1">
            <a:spLocks noChangeArrowheads="1"/>
          </p:cNvSpPr>
          <p:nvPr/>
        </p:nvSpPr>
        <p:spPr bwMode="auto">
          <a:xfrm>
            <a:off x="6950755" y="3700145"/>
            <a:ext cx="681597" cy="215444"/>
          </a:xfrm>
          <a:prstGeom prst="rect">
            <a:avLst/>
          </a:prstGeom>
          <a:noFill/>
          <a:ln w="9525">
            <a:noFill/>
            <a:miter lim="800000"/>
            <a:headEnd/>
            <a:tailEnd/>
          </a:ln>
        </p:spPr>
        <p:txBody>
          <a:bodyPr wrap="none">
            <a:spAutoFit/>
          </a:bodyPr>
          <a:lstStyle/>
          <a:p>
            <a:r>
              <a:rPr lang="it-IT" sz="800" b="1" dirty="0" err="1">
                <a:latin typeface="Calibri" pitchFamily="34" charset="0"/>
              </a:rPr>
              <a:t>Capabilities</a:t>
            </a:r>
            <a:endParaRPr lang="it-IT" sz="800" b="1" dirty="0">
              <a:latin typeface="Calibri" pitchFamily="34" charset="0"/>
            </a:endParaRPr>
          </a:p>
        </p:txBody>
      </p:sp>
      <p:pic>
        <p:nvPicPr>
          <p:cNvPr id="7" name="Immagine 22" descr="operator centrale.jpg"/>
          <p:cNvPicPr>
            <a:picLocks noChangeAspect="1"/>
          </p:cNvPicPr>
          <p:nvPr/>
        </p:nvPicPr>
        <p:blipFill>
          <a:blip r:embed="rId9" cstate="print">
            <a:clrChange>
              <a:clrFrom>
                <a:srgbClr val="FFFFFF"/>
              </a:clrFrom>
              <a:clrTo>
                <a:srgbClr val="FFFFFF">
                  <a:alpha val="0"/>
                </a:srgbClr>
              </a:clrTo>
            </a:clrChange>
          </a:blip>
          <a:srcRect/>
          <a:stretch>
            <a:fillRect/>
          </a:stretch>
        </p:blipFill>
        <p:spPr bwMode="auto">
          <a:xfrm>
            <a:off x="6013813" y="4832212"/>
            <a:ext cx="989121" cy="458746"/>
          </a:xfrm>
          <a:prstGeom prst="rect">
            <a:avLst/>
          </a:prstGeom>
          <a:noFill/>
          <a:ln w="9525">
            <a:noFill/>
            <a:miter lim="800000"/>
            <a:headEnd/>
            <a:tailEnd/>
          </a:ln>
        </p:spPr>
      </p:pic>
      <p:sp>
        <p:nvSpPr>
          <p:cNvPr id="17" name="CasellaDiTesto 28"/>
          <p:cNvSpPr txBox="1">
            <a:spLocks noChangeArrowheads="1"/>
          </p:cNvSpPr>
          <p:nvPr/>
        </p:nvSpPr>
        <p:spPr bwMode="auto">
          <a:xfrm>
            <a:off x="6323480" y="5462063"/>
            <a:ext cx="409086" cy="215444"/>
          </a:xfrm>
          <a:prstGeom prst="rect">
            <a:avLst/>
          </a:prstGeom>
          <a:noFill/>
          <a:ln w="9525">
            <a:noFill/>
            <a:miter lim="800000"/>
            <a:headEnd/>
            <a:tailEnd/>
          </a:ln>
        </p:spPr>
        <p:txBody>
          <a:bodyPr wrap="none">
            <a:spAutoFit/>
          </a:bodyPr>
          <a:lstStyle/>
          <a:p>
            <a:r>
              <a:rPr lang="it-IT" sz="800" b="1">
                <a:latin typeface="Calibri" pitchFamily="34" charset="0"/>
              </a:rPr>
              <a:t>EGCC</a:t>
            </a:r>
          </a:p>
        </p:txBody>
      </p:sp>
      <p:pic>
        <p:nvPicPr>
          <p:cNvPr id="46" name="Immagine 45" descr="cyberintelligence.jpg"/>
          <p:cNvPicPr>
            <a:picLocks noChangeAspect="1"/>
          </p:cNvPicPr>
          <p:nvPr/>
        </p:nvPicPr>
        <p:blipFill>
          <a:blip r:embed="rId10" cstate="print"/>
          <a:stretch>
            <a:fillRect/>
          </a:stretch>
        </p:blipFill>
        <p:spPr>
          <a:xfrm>
            <a:off x="7029123" y="4931061"/>
            <a:ext cx="436804" cy="311640"/>
          </a:xfrm>
          <a:prstGeom prst="rect">
            <a:avLst/>
          </a:prstGeom>
          <a:effectLst>
            <a:softEdge rad="63500"/>
          </a:effectLst>
        </p:spPr>
      </p:pic>
      <p:pic>
        <p:nvPicPr>
          <p:cNvPr id="50" name="Immagine 49" descr="attack prediction.jpg"/>
          <p:cNvPicPr>
            <a:picLocks noChangeAspect="1"/>
          </p:cNvPicPr>
          <p:nvPr/>
        </p:nvPicPr>
        <p:blipFill>
          <a:blip r:embed="rId11" cstate="print"/>
          <a:stretch>
            <a:fillRect/>
          </a:stretch>
        </p:blipFill>
        <p:spPr>
          <a:xfrm>
            <a:off x="7002861" y="5714096"/>
            <a:ext cx="545982" cy="298953"/>
          </a:xfrm>
          <a:prstGeom prst="rect">
            <a:avLst/>
          </a:prstGeom>
          <a:effectLst>
            <a:softEdge rad="63500"/>
          </a:effectLst>
        </p:spPr>
      </p:pic>
      <p:sp>
        <p:nvSpPr>
          <p:cNvPr id="51" name="CasellaDiTesto 28"/>
          <p:cNvSpPr txBox="1">
            <a:spLocks noChangeArrowheads="1"/>
          </p:cNvSpPr>
          <p:nvPr/>
        </p:nvSpPr>
        <p:spPr bwMode="auto">
          <a:xfrm>
            <a:off x="6855911" y="5200319"/>
            <a:ext cx="795411" cy="338554"/>
          </a:xfrm>
          <a:prstGeom prst="rect">
            <a:avLst/>
          </a:prstGeom>
          <a:noFill/>
          <a:ln w="9525">
            <a:noFill/>
            <a:miter lim="800000"/>
            <a:headEnd/>
            <a:tailEnd/>
          </a:ln>
        </p:spPr>
        <p:txBody>
          <a:bodyPr wrap="none">
            <a:spAutoFit/>
          </a:bodyPr>
          <a:lstStyle/>
          <a:p>
            <a:pPr algn="ctr">
              <a:defRPr/>
            </a:pPr>
            <a:r>
              <a:rPr lang="it-IT" sz="800" b="1" dirty="0">
                <a:latin typeface="Calibri" pitchFamily="34" charset="0"/>
              </a:rPr>
              <a:t>Cyber Security</a:t>
            </a:r>
          </a:p>
          <a:p>
            <a:pPr algn="ctr">
              <a:defRPr/>
            </a:pPr>
            <a:r>
              <a:rPr lang="it-IT" sz="800" b="1" dirty="0">
                <a:latin typeface="Calibri" pitchFamily="34" charset="0"/>
              </a:rPr>
              <a:t>intelligence</a:t>
            </a:r>
          </a:p>
        </p:txBody>
      </p:sp>
      <p:sp>
        <p:nvSpPr>
          <p:cNvPr id="55" name="Freccia a destra con strisce 54"/>
          <p:cNvSpPr/>
          <p:nvPr/>
        </p:nvSpPr>
        <p:spPr>
          <a:xfrm>
            <a:off x="5859546" y="5084708"/>
            <a:ext cx="206445" cy="41620"/>
          </a:xfrm>
          <a:prstGeom prst="stripedRightArrow">
            <a:avLst>
              <a:gd name="adj1" fmla="val 6628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800"/>
          </a:p>
        </p:txBody>
      </p:sp>
      <p:sp>
        <p:nvSpPr>
          <p:cNvPr id="75" name="CasellaDiTesto 28"/>
          <p:cNvSpPr txBox="1">
            <a:spLocks noChangeArrowheads="1"/>
          </p:cNvSpPr>
          <p:nvPr/>
        </p:nvSpPr>
        <p:spPr bwMode="auto">
          <a:xfrm>
            <a:off x="6963693" y="5909846"/>
            <a:ext cx="620684" cy="338554"/>
          </a:xfrm>
          <a:prstGeom prst="rect">
            <a:avLst/>
          </a:prstGeom>
          <a:noFill/>
          <a:ln w="9525">
            <a:noFill/>
            <a:miter lim="800000"/>
            <a:headEnd/>
            <a:tailEnd/>
          </a:ln>
        </p:spPr>
        <p:txBody>
          <a:bodyPr wrap="none">
            <a:spAutoFit/>
          </a:bodyPr>
          <a:lstStyle/>
          <a:p>
            <a:pPr algn="ctr">
              <a:defRPr/>
            </a:pPr>
            <a:r>
              <a:rPr lang="it-IT" sz="800" b="1" dirty="0" err="1">
                <a:latin typeface="Calibri" pitchFamily="34" charset="0"/>
              </a:rPr>
              <a:t>Attack</a:t>
            </a:r>
            <a:endParaRPr lang="it-IT" sz="800" b="1" dirty="0">
              <a:latin typeface="Calibri" pitchFamily="34" charset="0"/>
            </a:endParaRPr>
          </a:p>
          <a:p>
            <a:pPr algn="ctr">
              <a:defRPr/>
            </a:pPr>
            <a:r>
              <a:rPr lang="it-IT" sz="800" b="1" dirty="0" err="1">
                <a:latin typeface="Calibri" pitchFamily="34" charset="0"/>
              </a:rPr>
              <a:t>Prediction</a:t>
            </a:r>
            <a:endParaRPr lang="it-IT" sz="800" b="1" dirty="0">
              <a:latin typeface="Calibri" pitchFamily="34" charset="0"/>
            </a:endParaRPr>
          </a:p>
        </p:txBody>
      </p:sp>
      <p:sp>
        <p:nvSpPr>
          <p:cNvPr id="5" name="Rettangolo arrotondato 4"/>
          <p:cNvSpPr/>
          <p:nvPr/>
        </p:nvSpPr>
        <p:spPr>
          <a:xfrm>
            <a:off x="4636757" y="3657600"/>
            <a:ext cx="2983243" cy="2559175"/>
          </a:xfrm>
          <a:prstGeom prst="roundRect">
            <a:avLst>
              <a:gd name="adj" fmla="val 7685"/>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800" b="1" dirty="0" err="1"/>
              <a:t>ecurity</a:t>
            </a:r>
            <a:endParaRPr lang="it-IT" sz="800" b="1" dirty="0"/>
          </a:p>
          <a:p>
            <a:pPr algn="ctr">
              <a:defRPr/>
            </a:pPr>
            <a:r>
              <a:rPr lang="it-IT" sz="800" b="1" dirty="0" err="1"/>
              <a:t>Systems</a:t>
            </a:r>
            <a:endParaRPr lang="it-IT" sz="800" b="1" dirty="0"/>
          </a:p>
        </p:txBody>
      </p:sp>
      <p:sp>
        <p:nvSpPr>
          <p:cNvPr id="76" name="CasellaDiTesto 28"/>
          <p:cNvSpPr txBox="1">
            <a:spLocks noChangeArrowheads="1"/>
          </p:cNvSpPr>
          <p:nvPr/>
        </p:nvSpPr>
        <p:spPr bwMode="auto">
          <a:xfrm>
            <a:off x="6858000" y="4332895"/>
            <a:ext cx="752925" cy="338554"/>
          </a:xfrm>
          <a:prstGeom prst="rect">
            <a:avLst/>
          </a:prstGeom>
          <a:noFill/>
          <a:ln w="9525">
            <a:noFill/>
            <a:miter lim="800000"/>
            <a:headEnd/>
            <a:tailEnd/>
          </a:ln>
        </p:spPr>
        <p:txBody>
          <a:bodyPr wrap="square">
            <a:spAutoFit/>
          </a:bodyPr>
          <a:lstStyle/>
          <a:p>
            <a:pPr algn="ctr">
              <a:defRPr/>
            </a:pPr>
            <a:r>
              <a:rPr lang="it-IT" sz="800" b="1" dirty="0" smtClean="0">
                <a:latin typeface="Calibri" pitchFamily="34" charset="0"/>
              </a:rPr>
              <a:t>Coordination</a:t>
            </a:r>
            <a:endParaRPr lang="it-IT" sz="800" b="1" dirty="0">
              <a:latin typeface="Calibri" pitchFamily="34" charset="0"/>
            </a:endParaRPr>
          </a:p>
          <a:p>
            <a:pPr algn="ctr">
              <a:defRPr/>
            </a:pPr>
            <a:r>
              <a:rPr lang="it-IT" sz="800" b="1" dirty="0">
                <a:latin typeface="Calibri" pitchFamily="34" charset="0"/>
              </a:rPr>
              <a:t>&amp; </a:t>
            </a:r>
            <a:r>
              <a:rPr lang="it-IT" sz="800" b="1" dirty="0" err="1">
                <a:latin typeface="Calibri" pitchFamily="34" charset="0"/>
              </a:rPr>
              <a:t>Control</a:t>
            </a:r>
            <a:endParaRPr lang="it-IT" sz="800" b="1" dirty="0">
              <a:latin typeface="Calibri" pitchFamily="34" charset="0"/>
            </a:endParaRPr>
          </a:p>
        </p:txBody>
      </p:sp>
    </p:spTree>
    <p:extLst>
      <p:ext uri="{BB962C8B-B14F-4D97-AF65-F5344CB8AC3E}">
        <p14:creationId xmlns:p14="http://schemas.microsoft.com/office/powerpoint/2010/main" xmlns="" val="281311726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2514601" y="242888"/>
            <a:ext cx="6173788" cy="400110"/>
          </a:xfrm>
        </p:spPr>
        <p:txBody>
          <a:bodyPr/>
          <a:lstStyle/>
          <a:p>
            <a:r>
              <a:rPr lang="en-US" sz="2000" dirty="0" smtClean="0"/>
              <a:t>The GAMMA Concept: The need for </a:t>
            </a:r>
            <a:r>
              <a:rPr lang="en-US" sz="2000" dirty="0" err="1" smtClean="0"/>
              <a:t>Sanitisation</a:t>
            </a:r>
            <a:endParaRPr lang="it-IT" sz="2000" dirty="0"/>
          </a:p>
        </p:txBody>
      </p:sp>
      <p:sp>
        <p:nvSpPr>
          <p:cNvPr id="12" name="Segnaposto contenuto 10"/>
          <p:cNvSpPr>
            <a:spLocks noGrp="1"/>
          </p:cNvSpPr>
          <p:nvPr>
            <p:ph idx="1"/>
          </p:nvPr>
        </p:nvSpPr>
        <p:spPr>
          <a:xfrm>
            <a:off x="762000" y="982920"/>
            <a:ext cx="7861787" cy="2369880"/>
          </a:xfrm>
        </p:spPr>
        <p:txBody>
          <a:bodyPr/>
          <a:lstStyle/>
          <a:p>
            <a:pPr>
              <a:spcBef>
                <a:spcPts val="0"/>
              </a:spcBef>
              <a:spcAft>
                <a:spcPts val="1200"/>
              </a:spcAft>
            </a:pPr>
            <a:r>
              <a:rPr lang="en-GB" sz="1800" dirty="0" smtClean="0"/>
              <a:t>Sanitisation  of information to be disseminated  to European level should be seen as a prerequisite for the successful exploitation of collaborative environments within the existing regulatory framework.</a:t>
            </a:r>
            <a:endParaRPr lang="it-IT" sz="1800" dirty="0" smtClean="0"/>
          </a:p>
          <a:p>
            <a:pPr>
              <a:spcBef>
                <a:spcPts val="0"/>
              </a:spcBef>
              <a:spcAft>
                <a:spcPts val="1200"/>
              </a:spcAft>
            </a:pPr>
            <a:r>
              <a:rPr lang="en-GB" sz="1800" dirty="0" smtClean="0"/>
              <a:t>Sanitisation of the information aims to categorize the sensitive information, generated at local and national level that can be disseminated at European level, if necessary opportunely modified so as to eliminate sensitive aspects. In the picture below the padlock symbol represents where the sanitization process can be performed. </a:t>
            </a:r>
            <a:endParaRPr lang="it-IT" sz="1800" dirty="0" smtClean="0"/>
          </a:p>
        </p:txBody>
      </p:sp>
      <p:sp>
        <p:nvSpPr>
          <p:cNvPr id="5" name="Rettangolo arrotondato 4"/>
          <p:cNvSpPr/>
          <p:nvPr/>
        </p:nvSpPr>
        <p:spPr>
          <a:xfrm>
            <a:off x="4636757" y="3449842"/>
            <a:ext cx="2983243" cy="2559175"/>
          </a:xfrm>
          <a:prstGeom prst="roundRect">
            <a:avLst>
              <a:gd name="adj" fmla="val 768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800" b="1" dirty="0" err="1"/>
              <a:t>ecurity</a:t>
            </a:r>
            <a:endParaRPr lang="it-IT" sz="800" b="1" dirty="0"/>
          </a:p>
          <a:p>
            <a:pPr algn="ctr">
              <a:defRPr/>
            </a:pPr>
            <a:r>
              <a:rPr lang="it-IT" sz="800" b="1" dirty="0" err="1"/>
              <a:t>Systems</a:t>
            </a:r>
            <a:endParaRPr lang="it-IT" sz="800" b="1" dirty="0"/>
          </a:p>
        </p:txBody>
      </p:sp>
      <p:pic>
        <p:nvPicPr>
          <p:cNvPr id="7" name="Immagine 22" descr="operator centrale.jpg"/>
          <p:cNvPicPr>
            <a:picLocks noChangeAspect="1"/>
          </p:cNvPicPr>
          <p:nvPr/>
        </p:nvPicPr>
        <p:blipFill>
          <a:blip r:embed="rId2" cstate="print"/>
          <a:srcRect/>
          <a:stretch>
            <a:fillRect/>
          </a:stretch>
        </p:blipFill>
        <p:spPr bwMode="auto">
          <a:xfrm>
            <a:off x="6013813" y="4624454"/>
            <a:ext cx="989121" cy="458746"/>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l="34598" r="-314"/>
          <a:stretch>
            <a:fillRect/>
          </a:stretch>
        </p:blipFill>
        <p:spPr bwMode="auto">
          <a:xfrm>
            <a:off x="1601335" y="3449842"/>
            <a:ext cx="668110" cy="2643339"/>
          </a:xfrm>
          <a:prstGeom prst="rect">
            <a:avLst/>
          </a:prstGeom>
          <a:noFill/>
          <a:ln w="9525">
            <a:noFill/>
            <a:miter lim="800000"/>
            <a:headEnd/>
            <a:tailEnd/>
          </a:ln>
        </p:spPr>
      </p:pic>
      <p:sp>
        <p:nvSpPr>
          <p:cNvPr id="9" name="Rettangolo 8"/>
          <p:cNvSpPr/>
          <p:nvPr/>
        </p:nvSpPr>
        <p:spPr>
          <a:xfrm rot="5400000">
            <a:off x="6547238" y="5639188"/>
            <a:ext cx="293190" cy="1852334"/>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it-IT" sz="800"/>
          </a:p>
        </p:txBody>
      </p:sp>
      <p:sp>
        <p:nvSpPr>
          <p:cNvPr id="10" name="Rettangolo 9"/>
          <p:cNvSpPr/>
          <p:nvPr/>
        </p:nvSpPr>
        <p:spPr>
          <a:xfrm rot="5400000">
            <a:off x="4772038" y="5716322"/>
            <a:ext cx="293190" cy="1698066"/>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it-IT" sz="800"/>
          </a:p>
        </p:txBody>
      </p:sp>
      <p:sp>
        <p:nvSpPr>
          <p:cNvPr id="11" name="Rettangolo 10"/>
          <p:cNvSpPr/>
          <p:nvPr/>
        </p:nvSpPr>
        <p:spPr>
          <a:xfrm rot="5400000">
            <a:off x="2688305" y="5330655"/>
            <a:ext cx="293190" cy="24694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it-IT" sz="800"/>
          </a:p>
        </p:txBody>
      </p:sp>
      <p:pic>
        <p:nvPicPr>
          <p:cNvPr id="13" name="Immagine 18" descr="operator2.jpg"/>
          <p:cNvPicPr>
            <a:picLocks noChangeAspect="1"/>
          </p:cNvPicPr>
          <p:nvPr/>
        </p:nvPicPr>
        <p:blipFill>
          <a:blip r:embed="rId4" cstate="print"/>
          <a:srcRect/>
          <a:stretch>
            <a:fillRect/>
          </a:stretch>
        </p:blipFill>
        <p:spPr bwMode="auto">
          <a:xfrm>
            <a:off x="3350446" y="4121313"/>
            <a:ext cx="349368" cy="285792"/>
          </a:xfrm>
          <a:prstGeom prst="rect">
            <a:avLst/>
          </a:prstGeom>
          <a:noFill/>
          <a:ln w="9525">
            <a:noFill/>
            <a:miter lim="800000"/>
            <a:headEnd/>
            <a:tailEnd/>
          </a:ln>
        </p:spPr>
      </p:pic>
      <p:pic>
        <p:nvPicPr>
          <p:cNvPr id="14" name="Immagine 21" descr="operator 3.jpg"/>
          <p:cNvPicPr>
            <a:picLocks noChangeAspect="1"/>
          </p:cNvPicPr>
          <p:nvPr/>
        </p:nvPicPr>
        <p:blipFill>
          <a:blip r:embed="rId5" cstate="print"/>
          <a:srcRect/>
          <a:stretch>
            <a:fillRect/>
          </a:stretch>
        </p:blipFill>
        <p:spPr bwMode="auto">
          <a:xfrm>
            <a:off x="4676457" y="4540289"/>
            <a:ext cx="782676" cy="639100"/>
          </a:xfrm>
          <a:prstGeom prst="rect">
            <a:avLst/>
          </a:prstGeom>
          <a:noFill/>
          <a:ln w="9525">
            <a:noFill/>
            <a:miter lim="800000"/>
            <a:headEnd/>
            <a:tailEnd/>
          </a:ln>
        </p:spPr>
      </p:pic>
      <p:sp>
        <p:nvSpPr>
          <p:cNvPr id="15" name="CasellaDiTesto 24"/>
          <p:cNvSpPr txBox="1">
            <a:spLocks noChangeArrowheads="1"/>
          </p:cNvSpPr>
          <p:nvPr/>
        </p:nvSpPr>
        <p:spPr bwMode="auto">
          <a:xfrm>
            <a:off x="3298267" y="4372884"/>
            <a:ext cx="465192" cy="215444"/>
          </a:xfrm>
          <a:prstGeom prst="rect">
            <a:avLst/>
          </a:prstGeom>
          <a:noFill/>
          <a:ln w="9525">
            <a:noFill/>
            <a:miter lim="800000"/>
            <a:headEnd/>
            <a:tailEnd/>
          </a:ln>
        </p:spPr>
        <p:txBody>
          <a:bodyPr wrap="none">
            <a:spAutoFit/>
          </a:bodyPr>
          <a:lstStyle/>
          <a:p>
            <a:r>
              <a:rPr lang="it-IT" sz="800" b="1">
                <a:latin typeface="Calibri" pitchFamily="34" charset="0"/>
              </a:rPr>
              <a:t>LGSOC</a:t>
            </a:r>
          </a:p>
        </p:txBody>
      </p:sp>
      <p:sp>
        <p:nvSpPr>
          <p:cNvPr id="16" name="CasellaDiTesto 27"/>
          <p:cNvSpPr txBox="1">
            <a:spLocks noChangeArrowheads="1"/>
          </p:cNvSpPr>
          <p:nvPr/>
        </p:nvSpPr>
        <p:spPr bwMode="auto">
          <a:xfrm>
            <a:off x="4882902" y="5254305"/>
            <a:ext cx="510076" cy="215444"/>
          </a:xfrm>
          <a:prstGeom prst="rect">
            <a:avLst/>
          </a:prstGeom>
          <a:noFill/>
          <a:ln w="9525">
            <a:noFill/>
            <a:miter lim="800000"/>
            <a:headEnd/>
            <a:tailEnd/>
          </a:ln>
        </p:spPr>
        <p:txBody>
          <a:bodyPr wrap="none">
            <a:spAutoFit/>
          </a:bodyPr>
          <a:lstStyle/>
          <a:p>
            <a:r>
              <a:rPr lang="it-IT" sz="800" b="1" dirty="0">
                <a:latin typeface="Calibri" pitchFamily="34" charset="0"/>
              </a:rPr>
              <a:t>NGSMP</a:t>
            </a:r>
          </a:p>
        </p:txBody>
      </p:sp>
      <p:sp>
        <p:nvSpPr>
          <p:cNvPr id="17" name="CasellaDiTesto 28"/>
          <p:cNvSpPr txBox="1">
            <a:spLocks noChangeArrowheads="1"/>
          </p:cNvSpPr>
          <p:nvPr/>
        </p:nvSpPr>
        <p:spPr bwMode="auto">
          <a:xfrm>
            <a:off x="6323480" y="5254305"/>
            <a:ext cx="409086" cy="215444"/>
          </a:xfrm>
          <a:prstGeom prst="rect">
            <a:avLst/>
          </a:prstGeom>
          <a:noFill/>
          <a:ln w="9525">
            <a:noFill/>
            <a:miter lim="800000"/>
            <a:headEnd/>
            <a:tailEnd/>
          </a:ln>
        </p:spPr>
        <p:txBody>
          <a:bodyPr wrap="none">
            <a:spAutoFit/>
          </a:bodyPr>
          <a:lstStyle/>
          <a:p>
            <a:r>
              <a:rPr lang="it-IT" sz="800" b="1">
                <a:latin typeface="Calibri" pitchFamily="34" charset="0"/>
              </a:rPr>
              <a:t>EGCC</a:t>
            </a:r>
          </a:p>
        </p:txBody>
      </p:sp>
      <p:pic>
        <p:nvPicPr>
          <p:cNvPr id="18" name="Immagine 24" descr="systems.png"/>
          <p:cNvPicPr>
            <a:picLocks noChangeAspect="1"/>
          </p:cNvPicPr>
          <p:nvPr/>
        </p:nvPicPr>
        <p:blipFill>
          <a:blip r:embed="rId6" cstate="print"/>
          <a:srcRect/>
          <a:stretch>
            <a:fillRect/>
          </a:stretch>
        </p:blipFill>
        <p:spPr bwMode="auto">
          <a:xfrm>
            <a:off x="2321623" y="3949283"/>
            <a:ext cx="349368" cy="222899"/>
          </a:xfrm>
          <a:prstGeom prst="rect">
            <a:avLst/>
          </a:prstGeom>
          <a:noFill/>
          <a:ln w="9525">
            <a:noFill/>
            <a:miter lim="800000"/>
            <a:headEnd/>
            <a:tailEnd/>
          </a:ln>
        </p:spPr>
      </p:pic>
      <p:pic>
        <p:nvPicPr>
          <p:cNvPr id="19" name="Immagine 40" descr="security 1.bmp"/>
          <p:cNvPicPr>
            <a:picLocks noChangeAspect="1"/>
          </p:cNvPicPr>
          <p:nvPr/>
        </p:nvPicPr>
        <p:blipFill>
          <a:blip r:embed="rId7" cstate="print"/>
          <a:srcRect/>
          <a:stretch>
            <a:fillRect/>
          </a:stretch>
        </p:blipFill>
        <p:spPr bwMode="auto">
          <a:xfrm>
            <a:off x="2624485" y="3912288"/>
            <a:ext cx="302861" cy="246946"/>
          </a:xfrm>
          <a:prstGeom prst="rect">
            <a:avLst/>
          </a:prstGeom>
          <a:noFill/>
          <a:ln w="9525">
            <a:noFill/>
            <a:miter lim="800000"/>
            <a:headEnd/>
            <a:tailEnd/>
          </a:ln>
        </p:spPr>
      </p:pic>
      <p:sp>
        <p:nvSpPr>
          <p:cNvPr id="20" name="Freccia bidirezionale orizzontale 19"/>
          <p:cNvSpPr/>
          <p:nvPr/>
        </p:nvSpPr>
        <p:spPr>
          <a:xfrm rot="1634683">
            <a:off x="2896720" y="4102815"/>
            <a:ext cx="457128" cy="6011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800"/>
          </a:p>
        </p:txBody>
      </p:sp>
      <p:pic>
        <p:nvPicPr>
          <p:cNvPr id="21" name="Immagine 48" descr="security 1.bmp"/>
          <p:cNvPicPr>
            <a:picLocks noChangeAspect="1"/>
          </p:cNvPicPr>
          <p:nvPr/>
        </p:nvPicPr>
        <p:blipFill>
          <a:blip r:embed="rId7" cstate="print"/>
          <a:srcRect/>
          <a:stretch>
            <a:fillRect/>
          </a:stretch>
        </p:blipFill>
        <p:spPr bwMode="auto">
          <a:xfrm>
            <a:off x="2629023" y="4546763"/>
            <a:ext cx="302861" cy="246021"/>
          </a:xfrm>
          <a:prstGeom prst="rect">
            <a:avLst/>
          </a:prstGeom>
          <a:noFill/>
          <a:ln w="9525">
            <a:noFill/>
            <a:miter lim="800000"/>
            <a:headEnd/>
            <a:tailEnd/>
          </a:ln>
        </p:spPr>
      </p:pic>
      <p:sp>
        <p:nvSpPr>
          <p:cNvPr id="22" name="Freccia bidirezionale orizzontale 21"/>
          <p:cNvSpPr/>
          <p:nvPr/>
        </p:nvSpPr>
        <p:spPr>
          <a:xfrm rot="1634683">
            <a:off x="2901258" y="4737291"/>
            <a:ext cx="457128" cy="5919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800"/>
          </a:p>
        </p:txBody>
      </p:sp>
      <p:sp>
        <p:nvSpPr>
          <p:cNvPr id="23" name="Freccia bidirezionale orizzontale 22"/>
          <p:cNvSpPr/>
          <p:nvPr/>
        </p:nvSpPr>
        <p:spPr>
          <a:xfrm rot="20211679">
            <a:off x="2896720" y="4989786"/>
            <a:ext cx="457128" cy="5919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800"/>
          </a:p>
        </p:txBody>
      </p:sp>
      <p:pic>
        <p:nvPicPr>
          <p:cNvPr id="24" name="Immagine 52" descr="security 1.bmp"/>
          <p:cNvPicPr>
            <a:picLocks noChangeAspect="1"/>
          </p:cNvPicPr>
          <p:nvPr/>
        </p:nvPicPr>
        <p:blipFill>
          <a:blip r:embed="rId7" cstate="print"/>
          <a:srcRect/>
          <a:stretch>
            <a:fillRect/>
          </a:stretch>
        </p:blipFill>
        <p:spPr bwMode="auto">
          <a:xfrm>
            <a:off x="2624485" y="5175689"/>
            <a:ext cx="302861" cy="246946"/>
          </a:xfrm>
          <a:prstGeom prst="rect">
            <a:avLst/>
          </a:prstGeom>
          <a:noFill/>
          <a:ln w="9525">
            <a:noFill/>
            <a:miter lim="800000"/>
            <a:headEnd/>
            <a:tailEnd/>
          </a:ln>
        </p:spPr>
      </p:pic>
      <p:sp>
        <p:nvSpPr>
          <p:cNvPr id="25" name="Freccia bidirezionale orizzontale 24"/>
          <p:cNvSpPr/>
          <p:nvPr/>
        </p:nvSpPr>
        <p:spPr>
          <a:xfrm rot="1634683">
            <a:off x="2896720" y="5367142"/>
            <a:ext cx="457128" cy="5919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800"/>
          </a:p>
        </p:txBody>
      </p:sp>
      <p:sp>
        <p:nvSpPr>
          <p:cNvPr id="26" name="Freccia bidirezionale orizzontale 25"/>
          <p:cNvSpPr/>
          <p:nvPr/>
        </p:nvSpPr>
        <p:spPr>
          <a:xfrm rot="20211679">
            <a:off x="2892183" y="5618712"/>
            <a:ext cx="457128" cy="5919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800"/>
          </a:p>
        </p:txBody>
      </p:sp>
      <p:pic>
        <p:nvPicPr>
          <p:cNvPr id="27" name="Immagine 34" descr="overall security.bmp"/>
          <p:cNvPicPr>
            <a:picLocks noChangeAspect="1"/>
          </p:cNvPicPr>
          <p:nvPr/>
        </p:nvPicPr>
        <p:blipFill>
          <a:blip r:embed="rId8" cstate="print"/>
          <a:srcRect/>
          <a:stretch>
            <a:fillRect/>
          </a:stretch>
        </p:blipFill>
        <p:spPr bwMode="auto">
          <a:xfrm rot="207498">
            <a:off x="4015153" y="4336813"/>
            <a:ext cx="257489" cy="209950"/>
          </a:xfrm>
          <a:prstGeom prst="rect">
            <a:avLst/>
          </a:prstGeom>
          <a:noFill/>
          <a:ln w="9525">
            <a:noFill/>
            <a:miter lim="800000"/>
            <a:headEnd/>
            <a:tailEnd/>
          </a:ln>
        </p:spPr>
      </p:pic>
      <p:pic>
        <p:nvPicPr>
          <p:cNvPr id="28" name="Immagine 34" descr="overall security.bmp"/>
          <p:cNvPicPr>
            <a:picLocks noChangeAspect="1"/>
          </p:cNvPicPr>
          <p:nvPr/>
        </p:nvPicPr>
        <p:blipFill>
          <a:blip r:embed="rId8" cstate="print"/>
          <a:srcRect/>
          <a:stretch>
            <a:fillRect/>
          </a:stretch>
        </p:blipFill>
        <p:spPr bwMode="auto">
          <a:xfrm>
            <a:off x="4007213" y="5211760"/>
            <a:ext cx="257489" cy="209950"/>
          </a:xfrm>
          <a:prstGeom prst="rect">
            <a:avLst/>
          </a:prstGeom>
          <a:noFill/>
          <a:ln w="9525">
            <a:noFill/>
            <a:miter lim="800000"/>
            <a:headEnd/>
            <a:tailEnd/>
          </a:ln>
        </p:spPr>
      </p:pic>
      <p:pic>
        <p:nvPicPr>
          <p:cNvPr id="29" name="Immagine 34" descr="overall security.bmp"/>
          <p:cNvPicPr>
            <a:picLocks noChangeAspect="1"/>
          </p:cNvPicPr>
          <p:nvPr/>
        </p:nvPicPr>
        <p:blipFill>
          <a:blip r:embed="rId8" cstate="print"/>
          <a:srcRect/>
          <a:stretch>
            <a:fillRect/>
          </a:stretch>
        </p:blipFill>
        <p:spPr bwMode="auto">
          <a:xfrm>
            <a:off x="4007213" y="4792784"/>
            <a:ext cx="257489" cy="209951"/>
          </a:xfrm>
          <a:prstGeom prst="rect">
            <a:avLst/>
          </a:prstGeom>
          <a:noFill/>
          <a:ln w="9525">
            <a:noFill/>
            <a:miter lim="800000"/>
            <a:headEnd/>
            <a:tailEnd/>
          </a:ln>
        </p:spPr>
      </p:pic>
      <p:sp>
        <p:nvSpPr>
          <p:cNvPr id="30" name="Freccia a destra con strisce 29"/>
          <p:cNvSpPr/>
          <p:nvPr/>
        </p:nvSpPr>
        <p:spPr>
          <a:xfrm rot="10800000">
            <a:off x="5345702" y="4876950"/>
            <a:ext cx="205311" cy="41620"/>
          </a:xfrm>
          <a:prstGeom prst="stripedRightArrow">
            <a:avLst>
              <a:gd name="adj1" fmla="val 6628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800"/>
          </a:p>
        </p:txBody>
      </p:sp>
      <p:pic>
        <p:nvPicPr>
          <p:cNvPr id="31" name="Immagine 34" descr="overall security.bmp"/>
          <p:cNvPicPr>
            <a:picLocks noChangeAspect="1"/>
          </p:cNvPicPr>
          <p:nvPr/>
        </p:nvPicPr>
        <p:blipFill>
          <a:blip r:embed="rId8" cstate="print"/>
          <a:srcRect/>
          <a:stretch>
            <a:fillRect/>
          </a:stretch>
        </p:blipFill>
        <p:spPr bwMode="auto">
          <a:xfrm>
            <a:off x="5603191" y="4792784"/>
            <a:ext cx="257489" cy="209951"/>
          </a:xfrm>
          <a:prstGeom prst="rect">
            <a:avLst/>
          </a:prstGeom>
          <a:noFill/>
          <a:ln w="9525">
            <a:noFill/>
            <a:miter lim="800000"/>
            <a:headEnd/>
            <a:tailEnd/>
          </a:ln>
        </p:spPr>
      </p:pic>
      <p:pic>
        <p:nvPicPr>
          <p:cNvPr id="32" name="Immagine 77" descr="systems.png"/>
          <p:cNvPicPr>
            <a:picLocks noChangeAspect="1"/>
          </p:cNvPicPr>
          <p:nvPr/>
        </p:nvPicPr>
        <p:blipFill>
          <a:blip r:embed="rId6" cstate="print"/>
          <a:srcRect/>
          <a:stretch>
            <a:fillRect/>
          </a:stretch>
        </p:blipFill>
        <p:spPr bwMode="auto">
          <a:xfrm>
            <a:off x="2315952" y="4359935"/>
            <a:ext cx="349368" cy="222899"/>
          </a:xfrm>
          <a:prstGeom prst="rect">
            <a:avLst/>
          </a:prstGeom>
          <a:noFill/>
          <a:ln w="9525">
            <a:noFill/>
            <a:miter lim="800000"/>
            <a:headEnd/>
            <a:tailEnd/>
          </a:ln>
        </p:spPr>
      </p:pic>
      <p:pic>
        <p:nvPicPr>
          <p:cNvPr id="33" name="Immagine 78" descr="systems.png"/>
          <p:cNvPicPr>
            <a:picLocks noChangeAspect="1"/>
          </p:cNvPicPr>
          <p:nvPr/>
        </p:nvPicPr>
        <p:blipFill>
          <a:blip r:embed="rId6" cstate="print"/>
          <a:srcRect/>
          <a:stretch>
            <a:fillRect/>
          </a:stretch>
        </p:blipFill>
        <p:spPr bwMode="auto">
          <a:xfrm>
            <a:off x="2315952" y="4582834"/>
            <a:ext cx="349368" cy="223824"/>
          </a:xfrm>
          <a:prstGeom prst="rect">
            <a:avLst/>
          </a:prstGeom>
          <a:noFill/>
          <a:ln w="9525">
            <a:noFill/>
            <a:miter lim="800000"/>
            <a:headEnd/>
            <a:tailEnd/>
          </a:ln>
        </p:spPr>
      </p:pic>
      <p:pic>
        <p:nvPicPr>
          <p:cNvPr id="34" name="Immagine 79" descr="systems.png"/>
          <p:cNvPicPr>
            <a:picLocks noChangeAspect="1"/>
          </p:cNvPicPr>
          <p:nvPr/>
        </p:nvPicPr>
        <p:blipFill>
          <a:blip r:embed="rId6" cstate="print"/>
          <a:srcRect/>
          <a:stretch>
            <a:fillRect/>
          </a:stretch>
        </p:blipFill>
        <p:spPr bwMode="auto">
          <a:xfrm>
            <a:off x="2315952" y="4918569"/>
            <a:ext cx="349368" cy="223824"/>
          </a:xfrm>
          <a:prstGeom prst="rect">
            <a:avLst/>
          </a:prstGeom>
          <a:noFill/>
          <a:ln w="9525">
            <a:noFill/>
            <a:miter lim="800000"/>
            <a:headEnd/>
            <a:tailEnd/>
          </a:ln>
        </p:spPr>
      </p:pic>
      <p:pic>
        <p:nvPicPr>
          <p:cNvPr id="35" name="Immagine 80" descr="systems.png"/>
          <p:cNvPicPr>
            <a:picLocks noChangeAspect="1"/>
          </p:cNvPicPr>
          <p:nvPr/>
        </p:nvPicPr>
        <p:blipFill>
          <a:blip r:embed="rId6" cstate="print"/>
          <a:srcRect/>
          <a:stretch>
            <a:fillRect/>
          </a:stretch>
        </p:blipFill>
        <p:spPr bwMode="auto">
          <a:xfrm>
            <a:off x="2315952" y="5170140"/>
            <a:ext cx="349368" cy="223824"/>
          </a:xfrm>
          <a:prstGeom prst="rect">
            <a:avLst/>
          </a:prstGeom>
          <a:noFill/>
          <a:ln w="9525">
            <a:noFill/>
            <a:miter lim="800000"/>
            <a:headEnd/>
            <a:tailEnd/>
          </a:ln>
        </p:spPr>
      </p:pic>
      <p:pic>
        <p:nvPicPr>
          <p:cNvPr id="36" name="Immagine 81" descr="systems.png"/>
          <p:cNvPicPr>
            <a:picLocks noChangeAspect="1"/>
          </p:cNvPicPr>
          <p:nvPr/>
        </p:nvPicPr>
        <p:blipFill>
          <a:blip r:embed="rId6" cstate="print"/>
          <a:srcRect/>
          <a:stretch>
            <a:fillRect/>
          </a:stretch>
        </p:blipFill>
        <p:spPr bwMode="auto">
          <a:xfrm>
            <a:off x="2315952" y="5548421"/>
            <a:ext cx="349368" cy="222899"/>
          </a:xfrm>
          <a:prstGeom prst="rect">
            <a:avLst/>
          </a:prstGeom>
          <a:noFill/>
          <a:ln w="9525">
            <a:noFill/>
            <a:miter lim="800000"/>
            <a:headEnd/>
            <a:tailEnd/>
          </a:ln>
        </p:spPr>
      </p:pic>
      <p:pic>
        <p:nvPicPr>
          <p:cNvPr id="37" name="Immagine 82" descr="security 1.bmp"/>
          <p:cNvPicPr>
            <a:picLocks noChangeAspect="1"/>
          </p:cNvPicPr>
          <p:nvPr/>
        </p:nvPicPr>
        <p:blipFill>
          <a:blip r:embed="rId7" cstate="print"/>
          <a:srcRect/>
          <a:stretch>
            <a:fillRect/>
          </a:stretch>
        </p:blipFill>
        <p:spPr bwMode="auto">
          <a:xfrm>
            <a:off x="2631291" y="3664417"/>
            <a:ext cx="301727" cy="246946"/>
          </a:xfrm>
          <a:prstGeom prst="rect">
            <a:avLst/>
          </a:prstGeom>
          <a:noFill/>
          <a:ln w="9525">
            <a:noFill/>
            <a:miter lim="800000"/>
            <a:headEnd/>
            <a:tailEnd/>
          </a:ln>
        </p:spPr>
      </p:pic>
      <p:pic>
        <p:nvPicPr>
          <p:cNvPr id="38" name="Immagine 83" descr="systems.png"/>
          <p:cNvPicPr>
            <a:picLocks noChangeAspect="1"/>
          </p:cNvPicPr>
          <p:nvPr/>
        </p:nvPicPr>
        <p:blipFill>
          <a:blip r:embed="rId6" cstate="print"/>
          <a:srcRect/>
          <a:stretch>
            <a:fillRect/>
          </a:stretch>
        </p:blipFill>
        <p:spPr bwMode="auto">
          <a:xfrm>
            <a:off x="2315952" y="3687539"/>
            <a:ext cx="349368" cy="223824"/>
          </a:xfrm>
          <a:prstGeom prst="rect">
            <a:avLst/>
          </a:prstGeom>
          <a:noFill/>
          <a:ln w="9525">
            <a:noFill/>
            <a:miter lim="800000"/>
            <a:headEnd/>
            <a:tailEnd/>
          </a:ln>
        </p:spPr>
      </p:pic>
      <p:pic>
        <p:nvPicPr>
          <p:cNvPr id="39" name="Immagine 34" descr="overall security.bmp"/>
          <p:cNvPicPr>
            <a:picLocks noChangeAspect="1"/>
          </p:cNvPicPr>
          <p:nvPr/>
        </p:nvPicPr>
        <p:blipFill>
          <a:blip r:embed="rId8" cstate="print"/>
          <a:srcRect/>
          <a:stretch>
            <a:fillRect/>
          </a:stretch>
        </p:blipFill>
        <p:spPr bwMode="auto">
          <a:xfrm>
            <a:off x="4830724" y="3702338"/>
            <a:ext cx="257489" cy="209950"/>
          </a:xfrm>
          <a:prstGeom prst="rect">
            <a:avLst/>
          </a:prstGeom>
          <a:noFill/>
          <a:ln w="9525">
            <a:noFill/>
            <a:miter lim="800000"/>
            <a:headEnd/>
            <a:tailEnd/>
          </a:ln>
        </p:spPr>
      </p:pic>
      <p:sp>
        <p:nvSpPr>
          <p:cNvPr id="40" name="Freccia a destra con strisce 39"/>
          <p:cNvSpPr/>
          <p:nvPr/>
        </p:nvSpPr>
        <p:spPr>
          <a:xfrm rot="5400000">
            <a:off x="4646358" y="4199737"/>
            <a:ext cx="545686" cy="52178"/>
          </a:xfrm>
          <a:prstGeom prst="stripedRightArrow">
            <a:avLst>
              <a:gd name="adj1" fmla="val 6628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800"/>
          </a:p>
        </p:txBody>
      </p:sp>
      <p:sp>
        <p:nvSpPr>
          <p:cNvPr id="41" name="CasellaDiTesto 57"/>
          <p:cNvSpPr txBox="1">
            <a:spLocks noChangeArrowheads="1"/>
          </p:cNvSpPr>
          <p:nvPr/>
        </p:nvSpPr>
        <p:spPr bwMode="auto">
          <a:xfrm>
            <a:off x="2629023" y="6460380"/>
            <a:ext cx="453970" cy="215444"/>
          </a:xfrm>
          <a:prstGeom prst="rect">
            <a:avLst/>
          </a:prstGeom>
          <a:noFill/>
          <a:ln w="9525">
            <a:noFill/>
            <a:miter lim="800000"/>
            <a:headEnd/>
            <a:tailEnd/>
          </a:ln>
        </p:spPr>
        <p:txBody>
          <a:bodyPr wrap="none">
            <a:spAutoFit/>
          </a:bodyPr>
          <a:lstStyle/>
          <a:p>
            <a:r>
              <a:rPr lang="it-IT" sz="800" b="1"/>
              <a:t>Local</a:t>
            </a:r>
          </a:p>
        </p:txBody>
      </p:sp>
      <p:sp>
        <p:nvSpPr>
          <p:cNvPr id="42" name="CasellaDiTesto 58"/>
          <p:cNvSpPr txBox="1">
            <a:spLocks noChangeArrowheads="1"/>
          </p:cNvSpPr>
          <p:nvPr/>
        </p:nvSpPr>
        <p:spPr bwMode="auto">
          <a:xfrm>
            <a:off x="4481355" y="6460380"/>
            <a:ext cx="590226" cy="215444"/>
          </a:xfrm>
          <a:prstGeom prst="rect">
            <a:avLst/>
          </a:prstGeom>
          <a:noFill/>
          <a:ln w="9525">
            <a:noFill/>
            <a:miter lim="800000"/>
            <a:headEnd/>
            <a:tailEnd/>
          </a:ln>
        </p:spPr>
        <p:txBody>
          <a:bodyPr wrap="none">
            <a:spAutoFit/>
          </a:bodyPr>
          <a:lstStyle/>
          <a:p>
            <a:r>
              <a:rPr lang="it-IT" sz="800" b="1"/>
              <a:t>National</a:t>
            </a:r>
          </a:p>
        </p:txBody>
      </p:sp>
      <p:sp>
        <p:nvSpPr>
          <p:cNvPr id="43" name="CasellaDiTesto 59"/>
          <p:cNvSpPr txBox="1">
            <a:spLocks noChangeArrowheads="1"/>
          </p:cNvSpPr>
          <p:nvPr/>
        </p:nvSpPr>
        <p:spPr bwMode="auto">
          <a:xfrm>
            <a:off x="6281511" y="6460380"/>
            <a:ext cx="659155" cy="215444"/>
          </a:xfrm>
          <a:prstGeom prst="rect">
            <a:avLst/>
          </a:prstGeom>
          <a:noFill/>
          <a:ln w="9525">
            <a:noFill/>
            <a:miter lim="800000"/>
            <a:headEnd/>
            <a:tailEnd/>
          </a:ln>
        </p:spPr>
        <p:txBody>
          <a:bodyPr wrap="none">
            <a:spAutoFit/>
          </a:bodyPr>
          <a:lstStyle/>
          <a:p>
            <a:r>
              <a:rPr lang="it-IT" sz="800" b="1"/>
              <a:t>European</a:t>
            </a:r>
          </a:p>
        </p:txBody>
      </p:sp>
      <p:sp>
        <p:nvSpPr>
          <p:cNvPr id="44" name="CasellaDiTesto 24"/>
          <p:cNvSpPr txBox="1">
            <a:spLocks noChangeArrowheads="1"/>
          </p:cNvSpPr>
          <p:nvPr/>
        </p:nvSpPr>
        <p:spPr bwMode="auto">
          <a:xfrm>
            <a:off x="2316404" y="3449842"/>
            <a:ext cx="768160" cy="338554"/>
          </a:xfrm>
          <a:prstGeom prst="rect">
            <a:avLst/>
          </a:prstGeom>
          <a:noFill/>
          <a:ln w="9525">
            <a:noFill/>
            <a:miter lim="800000"/>
            <a:headEnd/>
            <a:tailEnd/>
          </a:ln>
        </p:spPr>
        <p:txBody>
          <a:bodyPr wrap="none">
            <a:spAutoFit/>
          </a:bodyPr>
          <a:lstStyle/>
          <a:p>
            <a:pPr algn="ctr"/>
            <a:r>
              <a:rPr lang="it-IT" sz="800" b="1">
                <a:latin typeface="Calibri" pitchFamily="34" charset="0"/>
              </a:rPr>
              <a:t>Local Security</a:t>
            </a:r>
          </a:p>
          <a:p>
            <a:pPr algn="ctr"/>
            <a:r>
              <a:rPr lang="it-IT" sz="800" b="1">
                <a:latin typeface="Calibri" pitchFamily="34" charset="0"/>
              </a:rPr>
              <a:t>Systems</a:t>
            </a:r>
          </a:p>
        </p:txBody>
      </p:sp>
      <p:sp>
        <p:nvSpPr>
          <p:cNvPr id="45" name="Freccia a destra con strisce 44"/>
          <p:cNvSpPr/>
          <p:nvPr/>
        </p:nvSpPr>
        <p:spPr>
          <a:xfrm rot="10800000">
            <a:off x="2937556" y="3786502"/>
            <a:ext cx="1853468" cy="40695"/>
          </a:xfrm>
          <a:prstGeom prst="stripedRightArrow">
            <a:avLst>
              <a:gd name="adj1" fmla="val 6628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800"/>
          </a:p>
        </p:txBody>
      </p:sp>
      <p:pic>
        <p:nvPicPr>
          <p:cNvPr id="46" name="Immagine 45" descr="cyberintelligence.jpg"/>
          <p:cNvPicPr>
            <a:picLocks noChangeAspect="1"/>
          </p:cNvPicPr>
          <p:nvPr/>
        </p:nvPicPr>
        <p:blipFill>
          <a:blip r:embed="rId9" cstate="print"/>
          <a:stretch>
            <a:fillRect/>
          </a:stretch>
        </p:blipFill>
        <p:spPr>
          <a:xfrm>
            <a:off x="7029123" y="4723303"/>
            <a:ext cx="436804" cy="311640"/>
          </a:xfrm>
          <a:prstGeom prst="rect">
            <a:avLst/>
          </a:prstGeom>
          <a:effectLst>
            <a:softEdge rad="63500"/>
          </a:effectLst>
        </p:spPr>
      </p:pic>
      <p:sp>
        <p:nvSpPr>
          <p:cNvPr id="47" name="Rettangolo 46"/>
          <p:cNvSpPr/>
          <p:nvPr/>
        </p:nvSpPr>
        <p:spPr>
          <a:xfrm>
            <a:off x="1601335" y="3449842"/>
            <a:ext cx="668110" cy="264333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800"/>
          </a:p>
        </p:txBody>
      </p:sp>
      <p:sp>
        <p:nvSpPr>
          <p:cNvPr id="48" name="Rettangolo 47"/>
          <p:cNvSpPr/>
          <p:nvPr/>
        </p:nvSpPr>
        <p:spPr>
          <a:xfrm>
            <a:off x="2321623" y="3449842"/>
            <a:ext cx="771333" cy="264333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800"/>
          </a:p>
        </p:txBody>
      </p:sp>
      <p:sp>
        <p:nvSpPr>
          <p:cNvPr id="49" name="CasellaDiTesto 24"/>
          <p:cNvSpPr txBox="1">
            <a:spLocks noChangeArrowheads="1"/>
          </p:cNvSpPr>
          <p:nvPr/>
        </p:nvSpPr>
        <p:spPr bwMode="auto">
          <a:xfrm>
            <a:off x="1588587" y="3449842"/>
            <a:ext cx="679994" cy="215444"/>
          </a:xfrm>
          <a:prstGeom prst="rect">
            <a:avLst/>
          </a:prstGeom>
          <a:noFill/>
          <a:ln w="9525">
            <a:noFill/>
            <a:miter lim="800000"/>
            <a:headEnd/>
            <a:tailEnd/>
          </a:ln>
        </p:spPr>
        <p:txBody>
          <a:bodyPr wrap="none">
            <a:spAutoFit/>
          </a:bodyPr>
          <a:lstStyle/>
          <a:p>
            <a:pPr algn="ctr"/>
            <a:r>
              <a:rPr lang="it-IT" sz="800" b="1" dirty="0">
                <a:latin typeface="Calibri" pitchFamily="34" charset="0"/>
              </a:rPr>
              <a:t>ATM </a:t>
            </a:r>
            <a:r>
              <a:rPr lang="it-IT" sz="800" b="1" dirty="0" err="1">
                <a:latin typeface="Calibri" pitchFamily="34" charset="0"/>
              </a:rPr>
              <a:t>Nodes</a:t>
            </a:r>
            <a:endParaRPr lang="it-IT" sz="800" b="1" dirty="0">
              <a:latin typeface="Calibri" pitchFamily="34" charset="0"/>
            </a:endParaRPr>
          </a:p>
        </p:txBody>
      </p:sp>
      <p:pic>
        <p:nvPicPr>
          <p:cNvPr id="50" name="Immagine 49" descr="attack prediction.jpg"/>
          <p:cNvPicPr>
            <a:picLocks noChangeAspect="1"/>
          </p:cNvPicPr>
          <p:nvPr/>
        </p:nvPicPr>
        <p:blipFill>
          <a:blip r:embed="rId10" cstate="print"/>
          <a:stretch>
            <a:fillRect/>
          </a:stretch>
        </p:blipFill>
        <p:spPr>
          <a:xfrm>
            <a:off x="7002861" y="5506338"/>
            <a:ext cx="545982" cy="298953"/>
          </a:xfrm>
          <a:prstGeom prst="rect">
            <a:avLst/>
          </a:prstGeom>
          <a:effectLst>
            <a:softEdge rad="63500"/>
          </a:effectLst>
        </p:spPr>
      </p:pic>
      <p:sp>
        <p:nvSpPr>
          <p:cNvPr id="51" name="CasellaDiTesto 28"/>
          <p:cNvSpPr txBox="1">
            <a:spLocks noChangeArrowheads="1"/>
          </p:cNvSpPr>
          <p:nvPr/>
        </p:nvSpPr>
        <p:spPr bwMode="auto">
          <a:xfrm>
            <a:off x="6855911" y="4992561"/>
            <a:ext cx="795411" cy="338554"/>
          </a:xfrm>
          <a:prstGeom prst="rect">
            <a:avLst/>
          </a:prstGeom>
          <a:noFill/>
          <a:ln w="9525">
            <a:noFill/>
            <a:miter lim="800000"/>
            <a:headEnd/>
            <a:tailEnd/>
          </a:ln>
        </p:spPr>
        <p:txBody>
          <a:bodyPr wrap="none">
            <a:spAutoFit/>
          </a:bodyPr>
          <a:lstStyle/>
          <a:p>
            <a:pPr algn="ctr">
              <a:defRPr/>
            </a:pPr>
            <a:r>
              <a:rPr lang="it-IT" sz="800" b="1" dirty="0">
                <a:latin typeface="Calibri" pitchFamily="34" charset="0"/>
              </a:rPr>
              <a:t>Cyber Security</a:t>
            </a:r>
          </a:p>
          <a:p>
            <a:pPr algn="ctr">
              <a:defRPr/>
            </a:pPr>
            <a:r>
              <a:rPr lang="it-IT" sz="800" b="1" dirty="0">
                <a:latin typeface="Calibri" pitchFamily="34" charset="0"/>
              </a:rPr>
              <a:t>intelligence</a:t>
            </a:r>
          </a:p>
        </p:txBody>
      </p:sp>
      <p:sp>
        <p:nvSpPr>
          <p:cNvPr id="52" name="CasellaDiTesto 28"/>
          <p:cNvSpPr txBox="1">
            <a:spLocks noChangeArrowheads="1"/>
          </p:cNvSpPr>
          <p:nvPr/>
        </p:nvSpPr>
        <p:spPr bwMode="auto">
          <a:xfrm>
            <a:off x="6963693" y="5715000"/>
            <a:ext cx="620684" cy="338554"/>
          </a:xfrm>
          <a:prstGeom prst="rect">
            <a:avLst/>
          </a:prstGeom>
          <a:noFill/>
          <a:ln w="9525">
            <a:noFill/>
            <a:miter lim="800000"/>
            <a:headEnd/>
            <a:tailEnd/>
          </a:ln>
        </p:spPr>
        <p:txBody>
          <a:bodyPr wrap="none">
            <a:spAutoFit/>
          </a:bodyPr>
          <a:lstStyle/>
          <a:p>
            <a:pPr algn="ctr">
              <a:defRPr/>
            </a:pPr>
            <a:r>
              <a:rPr lang="it-IT" sz="800" b="1" dirty="0" err="1">
                <a:latin typeface="Calibri" pitchFamily="34" charset="0"/>
              </a:rPr>
              <a:t>Attack</a:t>
            </a:r>
            <a:endParaRPr lang="it-IT" sz="800" b="1" dirty="0">
              <a:latin typeface="Calibri" pitchFamily="34" charset="0"/>
            </a:endParaRPr>
          </a:p>
          <a:p>
            <a:pPr algn="ctr">
              <a:defRPr/>
            </a:pPr>
            <a:r>
              <a:rPr lang="it-IT" sz="800" b="1" dirty="0" err="1">
                <a:latin typeface="Calibri" pitchFamily="34" charset="0"/>
              </a:rPr>
              <a:t>Prediction</a:t>
            </a:r>
            <a:endParaRPr lang="it-IT" sz="800" b="1" dirty="0">
              <a:latin typeface="Calibri" pitchFamily="34" charset="0"/>
            </a:endParaRPr>
          </a:p>
        </p:txBody>
      </p:sp>
      <p:pic>
        <p:nvPicPr>
          <p:cNvPr id="53" name="Immagine 52" descr="C2ControlRoom.jpg"/>
          <p:cNvPicPr>
            <a:picLocks noChangeAspect="1"/>
          </p:cNvPicPr>
          <p:nvPr/>
        </p:nvPicPr>
        <p:blipFill>
          <a:blip r:embed="rId11" cstate="print"/>
          <a:stretch>
            <a:fillRect/>
          </a:stretch>
        </p:blipFill>
        <p:spPr bwMode="auto">
          <a:xfrm>
            <a:off x="6993632" y="3877786"/>
            <a:ext cx="608416" cy="286073"/>
          </a:xfrm>
          <a:prstGeom prst="rect">
            <a:avLst/>
          </a:prstGeom>
          <a:effectLst>
            <a:softEdge rad="63500"/>
          </a:effectLst>
        </p:spPr>
      </p:pic>
      <p:sp>
        <p:nvSpPr>
          <p:cNvPr id="55" name="Freccia a destra con strisce 54"/>
          <p:cNvSpPr/>
          <p:nvPr/>
        </p:nvSpPr>
        <p:spPr>
          <a:xfrm>
            <a:off x="5859546" y="4876950"/>
            <a:ext cx="206445" cy="41620"/>
          </a:xfrm>
          <a:prstGeom prst="stripedRightArrow">
            <a:avLst>
              <a:gd name="adj1" fmla="val 6628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800"/>
          </a:p>
        </p:txBody>
      </p:sp>
      <p:grpSp>
        <p:nvGrpSpPr>
          <p:cNvPr id="2" name="Gruppo 73"/>
          <p:cNvGrpSpPr>
            <a:grpSpLocks/>
          </p:cNvGrpSpPr>
          <p:nvPr/>
        </p:nvGrpSpPr>
        <p:grpSpPr bwMode="auto">
          <a:xfrm>
            <a:off x="3710023" y="4314615"/>
            <a:ext cx="820109" cy="359043"/>
            <a:chOff x="3291443" y="2321113"/>
            <a:chExt cx="1147633" cy="615887"/>
          </a:xfrm>
        </p:grpSpPr>
        <p:sp>
          <p:nvSpPr>
            <p:cNvPr id="73" name="Freccia a destra con strisce 72"/>
            <p:cNvSpPr/>
            <p:nvPr/>
          </p:nvSpPr>
          <p:spPr bwMode="auto">
            <a:xfrm rot="12743249">
              <a:off x="3291443" y="2321113"/>
              <a:ext cx="393655" cy="71393"/>
            </a:xfrm>
            <a:prstGeom prst="stripedRightArrow">
              <a:avLst>
                <a:gd name="adj1" fmla="val 6628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800"/>
            </a:p>
          </p:txBody>
        </p:sp>
        <p:sp>
          <p:nvSpPr>
            <p:cNvPr id="74" name="Freccia a destra con strisce 73"/>
            <p:cNvSpPr/>
            <p:nvPr/>
          </p:nvSpPr>
          <p:spPr bwMode="auto">
            <a:xfrm rot="1926633">
              <a:off x="4045422" y="2865605"/>
              <a:ext cx="393654" cy="71395"/>
            </a:xfrm>
            <a:prstGeom prst="stripedRightArrow">
              <a:avLst>
                <a:gd name="adj1" fmla="val 6628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800"/>
            </a:p>
          </p:txBody>
        </p:sp>
      </p:grpSp>
      <p:sp>
        <p:nvSpPr>
          <p:cNvPr id="57" name="Freccia a destra con strisce 56"/>
          <p:cNvSpPr/>
          <p:nvPr/>
        </p:nvSpPr>
        <p:spPr bwMode="auto">
          <a:xfrm rot="8805749">
            <a:off x="3734977" y="5439283"/>
            <a:ext cx="281310" cy="41620"/>
          </a:xfrm>
          <a:prstGeom prst="stripedRightArrow">
            <a:avLst>
              <a:gd name="adj1" fmla="val 6628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800"/>
          </a:p>
        </p:txBody>
      </p:sp>
      <p:sp>
        <p:nvSpPr>
          <p:cNvPr id="58" name="Freccia a destra con strisce 57"/>
          <p:cNvSpPr/>
          <p:nvPr/>
        </p:nvSpPr>
        <p:spPr bwMode="auto">
          <a:xfrm rot="19589133">
            <a:off x="4255627" y="5124245"/>
            <a:ext cx="281310" cy="41620"/>
          </a:xfrm>
          <a:prstGeom prst="stripedRightArrow">
            <a:avLst>
              <a:gd name="adj1" fmla="val 6628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800"/>
          </a:p>
        </p:txBody>
      </p:sp>
      <p:sp>
        <p:nvSpPr>
          <p:cNvPr id="59" name="Freccia a destra con strisce 58"/>
          <p:cNvSpPr/>
          <p:nvPr/>
        </p:nvSpPr>
        <p:spPr bwMode="auto">
          <a:xfrm rot="10800000">
            <a:off x="3750858" y="4876024"/>
            <a:ext cx="205311" cy="42545"/>
          </a:xfrm>
          <a:prstGeom prst="stripedRightArrow">
            <a:avLst>
              <a:gd name="adj1" fmla="val 6628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800"/>
          </a:p>
        </p:txBody>
      </p:sp>
      <p:sp>
        <p:nvSpPr>
          <p:cNvPr id="60" name="Freccia a destra con strisce 59"/>
          <p:cNvSpPr/>
          <p:nvPr/>
        </p:nvSpPr>
        <p:spPr bwMode="auto">
          <a:xfrm>
            <a:off x="4264702" y="4876024"/>
            <a:ext cx="206445" cy="42545"/>
          </a:xfrm>
          <a:prstGeom prst="stripedRightArrow">
            <a:avLst>
              <a:gd name="adj1" fmla="val 6628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800"/>
          </a:p>
        </p:txBody>
      </p:sp>
      <p:pic>
        <p:nvPicPr>
          <p:cNvPr id="61" name="Immagine 40" descr="security 1.bmp"/>
          <p:cNvPicPr>
            <a:picLocks noChangeAspect="1"/>
          </p:cNvPicPr>
          <p:nvPr/>
        </p:nvPicPr>
        <p:blipFill>
          <a:blip r:embed="rId7" cstate="print"/>
          <a:srcRect/>
          <a:stretch>
            <a:fillRect/>
          </a:stretch>
        </p:blipFill>
        <p:spPr bwMode="auto">
          <a:xfrm>
            <a:off x="2630156" y="4331264"/>
            <a:ext cx="302862" cy="246946"/>
          </a:xfrm>
          <a:prstGeom prst="rect">
            <a:avLst/>
          </a:prstGeom>
          <a:noFill/>
          <a:ln w="9525">
            <a:noFill/>
            <a:miter lim="800000"/>
            <a:headEnd/>
            <a:tailEnd/>
          </a:ln>
        </p:spPr>
      </p:pic>
      <p:pic>
        <p:nvPicPr>
          <p:cNvPr id="62" name="Immagine 40" descr="security 1.bmp"/>
          <p:cNvPicPr>
            <a:picLocks noChangeAspect="1"/>
          </p:cNvPicPr>
          <p:nvPr/>
        </p:nvPicPr>
        <p:blipFill>
          <a:blip r:embed="rId7" cstate="print"/>
          <a:srcRect/>
          <a:stretch>
            <a:fillRect/>
          </a:stretch>
        </p:blipFill>
        <p:spPr bwMode="auto">
          <a:xfrm>
            <a:off x="2630156" y="4876024"/>
            <a:ext cx="302862" cy="246946"/>
          </a:xfrm>
          <a:prstGeom prst="rect">
            <a:avLst/>
          </a:prstGeom>
          <a:noFill/>
          <a:ln w="9525">
            <a:noFill/>
            <a:miter lim="800000"/>
            <a:headEnd/>
            <a:tailEnd/>
          </a:ln>
        </p:spPr>
      </p:pic>
      <p:sp>
        <p:nvSpPr>
          <p:cNvPr id="63" name="Freccia bidirezionale orizzontale 62"/>
          <p:cNvSpPr/>
          <p:nvPr/>
        </p:nvSpPr>
        <p:spPr>
          <a:xfrm rot="20211679">
            <a:off x="2883109" y="4368259"/>
            <a:ext cx="457128" cy="5919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800"/>
          </a:p>
        </p:txBody>
      </p:sp>
      <p:pic>
        <p:nvPicPr>
          <p:cNvPr id="64" name="Immagine 40" descr="security 1.bmp"/>
          <p:cNvPicPr>
            <a:picLocks noChangeAspect="1"/>
          </p:cNvPicPr>
          <p:nvPr/>
        </p:nvPicPr>
        <p:blipFill>
          <a:blip r:embed="rId7" cstate="print"/>
          <a:srcRect/>
          <a:stretch>
            <a:fillRect/>
          </a:stretch>
        </p:blipFill>
        <p:spPr bwMode="auto">
          <a:xfrm>
            <a:off x="2630156" y="5547495"/>
            <a:ext cx="302862" cy="246946"/>
          </a:xfrm>
          <a:prstGeom prst="rect">
            <a:avLst/>
          </a:prstGeom>
          <a:noFill/>
          <a:ln w="9525">
            <a:noFill/>
            <a:miter lim="800000"/>
            <a:headEnd/>
            <a:tailEnd/>
          </a:ln>
        </p:spPr>
      </p:pic>
      <p:pic>
        <p:nvPicPr>
          <p:cNvPr id="65" name="Immagine 18" descr="operator2.jpg"/>
          <p:cNvPicPr>
            <a:picLocks noChangeAspect="1"/>
          </p:cNvPicPr>
          <p:nvPr/>
        </p:nvPicPr>
        <p:blipFill>
          <a:blip r:embed="rId4" cstate="print"/>
          <a:srcRect/>
          <a:stretch>
            <a:fillRect/>
          </a:stretch>
        </p:blipFill>
        <p:spPr bwMode="auto">
          <a:xfrm>
            <a:off x="3350446" y="4750239"/>
            <a:ext cx="349368" cy="285792"/>
          </a:xfrm>
          <a:prstGeom prst="rect">
            <a:avLst/>
          </a:prstGeom>
          <a:noFill/>
          <a:ln w="9525">
            <a:noFill/>
            <a:miter lim="800000"/>
            <a:headEnd/>
            <a:tailEnd/>
          </a:ln>
        </p:spPr>
      </p:pic>
      <p:sp>
        <p:nvSpPr>
          <p:cNvPr id="66" name="CasellaDiTesto 24"/>
          <p:cNvSpPr txBox="1">
            <a:spLocks noChangeArrowheads="1"/>
          </p:cNvSpPr>
          <p:nvPr/>
        </p:nvSpPr>
        <p:spPr bwMode="auto">
          <a:xfrm>
            <a:off x="3298267" y="5001810"/>
            <a:ext cx="465192" cy="215444"/>
          </a:xfrm>
          <a:prstGeom prst="rect">
            <a:avLst/>
          </a:prstGeom>
          <a:noFill/>
          <a:ln w="9525">
            <a:noFill/>
            <a:miter lim="800000"/>
            <a:headEnd/>
            <a:tailEnd/>
          </a:ln>
        </p:spPr>
        <p:txBody>
          <a:bodyPr wrap="none">
            <a:spAutoFit/>
          </a:bodyPr>
          <a:lstStyle/>
          <a:p>
            <a:r>
              <a:rPr lang="it-IT" sz="800" b="1">
                <a:latin typeface="Calibri" pitchFamily="34" charset="0"/>
              </a:rPr>
              <a:t>LGSOC</a:t>
            </a:r>
          </a:p>
        </p:txBody>
      </p:sp>
      <p:pic>
        <p:nvPicPr>
          <p:cNvPr id="67" name="Immagine 18" descr="operator2.jpg"/>
          <p:cNvPicPr>
            <a:picLocks noChangeAspect="1"/>
          </p:cNvPicPr>
          <p:nvPr/>
        </p:nvPicPr>
        <p:blipFill>
          <a:blip r:embed="rId4" cstate="print"/>
          <a:srcRect/>
          <a:stretch>
            <a:fillRect/>
          </a:stretch>
        </p:blipFill>
        <p:spPr bwMode="auto">
          <a:xfrm>
            <a:off x="3350446" y="5380090"/>
            <a:ext cx="349368" cy="284867"/>
          </a:xfrm>
          <a:prstGeom prst="rect">
            <a:avLst/>
          </a:prstGeom>
          <a:noFill/>
          <a:ln w="9525">
            <a:noFill/>
            <a:miter lim="800000"/>
            <a:headEnd/>
            <a:tailEnd/>
          </a:ln>
        </p:spPr>
      </p:pic>
      <p:sp>
        <p:nvSpPr>
          <p:cNvPr id="68" name="CasellaDiTesto 24"/>
          <p:cNvSpPr txBox="1">
            <a:spLocks noChangeArrowheads="1"/>
          </p:cNvSpPr>
          <p:nvPr/>
        </p:nvSpPr>
        <p:spPr bwMode="auto">
          <a:xfrm>
            <a:off x="3298267" y="5631661"/>
            <a:ext cx="465192" cy="215444"/>
          </a:xfrm>
          <a:prstGeom prst="rect">
            <a:avLst/>
          </a:prstGeom>
          <a:noFill/>
          <a:ln w="9525">
            <a:noFill/>
            <a:miter lim="800000"/>
            <a:headEnd/>
            <a:tailEnd/>
          </a:ln>
        </p:spPr>
        <p:txBody>
          <a:bodyPr wrap="none">
            <a:spAutoFit/>
          </a:bodyPr>
          <a:lstStyle/>
          <a:p>
            <a:r>
              <a:rPr lang="it-IT" sz="800" b="1">
                <a:latin typeface="Calibri" pitchFamily="34" charset="0"/>
              </a:rPr>
              <a:t>LGSOC</a:t>
            </a:r>
          </a:p>
        </p:txBody>
      </p:sp>
      <p:pic>
        <p:nvPicPr>
          <p:cNvPr id="69" name="Immagine 81" descr="systems.png"/>
          <p:cNvPicPr>
            <a:picLocks noChangeAspect="1"/>
          </p:cNvPicPr>
          <p:nvPr/>
        </p:nvPicPr>
        <p:blipFill>
          <a:blip r:embed="rId6" cstate="print"/>
          <a:srcRect/>
          <a:stretch>
            <a:fillRect/>
          </a:stretch>
        </p:blipFill>
        <p:spPr bwMode="auto">
          <a:xfrm>
            <a:off x="2331832" y="5870283"/>
            <a:ext cx="349368" cy="222899"/>
          </a:xfrm>
          <a:prstGeom prst="rect">
            <a:avLst/>
          </a:prstGeom>
          <a:noFill/>
          <a:ln w="9525">
            <a:noFill/>
            <a:miter lim="800000"/>
            <a:headEnd/>
            <a:tailEnd/>
          </a:ln>
        </p:spPr>
      </p:pic>
      <p:sp>
        <p:nvSpPr>
          <p:cNvPr id="70" name="Freccia bidirezionale orizzontale 69"/>
          <p:cNvSpPr/>
          <p:nvPr/>
        </p:nvSpPr>
        <p:spPr>
          <a:xfrm>
            <a:off x="2715230" y="5958147"/>
            <a:ext cx="737303" cy="5086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800"/>
          </a:p>
        </p:txBody>
      </p:sp>
      <p:sp>
        <p:nvSpPr>
          <p:cNvPr id="71" name="Freccia bidirezionale orizzontale 70"/>
          <p:cNvSpPr/>
          <p:nvPr/>
        </p:nvSpPr>
        <p:spPr>
          <a:xfrm rot="5400000">
            <a:off x="3378752" y="5831228"/>
            <a:ext cx="209950" cy="6238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800"/>
          </a:p>
        </p:txBody>
      </p:sp>
      <p:sp>
        <p:nvSpPr>
          <p:cNvPr id="72" name="CasellaDiTesto 28"/>
          <p:cNvSpPr txBox="1">
            <a:spLocks noChangeArrowheads="1"/>
          </p:cNvSpPr>
          <p:nvPr/>
        </p:nvSpPr>
        <p:spPr bwMode="auto">
          <a:xfrm>
            <a:off x="6950755" y="3492387"/>
            <a:ext cx="681597" cy="215444"/>
          </a:xfrm>
          <a:prstGeom prst="rect">
            <a:avLst/>
          </a:prstGeom>
          <a:noFill/>
          <a:ln w="9525">
            <a:noFill/>
            <a:miter lim="800000"/>
            <a:headEnd/>
            <a:tailEnd/>
          </a:ln>
        </p:spPr>
        <p:txBody>
          <a:bodyPr wrap="none">
            <a:spAutoFit/>
          </a:bodyPr>
          <a:lstStyle/>
          <a:p>
            <a:r>
              <a:rPr lang="it-IT" sz="800" b="1" dirty="0" err="1">
                <a:latin typeface="Calibri" pitchFamily="34" charset="0"/>
              </a:rPr>
              <a:t>Capabilities</a:t>
            </a:r>
            <a:endParaRPr lang="it-IT" sz="800" b="1" dirty="0">
              <a:latin typeface="Calibri" pitchFamily="34" charset="0"/>
            </a:endParaRPr>
          </a:p>
        </p:txBody>
      </p:sp>
      <p:pic>
        <p:nvPicPr>
          <p:cNvPr id="85" name="Immagine 84" descr="security.png"/>
          <p:cNvPicPr>
            <a:picLocks noChangeAspect="1"/>
          </p:cNvPicPr>
          <p:nvPr/>
        </p:nvPicPr>
        <p:blipFill>
          <a:blip r:embed="rId12" cstate="print"/>
          <a:stretch>
            <a:fillRect/>
          </a:stretch>
        </p:blipFill>
        <p:spPr bwMode="auto">
          <a:xfrm>
            <a:off x="5486400" y="4648200"/>
            <a:ext cx="640080" cy="533400"/>
          </a:xfrm>
          <a:prstGeom prst="rect">
            <a:avLst/>
          </a:prstGeom>
          <a:solidFill>
            <a:schemeClr val="bg1">
              <a:lumMod val="85000"/>
            </a:schemeClr>
          </a:solidFill>
          <a:ln w="28575">
            <a:solidFill>
              <a:srgbClr val="FF0000"/>
            </a:solidFill>
          </a:ln>
          <a:effectLst>
            <a:glow rad="228600">
              <a:srgbClr val="FF0000">
                <a:alpha val="40000"/>
              </a:srgbClr>
            </a:glow>
            <a:outerShdw blurRad="50800" dist="38100" dir="16200000" rotWithShape="0">
              <a:prstClr val="black">
                <a:alpha val="40000"/>
              </a:prstClr>
            </a:outerShdw>
          </a:effectLst>
        </p:spPr>
      </p:pic>
      <p:pic>
        <p:nvPicPr>
          <p:cNvPr id="75" name="Immagine 74" descr="security.png"/>
          <p:cNvPicPr>
            <a:picLocks noChangeAspect="1"/>
          </p:cNvPicPr>
          <p:nvPr/>
        </p:nvPicPr>
        <p:blipFill>
          <a:blip r:embed="rId12" cstate="print"/>
          <a:stretch>
            <a:fillRect/>
          </a:stretch>
        </p:blipFill>
        <p:spPr bwMode="auto">
          <a:xfrm>
            <a:off x="3855720" y="4648200"/>
            <a:ext cx="640080" cy="533400"/>
          </a:xfrm>
          <a:prstGeom prst="rect">
            <a:avLst/>
          </a:prstGeom>
          <a:solidFill>
            <a:schemeClr val="bg1">
              <a:lumMod val="85000"/>
            </a:schemeClr>
          </a:solidFill>
          <a:ln w="28575">
            <a:solidFill>
              <a:srgbClr val="FF0000"/>
            </a:solidFill>
          </a:ln>
          <a:effectLst>
            <a:glow rad="228600">
              <a:srgbClr val="FF0000">
                <a:alpha val="40000"/>
              </a:srgbClr>
            </a:glow>
            <a:outerShdw blurRad="50800" dist="38100" dir="16200000" rotWithShape="0">
              <a:prstClr val="black">
                <a:alpha val="40000"/>
              </a:prstClr>
            </a:outerShdw>
          </a:effectLst>
        </p:spPr>
      </p:pic>
      <p:sp>
        <p:nvSpPr>
          <p:cNvPr id="77" name="CasellaDiTesto 28"/>
          <p:cNvSpPr txBox="1">
            <a:spLocks noChangeArrowheads="1"/>
          </p:cNvSpPr>
          <p:nvPr/>
        </p:nvSpPr>
        <p:spPr bwMode="auto">
          <a:xfrm>
            <a:off x="6858000" y="4332895"/>
            <a:ext cx="752925" cy="338554"/>
          </a:xfrm>
          <a:prstGeom prst="rect">
            <a:avLst/>
          </a:prstGeom>
          <a:noFill/>
          <a:ln w="9525">
            <a:noFill/>
            <a:miter lim="800000"/>
            <a:headEnd/>
            <a:tailEnd/>
          </a:ln>
        </p:spPr>
        <p:txBody>
          <a:bodyPr wrap="square">
            <a:spAutoFit/>
          </a:bodyPr>
          <a:lstStyle/>
          <a:p>
            <a:pPr algn="ctr">
              <a:defRPr/>
            </a:pPr>
            <a:r>
              <a:rPr lang="it-IT" sz="800" b="1" dirty="0" smtClean="0">
                <a:latin typeface="Calibri" pitchFamily="34" charset="0"/>
              </a:rPr>
              <a:t>Coordination</a:t>
            </a:r>
            <a:endParaRPr lang="it-IT" sz="800" b="1" dirty="0">
              <a:latin typeface="Calibri" pitchFamily="34" charset="0"/>
            </a:endParaRPr>
          </a:p>
          <a:p>
            <a:pPr algn="ctr">
              <a:defRPr/>
            </a:pPr>
            <a:r>
              <a:rPr lang="it-IT" sz="800" b="1" dirty="0">
                <a:latin typeface="Calibri" pitchFamily="34" charset="0"/>
              </a:rPr>
              <a:t>&amp; </a:t>
            </a:r>
            <a:r>
              <a:rPr lang="it-IT" sz="800" b="1" dirty="0" err="1">
                <a:latin typeface="Calibri" pitchFamily="34" charset="0"/>
              </a:rPr>
              <a:t>Control</a:t>
            </a:r>
            <a:endParaRPr lang="it-IT" sz="800" b="1" dirty="0">
              <a:latin typeface="Calibri" pitchFamily="34" charset="0"/>
            </a:endParaRPr>
          </a:p>
        </p:txBody>
      </p:sp>
    </p:spTree>
    <p:extLst>
      <p:ext uri="{BB962C8B-B14F-4D97-AF65-F5344CB8AC3E}">
        <p14:creationId xmlns:p14="http://schemas.microsoft.com/office/powerpoint/2010/main" xmlns="" val="10364203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1981200" y="152400"/>
            <a:ext cx="6173788" cy="400110"/>
          </a:xfrm>
        </p:spPr>
        <p:txBody>
          <a:bodyPr/>
          <a:lstStyle/>
          <a:p>
            <a:r>
              <a:rPr lang="en-US" sz="2000" dirty="0" smtClean="0"/>
              <a:t>GAMMA Concept and Vision</a:t>
            </a:r>
            <a:endParaRPr lang="it-IT" dirty="0"/>
          </a:p>
        </p:txBody>
      </p:sp>
      <p:sp>
        <p:nvSpPr>
          <p:cNvPr id="5" name="Segnaposto contenuto 10"/>
          <p:cNvSpPr txBox="1">
            <a:spLocks/>
          </p:cNvSpPr>
          <p:nvPr/>
        </p:nvSpPr>
        <p:spPr bwMode="auto">
          <a:xfrm>
            <a:off x="410817" y="1524000"/>
            <a:ext cx="6248400" cy="335476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marL="266700" marR="0" lvl="0" indent="-266700" algn="l" defTabSz="914400" rtl="0" eaLnBrk="0" fontAlgn="base" latinLnBrk="0" hangingPunct="0">
              <a:lnSpc>
                <a:spcPct val="100000"/>
              </a:lnSpc>
              <a:spcBef>
                <a:spcPct val="20000"/>
              </a:spcBef>
              <a:spcAft>
                <a:spcPct val="0"/>
              </a:spcAft>
              <a:buClr>
                <a:srgbClr val="FF0000"/>
              </a:buClr>
              <a:buSzPct val="150000"/>
              <a:buFont typeface="Arial" pitchFamily="34" charset="0"/>
              <a:buChar char="•"/>
              <a:tabLst/>
              <a:defRPr/>
            </a:pPr>
            <a:endParaRPr kumimoji="0" lang="it-IT" sz="1800" b="0" i="0" u="none" strike="noStrike" kern="0" cap="none" spc="0" normalizeH="0" baseline="0" noProof="0" dirty="0" smtClean="0">
              <a:ln>
                <a:noFill/>
              </a:ln>
              <a:solidFill>
                <a:schemeClr val="tx1"/>
              </a:solidFill>
              <a:effectLst/>
              <a:uLnTx/>
              <a:uFillTx/>
              <a:latin typeface="+mn-lt"/>
              <a:ea typeface="+mn-ea"/>
              <a:cs typeface="+mn-cs"/>
            </a:endParaRPr>
          </a:p>
          <a:p>
            <a:pPr marL="266700" marR="0" lvl="0" indent="-266700" algn="just" defTabSz="914400" rtl="0" eaLnBrk="0" fontAlgn="base" latinLnBrk="0" hangingPunct="0">
              <a:lnSpc>
                <a:spcPct val="100000"/>
              </a:lnSpc>
              <a:spcBef>
                <a:spcPts val="0"/>
              </a:spcBef>
              <a:spcAft>
                <a:spcPts val="1200"/>
              </a:spcAft>
              <a:buClr>
                <a:srgbClr val="FF0000"/>
              </a:buClr>
              <a:buSzPct val="150000"/>
              <a:buFont typeface="Arial" pitchFamily="34" charset="0"/>
              <a:buChar char="•"/>
              <a:tabLst/>
              <a:defRPr/>
            </a:pPr>
            <a:r>
              <a:rPr kumimoji="0" lang="en-GB" sz="1800" b="0" i="0" u="none" strike="noStrike" kern="0" cap="none" spc="0" normalizeH="0" baseline="0" noProof="0" dirty="0" smtClean="0">
                <a:ln>
                  <a:noFill/>
                </a:ln>
                <a:solidFill>
                  <a:schemeClr val="tx1"/>
                </a:solidFill>
                <a:effectLst/>
                <a:uLnTx/>
                <a:uFillTx/>
                <a:latin typeface="+mn-lt"/>
                <a:ea typeface="+mn-ea"/>
                <a:cs typeface="+mn-cs"/>
              </a:rPr>
              <a:t>The GAMMA </a:t>
            </a:r>
            <a:r>
              <a:rPr kumimoji="0" lang="en-GB" sz="1800" b="0" i="0" u="none" strike="noStrike" kern="0" cap="none" spc="0" normalizeH="0" baseline="0" noProof="0" dirty="0" smtClean="0">
                <a:ln>
                  <a:noFill/>
                </a:ln>
                <a:solidFill>
                  <a:schemeClr val="tx1"/>
                </a:solidFill>
                <a:effectLst/>
                <a:uLnTx/>
                <a:uFillTx/>
                <a:latin typeface="+mn-lt"/>
                <a:ea typeface="+mn-ea"/>
                <a:cs typeface="+mn-cs"/>
              </a:rPr>
              <a:t>concept therefore </a:t>
            </a:r>
            <a:r>
              <a:rPr kumimoji="0" lang="en-GB" sz="1800" b="0" i="0" u="none" strike="noStrike" kern="0" cap="none" spc="0" normalizeH="0" baseline="0" noProof="0" dirty="0" smtClean="0">
                <a:ln>
                  <a:noFill/>
                </a:ln>
                <a:solidFill>
                  <a:schemeClr val="tx1"/>
                </a:solidFill>
                <a:effectLst/>
                <a:uLnTx/>
                <a:uFillTx/>
                <a:latin typeface="+mn-lt"/>
                <a:ea typeface="+mn-ea"/>
                <a:cs typeface="+mn-cs"/>
              </a:rPr>
              <a:t>opens the way for the European level to propose (but not enforce) recommendations on actions or measures to be taken at lower levels, in line with existing principles of national sovereignty and responsibilities over security issues.  </a:t>
            </a:r>
          </a:p>
          <a:p>
            <a:pPr marL="266700" marR="0" lvl="0" indent="-266700" algn="just" defTabSz="914400" rtl="0" eaLnBrk="0" fontAlgn="base" latinLnBrk="0" hangingPunct="0">
              <a:lnSpc>
                <a:spcPct val="100000"/>
              </a:lnSpc>
              <a:spcBef>
                <a:spcPts val="0"/>
              </a:spcBef>
              <a:spcAft>
                <a:spcPts val="1200"/>
              </a:spcAft>
              <a:buClr>
                <a:srgbClr val="FF0000"/>
              </a:buClr>
              <a:buSzPct val="150000"/>
              <a:buFont typeface="Arial" pitchFamily="34" charset="0"/>
              <a:buChar char="•"/>
              <a:tabLst/>
              <a:defRPr/>
            </a:pPr>
            <a:endParaRPr kumimoji="0" lang="en-GB" sz="1800" b="0" i="0" u="none" strike="noStrike" kern="0" cap="none" spc="0" normalizeH="0" baseline="0" noProof="0" dirty="0" smtClean="0">
              <a:ln>
                <a:noFill/>
              </a:ln>
              <a:solidFill>
                <a:schemeClr val="tx1"/>
              </a:solidFill>
              <a:effectLst/>
              <a:uLnTx/>
              <a:uFillTx/>
              <a:latin typeface="+mn-lt"/>
              <a:ea typeface="+mn-ea"/>
              <a:cs typeface="+mn-cs"/>
            </a:endParaRPr>
          </a:p>
          <a:p>
            <a:pPr marL="266700" marR="0" lvl="0" indent="-266700" algn="just" defTabSz="914400" rtl="0" eaLnBrk="0" fontAlgn="base" latinLnBrk="0" hangingPunct="0">
              <a:lnSpc>
                <a:spcPct val="100000"/>
              </a:lnSpc>
              <a:spcBef>
                <a:spcPts val="0"/>
              </a:spcBef>
              <a:spcAft>
                <a:spcPts val="1200"/>
              </a:spcAft>
              <a:buClr>
                <a:srgbClr val="FF0000"/>
              </a:buClr>
              <a:buSzPct val="150000"/>
              <a:buFont typeface="Arial" pitchFamily="34" charset="0"/>
              <a:buChar char="•"/>
              <a:tabLst/>
              <a:defRPr/>
            </a:pPr>
            <a:r>
              <a:rPr kumimoji="0" lang="en-GB" sz="1800" b="0" i="0" u="none" strike="noStrike" kern="0" cap="none" spc="0" normalizeH="0" baseline="0" noProof="0" dirty="0" smtClean="0">
                <a:ln>
                  <a:noFill/>
                </a:ln>
                <a:solidFill>
                  <a:schemeClr val="tx1"/>
                </a:solidFill>
                <a:effectLst/>
                <a:uLnTx/>
                <a:uFillTx/>
                <a:latin typeface="+mn-lt"/>
                <a:ea typeface="+mn-ea"/>
                <a:cs typeface="+mn-cs"/>
              </a:rPr>
              <a:t>The GAMMA architectural vision therefore enlarges the scope for cooperative management of ATM security while remaining rooted in the fundamental principle that </a:t>
            </a:r>
            <a:r>
              <a:rPr kumimoji="0" lang="en-GB" sz="1800" b="1" i="0" u="none" strike="noStrike" kern="0" cap="none" spc="0" normalizeH="0" baseline="0" noProof="0" dirty="0" smtClean="0">
                <a:ln>
                  <a:noFill/>
                </a:ln>
                <a:solidFill>
                  <a:schemeClr val="tx1"/>
                </a:solidFill>
                <a:effectLst/>
                <a:uLnTx/>
                <a:uFillTx/>
                <a:latin typeface="+mn-lt"/>
                <a:ea typeface="+mn-ea"/>
                <a:cs typeface="+mn-cs"/>
              </a:rPr>
              <a:t>Security cannot be outsourced or delegated.</a:t>
            </a:r>
            <a:endParaRPr kumimoji="0" lang="it-IT" sz="1800" b="1" i="0" u="none" strike="noStrike" kern="0" cap="none" spc="0" normalizeH="0" baseline="0" noProof="0" dirty="0">
              <a:ln>
                <a:noFill/>
              </a:ln>
              <a:solidFill>
                <a:schemeClr val="tx1"/>
              </a:solidFill>
              <a:effectLst/>
              <a:uLnTx/>
              <a:uFillTx/>
              <a:latin typeface="+mn-lt"/>
              <a:ea typeface="+mn-ea"/>
              <a:cs typeface="+mn-cs"/>
            </a:endParaRPr>
          </a:p>
        </p:txBody>
      </p:sp>
      <p:pic>
        <p:nvPicPr>
          <p:cNvPr id="7" name="Immagine 6" descr="solution.jpg"/>
          <p:cNvPicPr>
            <a:picLocks noChangeAspect="1"/>
          </p:cNvPicPr>
          <p:nvPr/>
        </p:nvPicPr>
        <p:blipFill>
          <a:blip r:embed="rId2" cstate="print"/>
          <a:stretch>
            <a:fillRect/>
          </a:stretch>
        </p:blipFill>
        <p:spPr>
          <a:xfrm>
            <a:off x="6934200" y="1792612"/>
            <a:ext cx="1981200" cy="1483988"/>
          </a:xfrm>
          <a:prstGeom prst="rect">
            <a:avLst/>
          </a:prstGeom>
          <a:ln>
            <a:solidFill>
              <a:srgbClr val="003399"/>
            </a:solidFill>
          </a:ln>
        </p:spPr>
      </p:pic>
      <p:pic>
        <p:nvPicPr>
          <p:cNvPr id="8" name="Picture 13"/>
          <p:cNvPicPr>
            <a:picLocks noChangeAspect="1"/>
          </p:cNvPicPr>
          <p:nvPr/>
        </p:nvPicPr>
        <p:blipFill>
          <a:blip r:embed="rId3" cstate="print"/>
          <a:srcRect/>
          <a:stretch>
            <a:fillRect/>
          </a:stretch>
        </p:blipFill>
        <p:spPr bwMode="auto">
          <a:xfrm>
            <a:off x="2455862" y="5410200"/>
            <a:ext cx="3563938" cy="1094099"/>
          </a:xfrm>
          <a:prstGeom prst="rect">
            <a:avLst/>
          </a:prstGeom>
          <a:noFill/>
          <a:ln w="9525">
            <a:noFill/>
            <a:miter lim="800000"/>
            <a:headEnd/>
            <a:tailEnd/>
          </a:ln>
        </p:spPr>
      </p:pic>
    </p:spTree>
    <p:extLst>
      <p:ext uri="{BB962C8B-B14F-4D97-AF65-F5344CB8AC3E}">
        <p14:creationId xmlns:p14="http://schemas.microsoft.com/office/powerpoint/2010/main" xmlns="" val="33371099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6"/>
          <p:cNvSpPr>
            <a:spLocks noGrp="1" noChangeArrowheads="1"/>
          </p:cNvSpPr>
          <p:nvPr>
            <p:ph type="ctrTitle"/>
          </p:nvPr>
        </p:nvSpPr>
        <p:spPr>
          <a:xfrm>
            <a:off x="2133600" y="4415443"/>
            <a:ext cx="5943600" cy="892552"/>
          </a:xfrm>
        </p:spPr>
        <p:txBody>
          <a:bodyPr/>
          <a:lstStyle/>
          <a:p>
            <a:pPr eaLnBrk="1" hangingPunct="1"/>
            <a:r>
              <a:rPr lang="en-GB" altLang="en-US" dirty="0" smtClean="0"/>
              <a:t/>
            </a:r>
            <a:br>
              <a:rPr lang="en-GB" altLang="en-US" dirty="0" smtClean="0"/>
            </a:br>
            <a:r>
              <a:rPr lang="en-GB" altLang="en-US" dirty="0" smtClean="0"/>
              <a:t>Instantiation of concept in prototypes</a:t>
            </a:r>
            <a:r>
              <a:rPr lang="en-GB" altLang="fr-FR" sz="1800" dirty="0" smtClean="0"/>
              <a:t/>
            </a:r>
            <a:br>
              <a:rPr lang="en-GB" altLang="fr-FR" sz="1800" dirty="0" smtClean="0"/>
            </a:br>
            <a:endParaRPr lang="en-GB" altLang="en-US" sz="1800" dirty="0" smtClean="0"/>
          </a:p>
        </p:txBody>
      </p:sp>
    </p:spTree>
    <p:extLst>
      <p:ext uri="{BB962C8B-B14F-4D97-AF65-F5344CB8AC3E}">
        <p14:creationId xmlns="" xmlns:p14="http://schemas.microsoft.com/office/powerpoint/2010/main" val="237341583"/>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 y="1371600"/>
            <a:ext cx="8531225" cy="5095875"/>
          </a:xfrm>
          <a:prstGeom prst="rect">
            <a:avLst/>
          </a:prstGeom>
          <a:solidFill>
            <a:schemeClr val="bg1">
              <a:alpha val="0"/>
            </a:schemeClr>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47" name="Rettangolo arrotondato 46"/>
          <p:cNvSpPr>
            <a:spLocks noChangeAspect="1"/>
          </p:cNvSpPr>
          <p:nvPr/>
        </p:nvSpPr>
        <p:spPr bwMode="auto">
          <a:xfrm>
            <a:off x="5715000" y="4495800"/>
            <a:ext cx="1079500" cy="539750"/>
          </a:xfrm>
          <a:prstGeom prst="round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nchor="ctr"/>
          <a:lstStyle/>
          <a:p>
            <a:pPr algn="ctr" eaLnBrk="0" hangingPunct="0">
              <a:defRPr/>
            </a:pPr>
            <a:r>
              <a:rPr lang="en-GB" sz="1000" b="1" dirty="0">
                <a:solidFill>
                  <a:schemeClr val="tx1"/>
                </a:solidFill>
              </a:rPr>
              <a:t>Network attack</a:t>
            </a:r>
          </a:p>
        </p:txBody>
      </p:sp>
      <p:sp>
        <p:nvSpPr>
          <p:cNvPr id="48" name="Rettangolo arrotondato 47"/>
          <p:cNvSpPr>
            <a:spLocks noChangeAspect="1"/>
          </p:cNvSpPr>
          <p:nvPr/>
        </p:nvSpPr>
        <p:spPr bwMode="auto">
          <a:xfrm>
            <a:off x="6553200" y="3581400"/>
            <a:ext cx="1079500" cy="539750"/>
          </a:xfrm>
          <a:prstGeom prst="round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nchor="ctr"/>
          <a:lstStyle/>
          <a:p>
            <a:pPr algn="ctr" eaLnBrk="0" hangingPunct="0">
              <a:defRPr/>
            </a:pPr>
            <a:r>
              <a:rPr lang="en-GB" sz="1000" b="1" dirty="0">
                <a:solidFill>
                  <a:schemeClr val="tx1"/>
                </a:solidFill>
              </a:rPr>
              <a:t>Network </a:t>
            </a:r>
            <a:r>
              <a:rPr lang="en-GB" sz="1000" b="1" dirty="0" err="1">
                <a:solidFill>
                  <a:schemeClr val="tx1"/>
                </a:solidFill>
              </a:rPr>
              <a:t>DDoS</a:t>
            </a:r>
            <a:r>
              <a:rPr lang="en-GB" sz="1000" b="1" dirty="0">
                <a:solidFill>
                  <a:schemeClr val="tx1"/>
                </a:solidFill>
              </a:rPr>
              <a:t> attack</a:t>
            </a:r>
          </a:p>
        </p:txBody>
      </p:sp>
      <p:sp>
        <p:nvSpPr>
          <p:cNvPr id="49" name="Rettangolo arrotondato 48"/>
          <p:cNvSpPr>
            <a:spLocks noChangeAspect="1"/>
          </p:cNvSpPr>
          <p:nvPr/>
        </p:nvSpPr>
        <p:spPr bwMode="auto">
          <a:xfrm>
            <a:off x="3962400" y="5486400"/>
            <a:ext cx="1079500" cy="539750"/>
          </a:xfrm>
          <a:prstGeom prst="round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nchor="ctr"/>
          <a:lstStyle/>
          <a:p>
            <a:pPr algn="ctr" eaLnBrk="0" hangingPunct="0">
              <a:defRPr/>
            </a:pPr>
            <a:r>
              <a:rPr lang="en-GB" sz="1000" b="1" dirty="0">
                <a:solidFill>
                  <a:schemeClr val="tx1"/>
                </a:solidFill>
              </a:rPr>
              <a:t>Runway incursion</a:t>
            </a:r>
          </a:p>
        </p:txBody>
      </p:sp>
      <p:sp>
        <p:nvSpPr>
          <p:cNvPr id="50" name="Rettangolo arrotondato 49"/>
          <p:cNvSpPr>
            <a:spLocks noChangeAspect="1"/>
          </p:cNvSpPr>
          <p:nvPr/>
        </p:nvSpPr>
        <p:spPr bwMode="auto">
          <a:xfrm>
            <a:off x="1600200" y="2514600"/>
            <a:ext cx="1079500" cy="539750"/>
          </a:xfrm>
          <a:prstGeom prst="round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nchor="ctr"/>
          <a:lstStyle/>
          <a:p>
            <a:pPr algn="ctr" eaLnBrk="0" hangingPunct="0">
              <a:defRPr/>
            </a:pPr>
            <a:r>
              <a:rPr lang="en-GB" sz="1000" b="1" dirty="0">
                <a:solidFill>
                  <a:schemeClr val="tx1"/>
                </a:solidFill>
              </a:rPr>
              <a:t>Jamming</a:t>
            </a:r>
          </a:p>
        </p:txBody>
      </p:sp>
      <p:sp>
        <p:nvSpPr>
          <p:cNvPr id="51" name="Rettangolo arrotondato 50"/>
          <p:cNvSpPr>
            <a:spLocks noChangeAspect="1"/>
          </p:cNvSpPr>
          <p:nvPr/>
        </p:nvSpPr>
        <p:spPr bwMode="auto">
          <a:xfrm>
            <a:off x="3276600" y="2895600"/>
            <a:ext cx="1079500" cy="539750"/>
          </a:xfrm>
          <a:prstGeom prst="round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nchor="ctr"/>
          <a:lstStyle/>
          <a:p>
            <a:pPr algn="ctr" eaLnBrk="0" hangingPunct="0">
              <a:defRPr/>
            </a:pPr>
            <a:r>
              <a:rPr lang="en-GB" sz="1000" b="1" dirty="0">
                <a:solidFill>
                  <a:schemeClr val="tx1"/>
                </a:solidFill>
              </a:rPr>
              <a:t>Malicious media</a:t>
            </a:r>
          </a:p>
          <a:p>
            <a:pPr algn="ctr" eaLnBrk="0" hangingPunct="0">
              <a:defRPr/>
            </a:pPr>
            <a:r>
              <a:rPr lang="en-GB" sz="1000" b="1" dirty="0">
                <a:solidFill>
                  <a:schemeClr val="tx1"/>
                </a:solidFill>
              </a:rPr>
              <a:t>injection</a:t>
            </a:r>
          </a:p>
        </p:txBody>
      </p:sp>
      <p:sp>
        <p:nvSpPr>
          <p:cNvPr id="52" name="Rettangolo arrotondato 51"/>
          <p:cNvSpPr>
            <a:spLocks noChangeAspect="1"/>
          </p:cNvSpPr>
          <p:nvPr/>
        </p:nvSpPr>
        <p:spPr bwMode="auto">
          <a:xfrm>
            <a:off x="2057400" y="5257800"/>
            <a:ext cx="1079500" cy="539750"/>
          </a:xfrm>
          <a:prstGeom prst="round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nchor="ctr"/>
          <a:lstStyle/>
          <a:p>
            <a:pPr algn="ctr" eaLnBrk="0" hangingPunct="0">
              <a:defRPr/>
            </a:pPr>
            <a:r>
              <a:rPr lang="en-GB" sz="1000" b="1" dirty="0">
                <a:solidFill>
                  <a:schemeClr val="tx1"/>
                </a:solidFill>
              </a:rPr>
              <a:t>False ATCO</a:t>
            </a:r>
          </a:p>
        </p:txBody>
      </p:sp>
      <p:sp>
        <p:nvSpPr>
          <p:cNvPr id="53" name="Rettangolo arrotondato 52"/>
          <p:cNvSpPr>
            <a:spLocks noChangeAspect="1"/>
          </p:cNvSpPr>
          <p:nvPr/>
        </p:nvSpPr>
        <p:spPr bwMode="auto">
          <a:xfrm>
            <a:off x="2590800" y="4114800"/>
            <a:ext cx="1079500" cy="539750"/>
          </a:xfrm>
          <a:prstGeom prst="round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nchor="ctr"/>
          <a:lstStyle/>
          <a:p>
            <a:pPr algn="ctr" eaLnBrk="0" hangingPunct="0">
              <a:defRPr/>
            </a:pPr>
            <a:r>
              <a:rPr lang="en-GB" sz="900" b="1" dirty="0">
                <a:solidFill>
                  <a:schemeClr val="tx1"/>
                </a:solidFill>
              </a:rPr>
              <a:t>Non authorized personnel attack </a:t>
            </a:r>
          </a:p>
        </p:txBody>
      </p:sp>
      <p:sp>
        <p:nvSpPr>
          <p:cNvPr id="54" name="Rettangolo arrotondato 53"/>
          <p:cNvSpPr>
            <a:spLocks noChangeAspect="1"/>
          </p:cNvSpPr>
          <p:nvPr/>
        </p:nvSpPr>
        <p:spPr bwMode="auto">
          <a:xfrm>
            <a:off x="4191000" y="4343400"/>
            <a:ext cx="1079500" cy="539750"/>
          </a:xfrm>
          <a:prstGeom prst="round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nchor="ctr"/>
          <a:lstStyle/>
          <a:p>
            <a:pPr algn="ctr" eaLnBrk="0" hangingPunct="0">
              <a:defRPr/>
            </a:pPr>
            <a:r>
              <a:rPr lang="en-US" sz="800" b="1" dirty="0">
                <a:solidFill>
                  <a:schemeClr val="tx1"/>
                </a:solidFill>
              </a:rPr>
              <a:t>Compromise the use of RPAS Ground Station infrastructure </a:t>
            </a:r>
            <a:endParaRPr lang="en-GB" sz="800" b="1" dirty="0">
              <a:solidFill>
                <a:schemeClr val="tx1"/>
              </a:solidFill>
            </a:endParaRPr>
          </a:p>
        </p:txBody>
      </p:sp>
      <p:sp>
        <p:nvSpPr>
          <p:cNvPr id="55" name="Rettangolo arrotondato 54"/>
          <p:cNvSpPr>
            <a:spLocks noChangeAspect="1"/>
          </p:cNvSpPr>
          <p:nvPr/>
        </p:nvSpPr>
        <p:spPr bwMode="auto">
          <a:xfrm>
            <a:off x="6934200" y="5410200"/>
            <a:ext cx="1079500" cy="539750"/>
          </a:xfrm>
          <a:prstGeom prst="round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nchor="ctr"/>
          <a:lstStyle/>
          <a:p>
            <a:pPr algn="ctr" eaLnBrk="0" hangingPunct="0">
              <a:defRPr/>
            </a:pPr>
            <a:r>
              <a:rPr lang="en-GB" sz="1000" b="1" dirty="0">
                <a:solidFill>
                  <a:schemeClr val="tx1"/>
                </a:solidFill>
              </a:rPr>
              <a:t>Swim SQL Injection</a:t>
            </a:r>
          </a:p>
        </p:txBody>
      </p:sp>
      <p:sp>
        <p:nvSpPr>
          <p:cNvPr id="57" name="Rettangolo arrotondato 56"/>
          <p:cNvSpPr>
            <a:spLocks noChangeAspect="1"/>
          </p:cNvSpPr>
          <p:nvPr/>
        </p:nvSpPr>
        <p:spPr bwMode="auto">
          <a:xfrm>
            <a:off x="5105400" y="2895600"/>
            <a:ext cx="1079500" cy="539750"/>
          </a:xfrm>
          <a:prstGeom prst="round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nchor="ctr"/>
          <a:lstStyle/>
          <a:p>
            <a:pPr algn="ctr" eaLnBrk="0" hangingPunct="0">
              <a:defRPr/>
            </a:pPr>
            <a:r>
              <a:rPr lang="en-US" sz="1000" b="1" dirty="0">
                <a:solidFill>
                  <a:schemeClr val="tx1"/>
                </a:solidFill>
              </a:rPr>
              <a:t>Small RPA used as a weapon</a:t>
            </a:r>
            <a:endParaRPr lang="en-GB" sz="1000" b="1" dirty="0">
              <a:solidFill>
                <a:schemeClr val="tx1"/>
              </a:solidFill>
            </a:endParaRPr>
          </a:p>
        </p:txBody>
      </p:sp>
      <p:sp>
        <p:nvSpPr>
          <p:cNvPr id="122" name="Segnaposto piè di pagina 3"/>
          <p:cNvSpPr>
            <a:spLocks noGrp="1"/>
          </p:cNvSpPr>
          <p:nvPr>
            <p:ph type="ftr" sz="quarter" idx="10"/>
          </p:nvPr>
        </p:nvSpPr>
        <p:spPr>
          <a:xfrm rot="16200000">
            <a:off x="-623887" y="4152900"/>
            <a:ext cx="1576388" cy="280987"/>
          </a:xfrm>
        </p:spPr>
        <p:txBody>
          <a:bodyPr/>
          <a:lstStyle/>
          <a:p>
            <a:pPr>
              <a:defRPr/>
            </a:pPr>
            <a:r>
              <a:rPr lang="en-US" dirty="0" smtClean="0"/>
              <a:t>© </a:t>
            </a:r>
            <a:r>
              <a:rPr lang="en-US" dirty="0" err="1" smtClean="0"/>
              <a:t>GAMMA.All</a:t>
            </a:r>
            <a:r>
              <a:rPr lang="en-US" dirty="0" smtClean="0"/>
              <a:t> rights reserved</a:t>
            </a:r>
            <a:endParaRPr lang="en-US" dirty="0"/>
          </a:p>
        </p:txBody>
      </p:sp>
      <p:sp>
        <p:nvSpPr>
          <p:cNvPr id="2" name="Titolo 1"/>
          <p:cNvSpPr>
            <a:spLocks noGrp="1"/>
          </p:cNvSpPr>
          <p:nvPr>
            <p:ph type="title"/>
          </p:nvPr>
        </p:nvSpPr>
        <p:spPr>
          <a:xfrm>
            <a:off x="3006725" y="242888"/>
            <a:ext cx="5681663" cy="646331"/>
          </a:xfrm>
        </p:spPr>
        <p:txBody>
          <a:bodyPr/>
          <a:lstStyle/>
          <a:p>
            <a:r>
              <a:rPr lang="en-GB" dirty="0">
                <a:ea typeface="ＭＳ Ｐゴシック" pitchFamily="34" charset="-128"/>
              </a:rPr>
              <a:t>Security Threats in the ATM world</a:t>
            </a:r>
            <a:br>
              <a:rPr lang="en-GB" dirty="0">
                <a:ea typeface="ＭＳ Ｐゴシック" pitchFamily="34" charset="-128"/>
              </a:rPr>
            </a:br>
            <a:endParaRPr lang="en-GB" dirty="0"/>
          </a:p>
        </p:txBody>
      </p:sp>
    </p:spTree>
    <p:extLst>
      <p:ext uri="{BB962C8B-B14F-4D97-AF65-F5344CB8AC3E}">
        <p14:creationId xmlns:p14="http://schemas.microsoft.com/office/powerpoint/2010/main" xmlns="" val="41911296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 y="1371600"/>
            <a:ext cx="8531225" cy="5095875"/>
          </a:xfrm>
          <a:prstGeom prst="rect">
            <a:avLst/>
          </a:prstGeom>
          <a:solidFill>
            <a:schemeClr val="bg1">
              <a:alpha val="0"/>
            </a:schemeClr>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22531" name="Titolo 1"/>
          <p:cNvSpPr>
            <a:spLocks noGrp="1"/>
          </p:cNvSpPr>
          <p:nvPr>
            <p:ph type="title"/>
          </p:nvPr>
        </p:nvSpPr>
        <p:spPr/>
        <p:txBody>
          <a:bodyPr/>
          <a:lstStyle/>
          <a:p>
            <a:r>
              <a:rPr lang="en-GB" altLang="it-IT" dirty="0" smtClean="0"/>
              <a:t>GAMMA Prototypes</a:t>
            </a:r>
          </a:p>
        </p:txBody>
      </p:sp>
      <p:grpSp>
        <p:nvGrpSpPr>
          <p:cNvPr id="9" name="Gruppo 59"/>
          <p:cNvGrpSpPr>
            <a:grpSpLocks/>
          </p:cNvGrpSpPr>
          <p:nvPr/>
        </p:nvGrpSpPr>
        <p:grpSpPr bwMode="auto">
          <a:xfrm>
            <a:off x="762000" y="2438400"/>
            <a:ext cx="2087563" cy="539750"/>
            <a:chOff x="611560" y="5517232"/>
            <a:chExt cx="2088232" cy="539750"/>
          </a:xfrm>
          <a:solidFill>
            <a:srgbClr val="FFCC66"/>
          </a:solidFill>
        </p:grpSpPr>
        <p:sp>
          <p:nvSpPr>
            <p:cNvPr id="90" name="Rettangolo arrotondato 89"/>
            <p:cNvSpPr>
              <a:spLocks noChangeAspect="1"/>
            </p:cNvSpPr>
            <p:nvPr/>
          </p:nvSpPr>
          <p:spPr bwMode="auto">
            <a:xfrm>
              <a:off x="611560" y="5517232"/>
              <a:ext cx="2088232" cy="539750"/>
            </a:xfrm>
            <a:prstGeom prst="roundRect">
              <a:avLst/>
            </a:prstGeom>
            <a:grpFill/>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nchor="ctr"/>
            <a:lstStyle/>
            <a:p>
              <a:pPr algn="r" eaLnBrk="0" hangingPunct="0">
                <a:defRPr/>
              </a:pPr>
              <a:r>
                <a:rPr lang="it-IT" sz="1000" b="1" kern="0" dirty="0" err="1">
                  <a:solidFill>
                    <a:sysClr val="windowText" lastClr="000000"/>
                  </a:solidFill>
                  <a:cs typeface="Arial" pitchFamily="34" charset="0"/>
                </a:rPr>
                <a:t>Satcom</a:t>
              </a:r>
              <a:r>
                <a:rPr lang="it-IT" sz="1000" b="1" kern="0" dirty="0">
                  <a:solidFill>
                    <a:sysClr val="windowText" lastClr="000000"/>
                  </a:solidFill>
                  <a:cs typeface="Arial" pitchFamily="34" charset="0"/>
                </a:rPr>
                <a:t> Security</a:t>
              </a:r>
            </a:p>
          </p:txBody>
        </p:sp>
        <p:pic>
          <p:nvPicPr>
            <p:cNvPr id="91" name="Picture 13" descr="C:\Users\Roberta\Desktop\TASE.jpg"/>
            <p:cNvPicPr>
              <a:picLocks noChangeAspect="1" noChangeArrowheads="1"/>
            </p:cNvPicPr>
            <p:nvPr/>
          </p:nvPicPr>
          <p:blipFill>
            <a:blip r:embed="rId3" cstate="print"/>
            <a:srcRect/>
            <a:stretch>
              <a:fillRect/>
            </a:stretch>
          </p:blipFill>
          <p:spPr bwMode="auto">
            <a:xfrm>
              <a:off x="683568" y="5589240"/>
              <a:ext cx="818379" cy="432048"/>
            </a:xfrm>
            <a:prstGeom prst="rect">
              <a:avLst/>
            </a:prstGeom>
            <a:grpFill/>
            <a:ln w="9525">
              <a:noFill/>
              <a:miter lim="800000"/>
              <a:headEnd/>
              <a:tailEnd/>
            </a:ln>
          </p:spPr>
        </p:pic>
      </p:grpSp>
      <p:grpSp>
        <p:nvGrpSpPr>
          <p:cNvPr id="10" name="Gruppo 64"/>
          <p:cNvGrpSpPr>
            <a:grpSpLocks/>
          </p:cNvGrpSpPr>
          <p:nvPr/>
        </p:nvGrpSpPr>
        <p:grpSpPr bwMode="auto">
          <a:xfrm>
            <a:off x="685800" y="3505200"/>
            <a:ext cx="2087562" cy="539750"/>
            <a:chOff x="899592" y="1196752"/>
            <a:chExt cx="2088232" cy="539750"/>
          </a:xfrm>
          <a:solidFill>
            <a:srgbClr val="FFCC66"/>
          </a:solidFill>
        </p:grpSpPr>
        <p:sp>
          <p:nvSpPr>
            <p:cNvPr id="93" name="Rettangolo arrotondato 92"/>
            <p:cNvSpPr>
              <a:spLocks noChangeAspect="1"/>
            </p:cNvSpPr>
            <p:nvPr/>
          </p:nvSpPr>
          <p:spPr bwMode="auto">
            <a:xfrm>
              <a:off x="899592" y="1196752"/>
              <a:ext cx="2088232" cy="539750"/>
            </a:xfrm>
            <a:prstGeom prst="roundRect">
              <a:avLst/>
            </a:prstGeom>
            <a:grpFill/>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nchor="ctr"/>
            <a:lstStyle/>
            <a:p>
              <a:pPr algn="r" fontAlgn="auto">
                <a:spcBef>
                  <a:spcPts val="0"/>
                </a:spcBef>
                <a:spcAft>
                  <a:spcPts val="0"/>
                </a:spcAft>
                <a:defRPr/>
              </a:pPr>
              <a:r>
                <a:rPr lang="it-IT" sz="1000" b="1" kern="0" dirty="0" err="1">
                  <a:solidFill>
                    <a:sysClr val="windowText" lastClr="000000"/>
                  </a:solidFill>
                </a:rPr>
                <a:t>Secure</a:t>
              </a:r>
              <a:r>
                <a:rPr lang="it-IT" sz="1000" b="1" kern="0" dirty="0">
                  <a:solidFill>
                    <a:sysClr val="windowText" lastClr="000000"/>
                  </a:solidFill>
                </a:rPr>
                <a:t> </a:t>
              </a:r>
            </a:p>
            <a:p>
              <a:pPr algn="r" fontAlgn="auto">
                <a:spcBef>
                  <a:spcPts val="0"/>
                </a:spcBef>
                <a:spcAft>
                  <a:spcPts val="0"/>
                </a:spcAft>
                <a:defRPr/>
              </a:pPr>
              <a:r>
                <a:rPr lang="it-IT" sz="1000" b="1" kern="0" dirty="0">
                  <a:solidFill>
                    <a:sysClr val="windowText" lastClr="000000"/>
                  </a:solidFill>
                </a:rPr>
                <a:t>GNSS </a:t>
              </a:r>
            </a:p>
            <a:p>
              <a:pPr algn="r" fontAlgn="auto">
                <a:spcBef>
                  <a:spcPts val="0"/>
                </a:spcBef>
                <a:spcAft>
                  <a:spcPts val="0"/>
                </a:spcAft>
                <a:defRPr/>
              </a:pPr>
              <a:r>
                <a:rPr lang="it-IT" sz="1000" b="1" kern="0" dirty="0" err="1">
                  <a:solidFill>
                    <a:sysClr val="windowText" lastClr="000000"/>
                  </a:solidFill>
                </a:rPr>
                <a:t>communications</a:t>
              </a:r>
              <a:endParaRPr lang="it-IT" sz="1000" b="1" kern="0" dirty="0">
                <a:solidFill>
                  <a:sysClr val="windowText" lastClr="000000"/>
                </a:solidFill>
              </a:endParaRPr>
            </a:p>
          </p:txBody>
        </p:sp>
        <p:pic>
          <p:nvPicPr>
            <p:cNvPr id="94" name="Immagine 95" descr="hd_logo_thales.jpg"/>
            <p:cNvPicPr>
              <a:picLocks noChangeAspect="1"/>
            </p:cNvPicPr>
            <p:nvPr/>
          </p:nvPicPr>
          <p:blipFill>
            <a:blip r:embed="rId4" cstate="print"/>
            <a:srcRect/>
            <a:stretch>
              <a:fillRect/>
            </a:stretch>
          </p:blipFill>
          <p:spPr bwMode="auto">
            <a:xfrm>
              <a:off x="1030434" y="1272952"/>
              <a:ext cx="936300" cy="228488"/>
            </a:xfrm>
            <a:prstGeom prst="rect">
              <a:avLst/>
            </a:prstGeom>
            <a:grpFill/>
            <a:ln w="9525">
              <a:noFill/>
              <a:miter lim="800000"/>
              <a:headEnd/>
              <a:tailEnd/>
            </a:ln>
          </p:spPr>
        </p:pic>
      </p:grpSp>
      <p:grpSp>
        <p:nvGrpSpPr>
          <p:cNvPr id="11" name="Gruppo 69"/>
          <p:cNvGrpSpPr>
            <a:grpSpLocks/>
          </p:cNvGrpSpPr>
          <p:nvPr/>
        </p:nvGrpSpPr>
        <p:grpSpPr bwMode="auto">
          <a:xfrm>
            <a:off x="1447800" y="4419600"/>
            <a:ext cx="2089150" cy="539750"/>
            <a:chOff x="827584" y="1844824"/>
            <a:chExt cx="2088232" cy="539750"/>
          </a:xfrm>
          <a:solidFill>
            <a:srgbClr val="FFCC66"/>
          </a:solidFill>
        </p:grpSpPr>
        <p:sp>
          <p:nvSpPr>
            <p:cNvPr id="96" name="Rettangolo arrotondato 95"/>
            <p:cNvSpPr>
              <a:spLocks noChangeAspect="1"/>
            </p:cNvSpPr>
            <p:nvPr/>
          </p:nvSpPr>
          <p:spPr bwMode="auto">
            <a:xfrm>
              <a:off x="827584" y="1844824"/>
              <a:ext cx="2088232" cy="539750"/>
            </a:xfrm>
            <a:prstGeom prst="roundRect">
              <a:avLst/>
            </a:prstGeom>
            <a:grpFill/>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nchor="ctr"/>
            <a:lstStyle/>
            <a:p>
              <a:pPr algn="r" fontAlgn="auto">
                <a:spcBef>
                  <a:spcPts val="0"/>
                </a:spcBef>
                <a:spcAft>
                  <a:spcPts val="0"/>
                </a:spcAft>
                <a:defRPr/>
              </a:pPr>
              <a:r>
                <a:rPr lang="it-IT" sz="1000" b="1" kern="0" dirty="0" err="1">
                  <a:solidFill>
                    <a:sysClr val="windowText" lastClr="000000"/>
                  </a:solidFill>
                </a:rPr>
                <a:t>Secure</a:t>
              </a:r>
              <a:r>
                <a:rPr lang="it-IT" sz="1000" b="1" kern="0" dirty="0">
                  <a:solidFill>
                    <a:sysClr val="windowText" lastClr="000000"/>
                  </a:solidFill>
                </a:rPr>
                <a:t> ATC</a:t>
              </a:r>
            </a:p>
            <a:p>
              <a:pPr algn="r" fontAlgn="auto">
                <a:spcBef>
                  <a:spcPts val="0"/>
                </a:spcBef>
                <a:spcAft>
                  <a:spcPts val="0"/>
                </a:spcAft>
                <a:defRPr/>
              </a:pPr>
              <a:r>
                <a:rPr lang="it-IT" sz="1000" b="1" kern="0" dirty="0" err="1">
                  <a:solidFill>
                    <a:sysClr val="windowText" lastClr="000000"/>
                  </a:solidFill>
                </a:rPr>
                <a:t>communications</a:t>
              </a:r>
              <a:endParaRPr lang="it-IT" sz="1000" b="1" kern="0" dirty="0">
                <a:solidFill>
                  <a:sysClr val="windowText" lastClr="000000"/>
                </a:solidFill>
              </a:endParaRPr>
            </a:p>
          </p:txBody>
        </p:sp>
        <p:pic>
          <p:nvPicPr>
            <p:cNvPr id="97" name="Picture 15" descr="C:\Users\Roberta\Desktop\DLR.jpg"/>
            <p:cNvPicPr>
              <a:picLocks noChangeAspect="1" noChangeArrowheads="1"/>
            </p:cNvPicPr>
            <p:nvPr/>
          </p:nvPicPr>
          <p:blipFill>
            <a:blip r:embed="rId5" cstate="print"/>
            <a:srcRect/>
            <a:stretch>
              <a:fillRect/>
            </a:stretch>
          </p:blipFill>
          <p:spPr bwMode="auto">
            <a:xfrm>
              <a:off x="946479" y="1916832"/>
              <a:ext cx="457169" cy="382537"/>
            </a:xfrm>
            <a:prstGeom prst="rect">
              <a:avLst/>
            </a:prstGeom>
            <a:grpFill/>
            <a:ln w="9525">
              <a:noFill/>
              <a:miter lim="800000"/>
              <a:headEnd/>
              <a:tailEnd/>
            </a:ln>
          </p:spPr>
        </p:pic>
      </p:grpSp>
      <p:grpSp>
        <p:nvGrpSpPr>
          <p:cNvPr id="12" name="Gruppo 65"/>
          <p:cNvGrpSpPr>
            <a:grpSpLocks/>
          </p:cNvGrpSpPr>
          <p:nvPr/>
        </p:nvGrpSpPr>
        <p:grpSpPr bwMode="auto">
          <a:xfrm>
            <a:off x="1371600" y="5791200"/>
            <a:ext cx="2089150" cy="539750"/>
            <a:chOff x="3716412" y="4489450"/>
            <a:chExt cx="2089150" cy="539750"/>
          </a:xfrm>
        </p:grpSpPr>
        <p:sp>
          <p:nvSpPr>
            <p:cNvPr id="99" name="Rettangolo arrotondato 98"/>
            <p:cNvSpPr>
              <a:spLocks noChangeAspect="1"/>
            </p:cNvSpPr>
            <p:nvPr/>
          </p:nvSpPr>
          <p:spPr bwMode="auto">
            <a:xfrm>
              <a:off x="3716412" y="4489450"/>
              <a:ext cx="2089150" cy="539750"/>
            </a:xfrm>
            <a:prstGeom prst="roundRect">
              <a:avLst/>
            </a:prstGeom>
            <a:solidFill>
              <a:srgbClr val="FFCC66"/>
            </a:solidFill>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nchor="ctr"/>
            <a:lstStyle/>
            <a:p>
              <a:pPr algn="r" fontAlgn="auto">
                <a:spcBef>
                  <a:spcPts val="0"/>
                </a:spcBef>
                <a:spcAft>
                  <a:spcPts val="0"/>
                </a:spcAft>
                <a:defRPr/>
              </a:pPr>
              <a:r>
                <a:rPr lang="it-IT" sz="1000" b="1" kern="0" dirty="0">
                  <a:solidFill>
                    <a:sysClr val="windowText" lastClr="000000"/>
                  </a:solidFill>
                </a:rPr>
                <a:t>Information</a:t>
              </a:r>
            </a:p>
            <a:p>
              <a:pPr algn="r" fontAlgn="auto">
                <a:spcBef>
                  <a:spcPts val="0"/>
                </a:spcBef>
                <a:spcAft>
                  <a:spcPts val="0"/>
                </a:spcAft>
                <a:defRPr/>
              </a:pPr>
              <a:r>
                <a:rPr lang="it-IT" sz="1000" b="1" kern="0" dirty="0">
                  <a:solidFill>
                    <a:sysClr val="windowText" lastClr="000000"/>
                  </a:solidFill>
                </a:rPr>
                <a:t>Exchange</a:t>
              </a:r>
            </a:p>
            <a:p>
              <a:pPr algn="r" fontAlgn="auto">
                <a:spcBef>
                  <a:spcPts val="0"/>
                </a:spcBef>
                <a:spcAft>
                  <a:spcPts val="0"/>
                </a:spcAft>
                <a:defRPr/>
              </a:pPr>
              <a:r>
                <a:rPr lang="it-IT" sz="1000" b="1" kern="0" dirty="0">
                  <a:solidFill>
                    <a:sysClr val="windowText" lastClr="000000"/>
                  </a:solidFill>
                </a:rPr>
                <a:t>Gateway</a:t>
              </a:r>
            </a:p>
          </p:txBody>
        </p:sp>
        <p:pic>
          <p:nvPicPr>
            <p:cNvPr id="22562" name="Immagine 97" descr="Airbus defence and space.png"/>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932436" y="4561458"/>
              <a:ext cx="533400" cy="400050"/>
            </a:xfrm>
            <a:prstGeom prst="rect">
              <a:avLst/>
            </a:prstGeom>
            <a:solidFill>
              <a:srgbClr val="FFCC66"/>
            </a:solidFill>
            <a:ln>
              <a:noFill/>
            </a:ln>
            <a:extLst>
              <a:ext uri="{91240B29-F687-4F45-9708-019B960494DF}">
                <a14:hiddenLine xmlns:a14="http://schemas.microsoft.com/office/drawing/2010/main" xmlns="" w="9525">
                  <a:solidFill>
                    <a:srgbClr val="000000"/>
                  </a:solidFill>
                  <a:miter lim="800000"/>
                  <a:headEnd/>
                  <a:tailEnd/>
                </a14:hiddenLine>
              </a:ext>
            </a:extLst>
          </p:spPr>
        </p:pic>
      </p:grpSp>
      <p:grpSp>
        <p:nvGrpSpPr>
          <p:cNvPr id="14" name="Gruppo 69"/>
          <p:cNvGrpSpPr/>
          <p:nvPr/>
        </p:nvGrpSpPr>
        <p:grpSpPr>
          <a:xfrm>
            <a:off x="5867400" y="2743200"/>
            <a:ext cx="2089150" cy="539750"/>
            <a:chOff x="6876256" y="2924944"/>
            <a:chExt cx="2089150" cy="539750"/>
          </a:xfrm>
          <a:solidFill>
            <a:srgbClr val="FFCC66"/>
          </a:solidFill>
        </p:grpSpPr>
        <p:sp>
          <p:nvSpPr>
            <p:cNvPr id="106" name="Rettangolo arrotondato 105"/>
            <p:cNvSpPr>
              <a:spLocks noChangeAspect="1"/>
            </p:cNvSpPr>
            <p:nvPr/>
          </p:nvSpPr>
          <p:spPr bwMode="auto">
            <a:xfrm>
              <a:off x="6876256" y="2924944"/>
              <a:ext cx="2089150" cy="539750"/>
            </a:xfrm>
            <a:prstGeom prst="roundRect">
              <a:avLst/>
            </a:prstGeom>
            <a:grpFill/>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nchor="ctr"/>
            <a:lstStyle/>
            <a:p>
              <a:pPr algn="r" fontAlgn="auto">
                <a:spcBef>
                  <a:spcPts val="0"/>
                </a:spcBef>
                <a:spcAft>
                  <a:spcPts val="0"/>
                </a:spcAft>
                <a:defRPr/>
              </a:pPr>
              <a:r>
                <a:rPr lang="it-IT" sz="1000" b="1" kern="0" dirty="0" err="1">
                  <a:solidFill>
                    <a:sysClr val="windowText" lastClr="000000"/>
                  </a:solidFill>
                </a:rPr>
                <a:t>Integrated</a:t>
              </a:r>
              <a:r>
                <a:rPr lang="it-IT" sz="1000" b="1" kern="0" dirty="0">
                  <a:solidFill>
                    <a:sysClr val="windowText" lastClr="000000"/>
                  </a:solidFill>
                </a:rPr>
                <a:t> </a:t>
              </a:r>
            </a:p>
            <a:p>
              <a:pPr algn="r" fontAlgn="auto">
                <a:spcBef>
                  <a:spcPts val="0"/>
                </a:spcBef>
                <a:spcAft>
                  <a:spcPts val="0"/>
                </a:spcAft>
                <a:defRPr/>
              </a:pPr>
              <a:r>
                <a:rPr lang="it-IT" sz="1000" b="1" kern="0" dirty="0">
                  <a:solidFill>
                    <a:sysClr val="windowText" lastClr="000000"/>
                  </a:solidFill>
                </a:rPr>
                <a:t>Modular </a:t>
              </a:r>
            </a:p>
            <a:p>
              <a:pPr algn="r" fontAlgn="auto">
                <a:spcBef>
                  <a:spcPts val="0"/>
                </a:spcBef>
                <a:spcAft>
                  <a:spcPts val="0"/>
                </a:spcAft>
                <a:defRPr/>
              </a:pPr>
              <a:r>
                <a:rPr lang="it-IT" sz="1000" b="1" kern="0" dirty="0" err="1">
                  <a:solidFill>
                    <a:sysClr val="windowText" lastClr="000000"/>
                  </a:solidFill>
                </a:rPr>
                <a:t>Communication</a:t>
              </a:r>
              <a:endParaRPr lang="it-IT" sz="1000" b="1" kern="0" dirty="0">
                <a:solidFill>
                  <a:sysClr val="windowText" lastClr="000000"/>
                </a:solidFill>
              </a:endParaRPr>
            </a:p>
          </p:txBody>
        </p:sp>
        <p:pic>
          <p:nvPicPr>
            <p:cNvPr id="107" name="Picture 14" descr="C:\Users\Roberta\Desktop\TRT.jpg"/>
            <p:cNvPicPr>
              <a:picLocks noChangeAspect="1" noChangeArrowheads="1"/>
            </p:cNvPicPr>
            <p:nvPr/>
          </p:nvPicPr>
          <p:blipFill>
            <a:blip r:embed="rId7" cstate="print"/>
            <a:srcRect/>
            <a:stretch>
              <a:fillRect/>
            </a:stretch>
          </p:blipFill>
          <p:spPr bwMode="auto">
            <a:xfrm>
              <a:off x="7020272" y="3068960"/>
              <a:ext cx="873125" cy="257175"/>
            </a:xfrm>
            <a:prstGeom prst="rect">
              <a:avLst/>
            </a:prstGeom>
            <a:grpFill/>
            <a:ln w="9525">
              <a:noFill/>
              <a:miter lim="800000"/>
              <a:headEnd/>
              <a:tailEnd/>
            </a:ln>
          </p:spPr>
        </p:pic>
      </p:grpSp>
      <p:grpSp>
        <p:nvGrpSpPr>
          <p:cNvPr id="15" name="Gruppo 46"/>
          <p:cNvGrpSpPr/>
          <p:nvPr/>
        </p:nvGrpSpPr>
        <p:grpSpPr>
          <a:xfrm>
            <a:off x="4038600" y="5334000"/>
            <a:ext cx="1524000" cy="539750"/>
            <a:chOff x="3708064" y="1628800"/>
            <a:chExt cx="1524000" cy="539750"/>
          </a:xfrm>
          <a:solidFill>
            <a:srgbClr val="FFCC66"/>
          </a:solidFill>
        </p:grpSpPr>
        <p:sp>
          <p:nvSpPr>
            <p:cNvPr id="109" name="Rettangolo arrotondato 108"/>
            <p:cNvSpPr>
              <a:spLocks/>
            </p:cNvSpPr>
            <p:nvPr/>
          </p:nvSpPr>
          <p:spPr bwMode="auto">
            <a:xfrm>
              <a:off x="3708064" y="1628800"/>
              <a:ext cx="1524000" cy="539750"/>
            </a:xfrm>
            <a:prstGeom prst="roundRect">
              <a:avLst/>
            </a:prstGeom>
            <a:grpFill/>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nchor="ctr"/>
            <a:lstStyle/>
            <a:p>
              <a:pPr algn="r" fontAlgn="auto">
                <a:spcBef>
                  <a:spcPts val="0"/>
                </a:spcBef>
                <a:spcAft>
                  <a:spcPts val="0"/>
                </a:spcAft>
                <a:defRPr/>
              </a:pPr>
              <a:r>
                <a:rPr lang="it-IT" sz="1000" b="1" kern="0" dirty="0">
                  <a:solidFill>
                    <a:sysClr val="windowText" lastClr="000000"/>
                  </a:solidFill>
                </a:rPr>
                <a:t>Information </a:t>
              </a:r>
              <a:r>
                <a:rPr lang="it-IT" sz="1000" b="1" kern="0" dirty="0" err="1">
                  <a:solidFill>
                    <a:sysClr val="windowText" lastClr="000000"/>
                  </a:solidFill>
                </a:rPr>
                <a:t>Dissemination</a:t>
              </a:r>
              <a:r>
                <a:rPr lang="it-IT" sz="1000" b="1" kern="0" dirty="0">
                  <a:solidFill>
                    <a:sysClr val="windowText" lastClr="000000"/>
                  </a:solidFill>
                </a:rPr>
                <a:t> System </a:t>
              </a:r>
            </a:p>
          </p:txBody>
        </p:sp>
        <p:pic>
          <p:nvPicPr>
            <p:cNvPr id="110" name="Picture 2" descr="image001"/>
            <p:cNvPicPr>
              <a:picLocks noChangeAspect="1" noChangeArrowheads="1"/>
            </p:cNvPicPr>
            <p:nvPr/>
          </p:nvPicPr>
          <p:blipFill>
            <a:blip r:embed="rId8" cstate="print"/>
            <a:srcRect/>
            <a:stretch>
              <a:fillRect/>
            </a:stretch>
          </p:blipFill>
          <p:spPr bwMode="auto">
            <a:xfrm>
              <a:off x="3806489" y="1781200"/>
              <a:ext cx="383381" cy="228600"/>
            </a:xfrm>
            <a:prstGeom prst="rect">
              <a:avLst/>
            </a:prstGeom>
            <a:grpFill/>
            <a:ln w="9525">
              <a:noFill/>
              <a:miter lim="800000"/>
              <a:headEnd/>
              <a:tailEnd/>
            </a:ln>
          </p:spPr>
        </p:pic>
      </p:grpSp>
      <p:grpSp>
        <p:nvGrpSpPr>
          <p:cNvPr id="16" name="Gruppo 79"/>
          <p:cNvGrpSpPr/>
          <p:nvPr/>
        </p:nvGrpSpPr>
        <p:grpSpPr>
          <a:xfrm>
            <a:off x="4495800" y="4495800"/>
            <a:ext cx="1440040" cy="539750"/>
            <a:chOff x="4284088" y="1628800"/>
            <a:chExt cx="1440040" cy="539750"/>
          </a:xfrm>
          <a:solidFill>
            <a:srgbClr val="FFCC66"/>
          </a:solidFill>
        </p:grpSpPr>
        <p:sp>
          <p:nvSpPr>
            <p:cNvPr id="112" name="Rettangolo arrotondato 111"/>
            <p:cNvSpPr>
              <a:spLocks/>
            </p:cNvSpPr>
            <p:nvPr/>
          </p:nvSpPr>
          <p:spPr bwMode="auto">
            <a:xfrm>
              <a:off x="4284088" y="1628800"/>
              <a:ext cx="1440040" cy="539750"/>
            </a:xfrm>
            <a:prstGeom prst="roundRect">
              <a:avLst/>
            </a:prstGeom>
            <a:grpFill/>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nchor="ctr"/>
            <a:lstStyle/>
            <a:p>
              <a:pPr algn="r" fontAlgn="auto">
                <a:spcBef>
                  <a:spcPts val="0"/>
                </a:spcBef>
                <a:spcAft>
                  <a:spcPts val="0"/>
                </a:spcAft>
                <a:defRPr/>
              </a:pPr>
              <a:r>
                <a:rPr lang="it-IT" sz="1000" b="1" kern="0" dirty="0" err="1">
                  <a:solidFill>
                    <a:srgbClr val="000000"/>
                  </a:solidFill>
                </a:rPr>
                <a:t>Attack</a:t>
              </a:r>
              <a:endParaRPr lang="it-IT" sz="1000" b="1" kern="0" dirty="0">
                <a:solidFill>
                  <a:srgbClr val="000000"/>
                </a:solidFill>
              </a:endParaRPr>
            </a:p>
            <a:p>
              <a:pPr algn="r" fontAlgn="auto">
                <a:spcBef>
                  <a:spcPts val="0"/>
                </a:spcBef>
                <a:spcAft>
                  <a:spcPts val="0"/>
                </a:spcAft>
                <a:defRPr/>
              </a:pPr>
              <a:r>
                <a:rPr lang="it-IT" sz="1000" b="1" kern="0" dirty="0" err="1">
                  <a:solidFill>
                    <a:srgbClr val="000000"/>
                  </a:solidFill>
                </a:rPr>
                <a:t>Prediction</a:t>
              </a:r>
              <a:endParaRPr lang="it-IT" sz="1000" b="1" kern="0" dirty="0">
                <a:solidFill>
                  <a:sysClr val="windowText" lastClr="000000"/>
                </a:solidFill>
              </a:endParaRPr>
            </a:p>
          </p:txBody>
        </p:sp>
        <p:grpSp>
          <p:nvGrpSpPr>
            <p:cNvPr id="17" name="Gruppo 78"/>
            <p:cNvGrpSpPr/>
            <p:nvPr/>
          </p:nvGrpSpPr>
          <p:grpSpPr>
            <a:xfrm>
              <a:off x="4355976" y="1700808"/>
              <a:ext cx="630237" cy="419100"/>
              <a:chOff x="7114172" y="3100462"/>
              <a:chExt cx="630237" cy="419100"/>
            </a:xfrm>
            <a:grpFill/>
          </p:grpSpPr>
          <p:pic>
            <p:nvPicPr>
              <p:cNvPr id="114" name="Picture 19" descr="C:\Users\Roberta\Desktop\RNC.jpg"/>
              <p:cNvPicPr>
                <a:picLocks noChangeAspect="1" noChangeArrowheads="1"/>
              </p:cNvPicPr>
              <p:nvPr/>
            </p:nvPicPr>
            <p:blipFill>
              <a:blip r:embed="rId9" cstate="print"/>
              <a:srcRect/>
              <a:stretch>
                <a:fillRect/>
              </a:stretch>
            </p:blipFill>
            <p:spPr bwMode="auto">
              <a:xfrm>
                <a:off x="7114172" y="3100462"/>
                <a:ext cx="630237" cy="263525"/>
              </a:xfrm>
              <a:prstGeom prst="rect">
                <a:avLst/>
              </a:prstGeom>
              <a:grpFill/>
              <a:ln w="9525">
                <a:noFill/>
                <a:miter lim="800000"/>
                <a:headEnd/>
                <a:tailEnd/>
              </a:ln>
            </p:spPr>
          </p:pic>
          <p:pic>
            <p:nvPicPr>
              <p:cNvPr id="115" name="Picture 7" descr="Lancaster University"/>
              <p:cNvPicPr>
                <a:picLocks noChangeAspect="1" noChangeArrowheads="1"/>
              </p:cNvPicPr>
              <p:nvPr/>
            </p:nvPicPr>
            <p:blipFill>
              <a:blip r:embed="rId10" cstate="print"/>
              <a:srcRect/>
              <a:stretch>
                <a:fillRect/>
              </a:stretch>
            </p:blipFill>
            <p:spPr bwMode="auto">
              <a:xfrm>
                <a:off x="7150684" y="3324299"/>
                <a:ext cx="320675" cy="195263"/>
              </a:xfrm>
              <a:prstGeom prst="rect">
                <a:avLst/>
              </a:prstGeom>
              <a:grpFill/>
              <a:ln w="9525">
                <a:noFill/>
                <a:miter lim="800000"/>
                <a:headEnd/>
                <a:tailEnd/>
              </a:ln>
            </p:spPr>
          </p:pic>
        </p:grpSp>
      </p:grpSp>
      <p:sp>
        <p:nvSpPr>
          <p:cNvPr id="122" name="Segnaposto piè di pagina 3"/>
          <p:cNvSpPr>
            <a:spLocks noGrp="1"/>
          </p:cNvSpPr>
          <p:nvPr>
            <p:ph type="ftr" sz="quarter" idx="10"/>
          </p:nvPr>
        </p:nvSpPr>
        <p:spPr>
          <a:xfrm rot="16200000">
            <a:off x="-623887" y="4152900"/>
            <a:ext cx="1576388" cy="280987"/>
          </a:xfrm>
        </p:spPr>
        <p:txBody>
          <a:bodyPr/>
          <a:lstStyle/>
          <a:p>
            <a:pPr>
              <a:defRPr/>
            </a:pPr>
            <a:r>
              <a:rPr lang="en-US" dirty="0" smtClean="0"/>
              <a:t>© </a:t>
            </a:r>
            <a:r>
              <a:rPr lang="en-US" dirty="0" err="1" smtClean="0"/>
              <a:t>GAMMA.All</a:t>
            </a:r>
            <a:r>
              <a:rPr lang="en-US" dirty="0" smtClean="0"/>
              <a:t> rights reserved</a:t>
            </a:r>
            <a:endParaRPr lang="en-US" dirty="0"/>
          </a:p>
        </p:txBody>
      </p:sp>
      <p:grpSp>
        <p:nvGrpSpPr>
          <p:cNvPr id="2" name="Gruppo 1"/>
          <p:cNvGrpSpPr/>
          <p:nvPr/>
        </p:nvGrpSpPr>
        <p:grpSpPr>
          <a:xfrm>
            <a:off x="2971800" y="3048000"/>
            <a:ext cx="1800000" cy="539750"/>
            <a:chOff x="2971800" y="3048000"/>
            <a:chExt cx="1800000" cy="539750"/>
          </a:xfrm>
        </p:grpSpPr>
        <p:sp>
          <p:nvSpPr>
            <p:cNvPr id="117" name="Rettangolo arrotondato 116"/>
            <p:cNvSpPr>
              <a:spLocks/>
            </p:cNvSpPr>
            <p:nvPr/>
          </p:nvSpPr>
          <p:spPr bwMode="auto">
            <a:xfrm>
              <a:off x="2971800" y="3048000"/>
              <a:ext cx="1800000" cy="539750"/>
            </a:xfrm>
            <a:prstGeom prst="roundRect">
              <a:avLst/>
            </a:prstGeom>
            <a:solidFill>
              <a:srgbClr val="FFCC66"/>
            </a:solidFill>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nchor="ctr"/>
            <a:lstStyle/>
            <a:p>
              <a:pPr algn="r" fontAlgn="auto">
                <a:spcBef>
                  <a:spcPts val="0"/>
                </a:spcBef>
                <a:spcAft>
                  <a:spcPts val="0"/>
                </a:spcAft>
                <a:defRPr/>
              </a:pPr>
              <a:r>
                <a:rPr lang="it-IT" sz="1000" b="1" kern="0" dirty="0" err="1">
                  <a:solidFill>
                    <a:srgbClr val="000000"/>
                  </a:solidFill>
                </a:rPr>
                <a:t>Cybersecurity</a:t>
              </a:r>
              <a:r>
                <a:rPr lang="it-IT" sz="1000" b="1" kern="0" dirty="0">
                  <a:solidFill>
                    <a:srgbClr val="000000"/>
                  </a:solidFill>
                </a:rPr>
                <a:t> </a:t>
              </a:r>
            </a:p>
            <a:p>
              <a:pPr algn="r" fontAlgn="auto">
                <a:spcBef>
                  <a:spcPts val="0"/>
                </a:spcBef>
                <a:spcAft>
                  <a:spcPts val="0"/>
                </a:spcAft>
                <a:defRPr/>
              </a:pPr>
              <a:r>
                <a:rPr lang="it-IT" sz="1000" b="1" kern="0" dirty="0" err="1">
                  <a:solidFill>
                    <a:srgbClr val="000000"/>
                  </a:solidFill>
                </a:rPr>
                <a:t>Intelligent</a:t>
              </a:r>
              <a:endParaRPr lang="it-IT" sz="1000" b="1" kern="0" dirty="0">
                <a:solidFill>
                  <a:srgbClr val="000000"/>
                </a:solidFill>
              </a:endParaRPr>
            </a:p>
            <a:p>
              <a:pPr algn="r" fontAlgn="auto">
                <a:spcBef>
                  <a:spcPts val="0"/>
                </a:spcBef>
                <a:spcAft>
                  <a:spcPts val="0"/>
                </a:spcAft>
                <a:defRPr/>
              </a:pPr>
              <a:r>
                <a:rPr lang="it-IT" sz="1000" b="1" kern="0" dirty="0" err="1">
                  <a:solidFill>
                    <a:srgbClr val="000000"/>
                  </a:solidFill>
                </a:rPr>
                <a:t>Platform</a:t>
              </a:r>
              <a:endParaRPr lang="it-IT" sz="1000" b="1" kern="0" dirty="0">
                <a:solidFill>
                  <a:srgbClr val="000000"/>
                </a:solidFill>
              </a:endParaRPr>
            </a:p>
          </p:txBody>
        </p:sp>
        <p:pic>
          <p:nvPicPr>
            <p:cNvPr id="58" name="Immagine 57"/>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3035400" y="3244312"/>
              <a:ext cx="850699" cy="298590"/>
            </a:xfrm>
            <a:prstGeom prst="rect">
              <a:avLst/>
            </a:prstGeom>
          </p:spPr>
        </p:pic>
      </p:grpSp>
      <p:grpSp>
        <p:nvGrpSpPr>
          <p:cNvPr id="3" name="Gruppo 2"/>
          <p:cNvGrpSpPr/>
          <p:nvPr/>
        </p:nvGrpSpPr>
        <p:grpSpPr>
          <a:xfrm>
            <a:off x="5715000" y="3657600"/>
            <a:ext cx="1800000" cy="539750"/>
            <a:chOff x="5715000" y="3657600"/>
            <a:chExt cx="1800000" cy="539750"/>
          </a:xfrm>
        </p:grpSpPr>
        <p:sp>
          <p:nvSpPr>
            <p:cNvPr id="120" name="Rettangolo arrotondato 119"/>
            <p:cNvSpPr>
              <a:spLocks/>
            </p:cNvSpPr>
            <p:nvPr/>
          </p:nvSpPr>
          <p:spPr bwMode="auto">
            <a:xfrm>
              <a:off x="5715000" y="3657600"/>
              <a:ext cx="1800000" cy="539750"/>
            </a:xfrm>
            <a:prstGeom prst="roundRect">
              <a:avLst/>
            </a:prstGeom>
            <a:solidFill>
              <a:srgbClr val="FFCC66"/>
            </a:solidFill>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nchor="ctr"/>
            <a:lstStyle/>
            <a:p>
              <a:pPr algn="r" fontAlgn="auto">
                <a:spcBef>
                  <a:spcPts val="0"/>
                </a:spcBef>
                <a:spcAft>
                  <a:spcPts val="0"/>
                </a:spcAft>
                <a:defRPr/>
              </a:pPr>
              <a:r>
                <a:rPr lang="it-IT" sz="1000" b="1" kern="0" dirty="0" smtClean="0">
                  <a:solidFill>
                    <a:srgbClr val="000000"/>
                  </a:solidFill>
                </a:rPr>
                <a:t>Coordination</a:t>
              </a:r>
              <a:endParaRPr lang="it-IT" sz="1000" b="1" kern="0" dirty="0">
                <a:solidFill>
                  <a:srgbClr val="000000"/>
                </a:solidFill>
              </a:endParaRPr>
            </a:p>
            <a:p>
              <a:pPr algn="r" fontAlgn="auto">
                <a:spcBef>
                  <a:spcPts val="0"/>
                </a:spcBef>
                <a:spcAft>
                  <a:spcPts val="0"/>
                </a:spcAft>
                <a:defRPr/>
              </a:pPr>
              <a:r>
                <a:rPr lang="it-IT" sz="1000" b="1" kern="0" dirty="0">
                  <a:solidFill>
                    <a:srgbClr val="000000"/>
                  </a:solidFill>
                </a:rPr>
                <a:t>and </a:t>
              </a:r>
              <a:r>
                <a:rPr lang="it-IT" sz="1000" b="1" kern="0" dirty="0" err="1">
                  <a:solidFill>
                    <a:srgbClr val="000000"/>
                  </a:solidFill>
                </a:rPr>
                <a:t>Control</a:t>
              </a:r>
              <a:r>
                <a:rPr lang="it-IT" sz="1000" b="1" kern="0" dirty="0">
                  <a:solidFill>
                    <a:srgbClr val="000000"/>
                  </a:solidFill>
                </a:rPr>
                <a:t> </a:t>
              </a:r>
            </a:p>
            <a:p>
              <a:pPr algn="r" fontAlgn="auto">
                <a:spcBef>
                  <a:spcPts val="0"/>
                </a:spcBef>
                <a:spcAft>
                  <a:spcPts val="0"/>
                </a:spcAft>
                <a:defRPr/>
              </a:pPr>
              <a:r>
                <a:rPr lang="it-IT" sz="1000" b="1" kern="0" dirty="0">
                  <a:solidFill>
                    <a:srgbClr val="000000"/>
                  </a:solidFill>
                </a:rPr>
                <a:t>System</a:t>
              </a:r>
            </a:p>
          </p:txBody>
        </p:sp>
        <p:pic>
          <p:nvPicPr>
            <p:cNvPr id="59" name="Immagine 58"/>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5764301" y="3796594"/>
              <a:ext cx="850699" cy="298590"/>
            </a:xfrm>
            <a:prstGeom prst="rect">
              <a:avLst/>
            </a:prstGeom>
          </p:spPr>
        </p:pic>
      </p:grpSp>
      <p:grpSp>
        <p:nvGrpSpPr>
          <p:cNvPr id="4" name="Gruppo 3"/>
          <p:cNvGrpSpPr/>
          <p:nvPr/>
        </p:nvGrpSpPr>
        <p:grpSpPr>
          <a:xfrm>
            <a:off x="6172200" y="5486400"/>
            <a:ext cx="2089150" cy="539750"/>
            <a:chOff x="6172200" y="5486400"/>
            <a:chExt cx="2089150" cy="539750"/>
          </a:xfrm>
        </p:grpSpPr>
        <p:sp>
          <p:nvSpPr>
            <p:cNvPr id="103" name="Rettangolo arrotondato 102"/>
            <p:cNvSpPr>
              <a:spLocks noChangeAspect="1"/>
            </p:cNvSpPr>
            <p:nvPr/>
          </p:nvSpPr>
          <p:spPr bwMode="auto">
            <a:xfrm>
              <a:off x="6172200" y="5486400"/>
              <a:ext cx="2089150" cy="539750"/>
            </a:xfrm>
            <a:prstGeom prst="roundRect">
              <a:avLst/>
            </a:prstGeom>
            <a:solidFill>
              <a:srgbClr val="FFCC66"/>
            </a:solidFill>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nchor="ctr"/>
            <a:lstStyle/>
            <a:p>
              <a:pPr algn="r" fontAlgn="auto">
                <a:spcBef>
                  <a:spcPts val="0"/>
                </a:spcBef>
                <a:spcAft>
                  <a:spcPts val="0"/>
                </a:spcAft>
                <a:defRPr/>
              </a:pPr>
              <a:r>
                <a:rPr lang="it-IT" sz="1000" b="1" kern="0" dirty="0">
                  <a:solidFill>
                    <a:sysClr val="windowText" lastClr="000000"/>
                  </a:solidFill>
                </a:rPr>
                <a:t>Information</a:t>
              </a:r>
            </a:p>
            <a:p>
              <a:pPr algn="r" fontAlgn="auto">
                <a:spcBef>
                  <a:spcPts val="0"/>
                </a:spcBef>
                <a:spcAft>
                  <a:spcPts val="0"/>
                </a:spcAft>
                <a:defRPr/>
              </a:pPr>
              <a:r>
                <a:rPr lang="it-IT" sz="1000" b="1" kern="0" dirty="0">
                  <a:solidFill>
                    <a:sysClr val="windowText" lastClr="000000"/>
                  </a:solidFill>
                </a:rPr>
                <a:t>Security System</a:t>
              </a:r>
            </a:p>
          </p:txBody>
        </p:sp>
        <p:pic>
          <p:nvPicPr>
            <p:cNvPr id="60" name="Immagine 59"/>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6267651" y="5600700"/>
              <a:ext cx="850699" cy="298590"/>
            </a:xfrm>
            <a:prstGeom prst="rect">
              <a:avLst/>
            </a:prstGeom>
          </p:spPr>
        </p:pic>
      </p:grpSp>
    </p:spTree>
    <p:extLst>
      <p:ext uri="{BB962C8B-B14F-4D97-AF65-F5344CB8AC3E}">
        <p14:creationId xmlns:p14="http://schemas.microsoft.com/office/powerpoint/2010/main" xmlns="" val="12874996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1"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2" presetClass="entr" presetSubtype="1"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1500"/>
                            </p:stCondLst>
                            <p:childTnLst>
                              <p:par>
                                <p:cTn id="20" presetID="2"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0-#ppt_h/2"/>
                                          </p:val>
                                        </p:tav>
                                        <p:tav tm="100000">
                                          <p:val>
                                            <p:strVal val="#ppt_y"/>
                                          </p:val>
                                        </p:tav>
                                      </p:tavLst>
                                    </p:anim>
                                  </p:childTnLst>
                                </p:cTn>
                              </p:par>
                            </p:childTnLst>
                          </p:cTn>
                        </p:par>
                        <p:par>
                          <p:cTn id="24" fill="hold" nodeType="afterGroup">
                            <p:stCondLst>
                              <p:cond delay="2000"/>
                            </p:stCondLst>
                            <p:childTnLst>
                              <p:par>
                                <p:cTn id="25" presetID="2" presetClass="entr" presetSubtype="1"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0-#ppt_h/2"/>
                                          </p:val>
                                        </p:tav>
                                        <p:tav tm="100000">
                                          <p:val>
                                            <p:strVal val="#ppt_y"/>
                                          </p:val>
                                        </p:tav>
                                      </p:tavLst>
                                    </p:anim>
                                  </p:childTnLst>
                                </p:cTn>
                              </p:par>
                            </p:childTnLst>
                          </p:cTn>
                        </p:par>
                        <p:par>
                          <p:cTn id="29" fill="hold" nodeType="afterGroup">
                            <p:stCondLst>
                              <p:cond delay="2500"/>
                            </p:stCondLst>
                            <p:childTnLst>
                              <p:par>
                                <p:cTn id="30" presetID="2" presetClass="entr" presetSubtype="1"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0-#ppt_h/2"/>
                                          </p:val>
                                        </p:tav>
                                        <p:tav tm="100000">
                                          <p:val>
                                            <p:strVal val="#ppt_y"/>
                                          </p:val>
                                        </p:tav>
                                      </p:tavLst>
                                    </p:anim>
                                  </p:childTnLst>
                                </p:cTn>
                              </p:par>
                            </p:childTnLst>
                          </p:cTn>
                        </p:par>
                        <p:par>
                          <p:cTn id="34" fill="hold" nodeType="afterGroup">
                            <p:stCondLst>
                              <p:cond delay="3000"/>
                            </p:stCondLst>
                            <p:childTnLst>
                              <p:par>
                                <p:cTn id="35" presetID="2" presetClass="entr" presetSubtype="1"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 presetClass="entr" presetSubtype="1"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additive="base">
                                        <p:cTn id="42" dur="500" fill="hold"/>
                                        <p:tgtEl>
                                          <p:spTgt spid="2"/>
                                        </p:tgtEl>
                                        <p:attrNameLst>
                                          <p:attrName>ppt_x</p:attrName>
                                        </p:attrNameLst>
                                      </p:cBhvr>
                                      <p:tavLst>
                                        <p:tav tm="0">
                                          <p:val>
                                            <p:strVal val="#ppt_x"/>
                                          </p:val>
                                        </p:tav>
                                        <p:tav tm="100000">
                                          <p:val>
                                            <p:strVal val="#ppt_x"/>
                                          </p:val>
                                        </p:tav>
                                      </p:tavLst>
                                    </p:anim>
                                    <p:anim calcmode="lin" valueType="num">
                                      <p:cBhvr additive="base">
                                        <p:cTn id="43" dur="500" fill="hold"/>
                                        <p:tgtEl>
                                          <p:spTgt spid="2"/>
                                        </p:tgtEl>
                                        <p:attrNameLst>
                                          <p:attrName>ppt_y</p:attrName>
                                        </p:attrNameLst>
                                      </p:cBhvr>
                                      <p:tavLst>
                                        <p:tav tm="0">
                                          <p:val>
                                            <p:strVal val="0-#ppt_h/2"/>
                                          </p:val>
                                        </p:tav>
                                        <p:tav tm="100000">
                                          <p:val>
                                            <p:strVal val="#ppt_y"/>
                                          </p:val>
                                        </p:tav>
                                      </p:tavLst>
                                    </p:anim>
                                  </p:childTnLst>
                                </p:cTn>
                              </p:par>
                            </p:childTnLst>
                          </p:cTn>
                        </p:par>
                        <p:par>
                          <p:cTn id="44" fill="hold">
                            <p:stCondLst>
                              <p:cond delay="4000"/>
                            </p:stCondLst>
                            <p:childTnLst>
                              <p:par>
                                <p:cTn id="45" presetID="2" presetClass="entr" presetSubtype="1" fill="hold" nodeType="after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additive="base">
                                        <p:cTn id="47" dur="500" fill="hold"/>
                                        <p:tgtEl>
                                          <p:spTgt spid="3"/>
                                        </p:tgtEl>
                                        <p:attrNameLst>
                                          <p:attrName>ppt_x</p:attrName>
                                        </p:attrNameLst>
                                      </p:cBhvr>
                                      <p:tavLst>
                                        <p:tav tm="0">
                                          <p:val>
                                            <p:strVal val="#ppt_x"/>
                                          </p:val>
                                        </p:tav>
                                        <p:tav tm="100000">
                                          <p:val>
                                            <p:strVal val="#ppt_x"/>
                                          </p:val>
                                        </p:tav>
                                      </p:tavLst>
                                    </p:anim>
                                    <p:anim calcmode="lin" valueType="num">
                                      <p:cBhvr additive="base">
                                        <p:cTn id="48" dur="500" fill="hold"/>
                                        <p:tgtEl>
                                          <p:spTgt spid="3"/>
                                        </p:tgtEl>
                                        <p:attrNameLst>
                                          <p:attrName>ppt_y</p:attrName>
                                        </p:attrNameLst>
                                      </p:cBhvr>
                                      <p:tavLst>
                                        <p:tav tm="0">
                                          <p:val>
                                            <p:strVal val="0-#ppt_h/2"/>
                                          </p:val>
                                        </p:tav>
                                        <p:tav tm="100000">
                                          <p:val>
                                            <p:strVal val="#ppt_y"/>
                                          </p:val>
                                        </p:tav>
                                      </p:tavLst>
                                    </p:anim>
                                  </p:childTnLst>
                                </p:cTn>
                              </p:par>
                            </p:childTnLst>
                          </p:cTn>
                        </p:par>
                        <p:par>
                          <p:cTn id="49" fill="hold">
                            <p:stCondLst>
                              <p:cond delay="4500"/>
                            </p:stCondLst>
                            <p:childTnLst>
                              <p:par>
                                <p:cTn id="50" presetID="2" presetClass="entr" presetSubtype="1"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 calcmode="lin" valueType="num">
                                      <p:cBhvr additive="base">
                                        <p:cTn id="52" dur="500" fill="hold"/>
                                        <p:tgtEl>
                                          <p:spTgt spid="4"/>
                                        </p:tgtEl>
                                        <p:attrNameLst>
                                          <p:attrName>ppt_x</p:attrName>
                                        </p:attrNameLst>
                                      </p:cBhvr>
                                      <p:tavLst>
                                        <p:tav tm="0">
                                          <p:val>
                                            <p:strVal val="#ppt_x"/>
                                          </p:val>
                                        </p:tav>
                                        <p:tav tm="100000">
                                          <p:val>
                                            <p:strVal val="#ppt_x"/>
                                          </p:val>
                                        </p:tav>
                                      </p:tavLst>
                                    </p:anim>
                                    <p:anim calcmode="lin" valueType="num">
                                      <p:cBhvr additive="base">
                                        <p:cTn id="53"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0"/>
          </p:nvPr>
        </p:nvSpPr>
        <p:spPr/>
        <p:txBody>
          <a:bodyPr/>
          <a:lstStyle/>
          <a:p>
            <a:pPr>
              <a:defRPr/>
            </a:pPr>
            <a:r>
              <a:rPr lang="en-US" smtClean="0"/>
              <a:t>© GAMMA.All rights reserved</a:t>
            </a:r>
            <a:endParaRPr lang="en-US" dirty="0"/>
          </a:p>
        </p:txBody>
      </p:sp>
      <p:pic>
        <p:nvPicPr>
          <p:cNvPr id="2662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1371600"/>
            <a:ext cx="8531225" cy="5095875"/>
          </a:xfrm>
          <a:prstGeom prst="rect">
            <a:avLst/>
          </a:prstGeom>
          <a:solidFill>
            <a:schemeClr val="bg1">
              <a:alpha val="0"/>
            </a:schemeClr>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41" name="Segnaposto piè di pagina 3"/>
          <p:cNvSpPr txBox="1">
            <a:spLocks/>
          </p:cNvSpPr>
          <p:nvPr/>
        </p:nvSpPr>
        <p:spPr>
          <a:xfrm rot="16200000">
            <a:off x="-776287" y="4076700"/>
            <a:ext cx="1804988" cy="204787"/>
          </a:xfrm>
          <a:prstGeom prst="rect">
            <a:avLst/>
          </a:prstGeom>
        </p:spPr>
        <p:txBody>
          <a:bodyPr/>
          <a:lstStyle/>
          <a:p>
            <a:pPr algn="ctr" eaLnBrk="0" hangingPunct="0">
              <a:defRPr/>
            </a:pPr>
            <a:r>
              <a:rPr lang="en-US" sz="800">
                <a:latin typeface="Arial" charset="0"/>
                <a:cs typeface="+mn-cs"/>
              </a:rPr>
              <a:t>© GAMMA.All rights reserved</a:t>
            </a:r>
            <a:endParaRPr lang="en-US" sz="800" dirty="0">
              <a:latin typeface="Arial" charset="0"/>
              <a:cs typeface="+mn-cs"/>
            </a:endParaRPr>
          </a:p>
        </p:txBody>
      </p:sp>
      <p:grpSp>
        <p:nvGrpSpPr>
          <p:cNvPr id="2" name="Gruppo 59"/>
          <p:cNvGrpSpPr>
            <a:grpSpLocks/>
          </p:cNvGrpSpPr>
          <p:nvPr/>
        </p:nvGrpSpPr>
        <p:grpSpPr bwMode="auto">
          <a:xfrm>
            <a:off x="731946" y="4648200"/>
            <a:ext cx="2087455" cy="539756"/>
            <a:chOff x="611560" y="5517232"/>
            <a:chExt cx="2088232" cy="539750"/>
          </a:xfrm>
          <a:solidFill>
            <a:srgbClr val="FFCC66"/>
          </a:solidFill>
        </p:grpSpPr>
        <p:sp>
          <p:nvSpPr>
            <p:cNvPr id="43" name="Rettangolo arrotondato 42"/>
            <p:cNvSpPr>
              <a:spLocks noChangeAspect="1"/>
            </p:cNvSpPr>
            <p:nvPr/>
          </p:nvSpPr>
          <p:spPr bwMode="auto">
            <a:xfrm>
              <a:off x="611560" y="5517232"/>
              <a:ext cx="2088232" cy="539750"/>
            </a:xfrm>
            <a:prstGeom prst="roundRect">
              <a:avLst/>
            </a:prstGeom>
            <a:grpFill/>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nchor="ctr"/>
            <a:lstStyle/>
            <a:p>
              <a:pPr algn="r" eaLnBrk="0" hangingPunct="0">
                <a:defRPr/>
              </a:pPr>
              <a:r>
                <a:rPr lang="it-IT" sz="1000" b="1" kern="0" dirty="0" err="1">
                  <a:solidFill>
                    <a:sysClr val="windowText" lastClr="000000"/>
                  </a:solidFill>
                  <a:cs typeface="Arial" pitchFamily="34" charset="0"/>
                </a:rPr>
                <a:t>Satcom</a:t>
              </a:r>
              <a:r>
                <a:rPr lang="it-IT" sz="1000" b="1" kern="0" dirty="0">
                  <a:solidFill>
                    <a:sysClr val="windowText" lastClr="000000"/>
                  </a:solidFill>
                  <a:cs typeface="Arial" pitchFamily="34" charset="0"/>
                </a:rPr>
                <a:t> Security</a:t>
              </a:r>
            </a:p>
          </p:txBody>
        </p:sp>
        <p:pic>
          <p:nvPicPr>
            <p:cNvPr id="44" name="Picture 13" descr="C:\Users\Roberta\Desktop\TASE.jpg"/>
            <p:cNvPicPr>
              <a:picLocks noChangeAspect="1" noChangeArrowheads="1"/>
            </p:cNvPicPr>
            <p:nvPr/>
          </p:nvPicPr>
          <p:blipFill>
            <a:blip r:embed="rId4" cstate="print"/>
            <a:srcRect/>
            <a:stretch>
              <a:fillRect/>
            </a:stretch>
          </p:blipFill>
          <p:spPr bwMode="auto">
            <a:xfrm>
              <a:off x="683568" y="5589240"/>
              <a:ext cx="818379" cy="432048"/>
            </a:xfrm>
            <a:prstGeom prst="rect">
              <a:avLst/>
            </a:prstGeom>
            <a:grpFill/>
            <a:ln w="9525">
              <a:noFill/>
              <a:miter lim="800000"/>
              <a:headEnd/>
              <a:tailEnd/>
            </a:ln>
          </p:spPr>
        </p:pic>
      </p:grpSp>
      <p:grpSp>
        <p:nvGrpSpPr>
          <p:cNvPr id="3" name="Gruppo 64"/>
          <p:cNvGrpSpPr>
            <a:grpSpLocks/>
          </p:cNvGrpSpPr>
          <p:nvPr/>
        </p:nvGrpSpPr>
        <p:grpSpPr bwMode="auto">
          <a:xfrm>
            <a:off x="6446946" y="2667000"/>
            <a:ext cx="2087454" cy="539756"/>
            <a:chOff x="899592" y="1196752"/>
            <a:chExt cx="2088232" cy="539750"/>
          </a:xfrm>
          <a:solidFill>
            <a:srgbClr val="FFCC66"/>
          </a:solidFill>
        </p:grpSpPr>
        <p:sp>
          <p:nvSpPr>
            <p:cNvPr id="46" name="Rettangolo arrotondato 45"/>
            <p:cNvSpPr>
              <a:spLocks noChangeAspect="1"/>
            </p:cNvSpPr>
            <p:nvPr/>
          </p:nvSpPr>
          <p:spPr bwMode="auto">
            <a:xfrm>
              <a:off x="899592" y="1196752"/>
              <a:ext cx="2088232" cy="539750"/>
            </a:xfrm>
            <a:prstGeom prst="roundRect">
              <a:avLst/>
            </a:prstGeom>
            <a:grpFill/>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nchor="ctr"/>
            <a:lstStyle/>
            <a:p>
              <a:pPr algn="r" fontAlgn="auto">
                <a:spcBef>
                  <a:spcPts val="0"/>
                </a:spcBef>
                <a:spcAft>
                  <a:spcPts val="0"/>
                </a:spcAft>
                <a:defRPr/>
              </a:pPr>
              <a:r>
                <a:rPr lang="it-IT" sz="1000" b="1" kern="0" dirty="0" err="1">
                  <a:solidFill>
                    <a:sysClr val="windowText" lastClr="000000"/>
                  </a:solidFill>
                </a:rPr>
                <a:t>Secure</a:t>
              </a:r>
              <a:endParaRPr lang="it-IT" sz="1000" b="1" kern="0" dirty="0">
                <a:solidFill>
                  <a:sysClr val="windowText" lastClr="000000"/>
                </a:solidFill>
              </a:endParaRPr>
            </a:p>
            <a:p>
              <a:pPr algn="r" fontAlgn="auto">
                <a:spcBef>
                  <a:spcPts val="0"/>
                </a:spcBef>
                <a:spcAft>
                  <a:spcPts val="0"/>
                </a:spcAft>
                <a:defRPr/>
              </a:pPr>
              <a:r>
                <a:rPr lang="it-IT" sz="1000" b="1" kern="0" dirty="0">
                  <a:solidFill>
                    <a:sysClr val="windowText" lastClr="000000"/>
                  </a:solidFill>
                </a:rPr>
                <a:t>GNSS </a:t>
              </a:r>
            </a:p>
            <a:p>
              <a:pPr algn="r" fontAlgn="auto">
                <a:spcBef>
                  <a:spcPts val="0"/>
                </a:spcBef>
                <a:spcAft>
                  <a:spcPts val="0"/>
                </a:spcAft>
                <a:defRPr/>
              </a:pPr>
              <a:r>
                <a:rPr lang="it-IT" sz="1000" b="1" kern="0" dirty="0" err="1">
                  <a:solidFill>
                    <a:sysClr val="windowText" lastClr="000000"/>
                  </a:solidFill>
                </a:rPr>
                <a:t>communications</a:t>
              </a:r>
              <a:endParaRPr lang="it-IT" sz="1000" b="1" kern="0" dirty="0">
                <a:solidFill>
                  <a:sysClr val="windowText" lastClr="000000"/>
                </a:solidFill>
              </a:endParaRPr>
            </a:p>
          </p:txBody>
        </p:sp>
        <p:pic>
          <p:nvPicPr>
            <p:cNvPr id="47" name="Immagine 95" descr="hd_logo_thales.jpg"/>
            <p:cNvPicPr>
              <a:picLocks noChangeAspect="1"/>
            </p:cNvPicPr>
            <p:nvPr/>
          </p:nvPicPr>
          <p:blipFill>
            <a:blip r:embed="rId5" cstate="print"/>
            <a:srcRect/>
            <a:stretch>
              <a:fillRect/>
            </a:stretch>
          </p:blipFill>
          <p:spPr bwMode="auto">
            <a:xfrm>
              <a:off x="989213" y="1291910"/>
              <a:ext cx="901348" cy="219958"/>
            </a:xfrm>
            <a:prstGeom prst="rect">
              <a:avLst/>
            </a:prstGeom>
            <a:grpFill/>
            <a:ln w="9525">
              <a:noFill/>
              <a:miter lim="800000"/>
              <a:headEnd/>
              <a:tailEnd/>
            </a:ln>
          </p:spPr>
        </p:pic>
      </p:grpSp>
      <p:grpSp>
        <p:nvGrpSpPr>
          <p:cNvPr id="5" name="Gruppo 69"/>
          <p:cNvGrpSpPr>
            <a:grpSpLocks/>
          </p:cNvGrpSpPr>
          <p:nvPr/>
        </p:nvGrpSpPr>
        <p:grpSpPr bwMode="auto">
          <a:xfrm>
            <a:off x="6370746" y="3581400"/>
            <a:ext cx="2089042" cy="539756"/>
            <a:chOff x="827584" y="1844824"/>
            <a:chExt cx="2088232" cy="539750"/>
          </a:xfrm>
          <a:solidFill>
            <a:srgbClr val="FFCC66"/>
          </a:solidFill>
        </p:grpSpPr>
        <p:sp>
          <p:nvSpPr>
            <p:cNvPr id="49" name="Rettangolo arrotondato 48"/>
            <p:cNvSpPr>
              <a:spLocks noChangeAspect="1"/>
            </p:cNvSpPr>
            <p:nvPr/>
          </p:nvSpPr>
          <p:spPr bwMode="auto">
            <a:xfrm>
              <a:off x="827584" y="1844824"/>
              <a:ext cx="2088232" cy="539750"/>
            </a:xfrm>
            <a:prstGeom prst="roundRect">
              <a:avLst/>
            </a:prstGeom>
            <a:grpFill/>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nchor="ctr"/>
            <a:lstStyle/>
            <a:p>
              <a:pPr algn="r" fontAlgn="auto">
                <a:spcBef>
                  <a:spcPts val="0"/>
                </a:spcBef>
                <a:spcAft>
                  <a:spcPts val="0"/>
                </a:spcAft>
                <a:defRPr/>
              </a:pPr>
              <a:r>
                <a:rPr lang="it-IT" sz="1000" b="1" kern="0" dirty="0" err="1">
                  <a:solidFill>
                    <a:sysClr val="windowText" lastClr="000000"/>
                  </a:solidFill>
                </a:rPr>
                <a:t>Secure</a:t>
              </a:r>
              <a:r>
                <a:rPr lang="it-IT" sz="1000" b="1" kern="0" dirty="0">
                  <a:solidFill>
                    <a:sysClr val="windowText" lastClr="000000"/>
                  </a:solidFill>
                </a:rPr>
                <a:t> ATC</a:t>
              </a:r>
            </a:p>
            <a:p>
              <a:pPr algn="r" fontAlgn="auto">
                <a:spcBef>
                  <a:spcPts val="0"/>
                </a:spcBef>
                <a:spcAft>
                  <a:spcPts val="0"/>
                </a:spcAft>
                <a:defRPr/>
              </a:pPr>
              <a:r>
                <a:rPr lang="it-IT" sz="1000" b="1" kern="0" dirty="0" err="1">
                  <a:solidFill>
                    <a:sysClr val="windowText" lastClr="000000"/>
                  </a:solidFill>
                </a:rPr>
                <a:t>communications</a:t>
              </a:r>
              <a:endParaRPr lang="it-IT" sz="1000" b="1" kern="0" dirty="0">
                <a:solidFill>
                  <a:sysClr val="windowText" lastClr="000000"/>
                </a:solidFill>
              </a:endParaRPr>
            </a:p>
          </p:txBody>
        </p:sp>
        <p:pic>
          <p:nvPicPr>
            <p:cNvPr id="50" name="Picture 15" descr="C:\Users\Roberta\Desktop\DLR.jpg"/>
            <p:cNvPicPr>
              <a:picLocks noChangeAspect="1" noChangeArrowheads="1"/>
            </p:cNvPicPr>
            <p:nvPr/>
          </p:nvPicPr>
          <p:blipFill>
            <a:blip r:embed="rId6" cstate="print"/>
            <a:srcRect/>
            <a:stretch>
              <a:fillRect/>
            </a:stretch>
          </p:blipFill>
          <p:spPr bwMode="auto">
            <a:xfrm>
              <a:off x="946479" y="1916832"/>
              <a:ext cx="457169" cy="382537"/>
            </a:xfrm>
            <a:prstGeom prst="rect">
              <a:avLst/>
            </a:prstGeom>
            <a:grpFill/>
            <a:ln w="9525">
              <a:noFill/>
              <a:miter lim="800000"/>
              <a:headEnd/>
              <a:tailEnd/>
            </a:ln>
          </p:spPr>
        </p:pic>
      </p:grpSp>
      <p:grpSp>
        <p:nvGrpSpPr>
          <p:cNvPr id="26632" name="Gruppo 39"/>
          <p:cNvGrpSpPr>
            <a:grpSpLocks/>
          </p:cNvGrpSpPr>
          <p:nvPr/>
        </p:nvGrpSpPr>
        <p:grpSpPr bwMode="auto">
          <a:xfrm>
            <a:off x="731838" y="2590800"/>
            <a:ext cx="2089150" cy="539750"/>
            <a:chOff x="914400" y="4495171"/>
            <a:chExt cx="2089150" cy="539749"/>
          </a:xfrm>
        </p:grpSpPr>
        <p:sp>
          <p:nvSpPr>
            <p:cNvPr id="52" name="Rettangolo arrotondato 51"/>
            <p:cNvSpPr>
              <a:spLocks noChangeAspect="1"/>
            </p:cNvSpPr>
            <p:nvPr/>
          </p:nvSpPr>
          <p:spPr bwMode="auto">
            <a:xfrm>
              <a:off x="914400" y="4495171"/>
              <a:ext cx="2089150" cy="539749"/>
            </a:xfrm>
            <a:prstGeom prst="roundRect">
              <a:avLst/>
            </a:prstGeom>
            <a:solidFill>
              <a:srgbClr val="FFCC66"/>
            </a:solidFill>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nchor="ctr"/>
            <a:lstStyle/>
            <a:p>
              <a:pPr algn="r" fontAlgn="auto">
                <a:spcBef>
                  <a:spcPts val="0"/>
                </a:spcBef>
                <a:spcAft>
                  <a:spcPts val="0"/>
                </a:spcAft>
                <a:defRPr/>
              </a:pPr>
              <a:r>
                <a:rPr lang="it-IT" sz="1000" b="1" kern="0" dirty="0">
                  <a:solidFill>
                    <a:sysClr val="windowText" lastClr="000000"/>
                  </a:solidFill>
                </a:rPr>
                <a:t>Information</a:t>
              </a:r>
            </a:p>
            <a:p>
              <a:pPr algn="r" fontAlgn="auto">
                <a:spcBef>
                  <a:spcPts val="0"/>
                </a:spcBef>
                <a:spcAft>
                  <a:spcPts val="0"/>
                </a:spcAft>
                <a:defRPr/>
              </a:pPr>
              <a:r>
                <a:rPr lang="it-IT" sz="1000" b="1" kern="0" dirty="0">
                  <a:solidFill>
                    <a:sysClr val="windowText" lastClr="000000"/>
                  </a:solidFill>
                </a:rPr>
                <a:t>Exchange</a:t>
              </a:r>
            </a:p>
            <a:p>
              <a:pPr algn="r" fontAlgn="auto">
                <a:spcBef>
                  <a:spcPts val="0"/>
                </a:spcBef>
                <a:spcAft>
                  <a:spcPts val="0"/>
                </a:spcAft>
                <a:defRPr/>
              </a:pPr>
              <a:r>
                <a:rPr lang="it-IT" sz="1000" b="1" kern="0" dirty="0">
                  <a:solidFill>
                    <a:sysClr val="windowText" lastClr="000000"/>
                  </a:solidFill>
                </a:rPr>
                <a:t>Gateway</a:t>
              </a:r>
            </a:p>
          </p:txBody>
        </p:sp>
        <p:pic>
          <p:nvPicPr>
            <p:cNvPr id="26654" name="Immagine 97" descr="Airbus defence and space.png"/>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066800" y="4567809"/>
              <a:ext cx="533372" cy="400054"/>
            </a:xfrm>
            <a:prstGeom prst="rect">
              <a:avLst/>
            </a:prstGeom>
            <a:solidFill>
              <a:srgbClr val="FFCC66"/>
            </a:solidFill>
            <a:ln>
              <a:noFill/>
            </a:ln>
            <a:extLst>
              <a:ext uri="{91240B29-F687-4F45-9708-019B960494DF}">
                <a14:hiddenLine xmlns:a14="http://schemas.microsoft.com/office/drawing/2010/main" xmlns="" w="9525">
                  <a:solidFill>
                    <a:srgbClr val="000000"/>
                  </a:solidFill>
                  <a:miter lim="800000"/>
                  <a:headEnd/>
                  <a:tailEnd/>
                </a14:hiddenLine>
              </a:ext>
            </a:extLst>
          </p:spPr>
        </p:pic>
      </p:grpSp>
      <p:grpSp>
        <p:nvGrpSpPr>
          <p:cNvPr id="7" name="Gruppo 62"/>
          <p:cNvGrpSpPr/>
          <p:nvPr/>
        </p:nvGrpSpPr>
        <p:grpSpPr bwMode="auto">
          <a:xfrm>
            <a:off x="731946" y="3657600"/>
            <a:ext cx="2089042" cy="539756"/>
            <a:chOff x="6876256" y="2780928"/>
            <a:chExt cx="2089150" cy="539750"/>
          </a:xfrm>
          <a:solidFill>
            <a:srgbClr val="FFCC66"/>
          </a:solidFill>
        </p:grpSpPr>
        <p:sp>
          <p:nvSpPr>
            <p:cNvPr id="55" name="Rettangolo arrotondato 54"/>
            <p:cNvSpPr>
              <a:spLocks noChangeAspect="1"/>
            </p:cNvSpPr>
            <p:nvPr/>
          </p:nvSpPr>
          <p:spPr bwMode="auto">
            <a:xfrm>
              <a:off x="6876256" y="2780928"/>
              <a:ext cx="2089150" cy="539750"/>
            </a:xfrm>
            <a:prstGeom prst="roundRect">
              <a:avLst/>
            </a:prstGeom>
            <a:grpFill/>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nchor="ctr"/>
            <a:lstStyle/>
            <a:p>
              <a:pPr algn="r" fontAlgn="auto">
                <a:spcBef>
                  <a:spcPts val="0"/>
                </a:spcBef>
                <a:spcAft>
                  <a:spcPts val="0"/>
                </a:spcAft>
                <a:defRPr/>
              </a:pPr>
              <a:r>
                <a:rPr lang="it-IT" sz="1000" b="1" kern="0" dirty="0">
                  <a:solidFill>
                    <a:sysClr val="windowText" lastClr="000000"/>
                  </a:solidFill>
                </a:rPr>
                <a:t>Information</a:t>
              </a:r>
            </a:p>
            <a:p>
              <a:pPr algn="r" fontAlgn="auto">
                <a:spcBef>
                  <a:spcPts val="0"/>
                </a:spcBef>
                <a:spcAft>
                  <a:spcPts val="0"/>
                </a:spcAft>
                <a:defRPr/>
              </a:pPr>
              <a:r>
                <a:rPr lang="it-IT" sz="1000" b="1" kern="0" dirty="0">
                  <a:solidFill>
                    <a:sysClr val="windowText" lastClr="000000"/>
                  </a:solidFill>
                </a:rPr>
                <a:t>Security</a:t>
              </a:r>
            </a:p>
            <a:p>
              <a:pPr algn="r" fontAlgn="auto">
                <a:spcBef>
                  <a:spcPts val="0"/>
                </a:spcBef>
                <a:spcAft>
                  <a:spcPts val="0"/>
                </a:spcAft>
                <a:defRPr/>
              </a:pPr>
              <a:r>
                <a:rPr lang="it-IT" sz="1000" b="1" kern="0" dirty="0">
                  <a:solidFill>
                    <a:sysClr val="windowText" lastClr="000000"/>
                  </a:solidFill>
                </a:rPr>
                <a:t>System</a:t>
              </a:r>
            </a:p>
          </p:txBody>
        </p:sp>
        <p:pic>
          <p:nvPicPr>
            <p:cNvPr id="56" name="Picture 5" descr="C:\Users\Roberta\Desktop\SelexES_COLORE.jpg"/>
            <p:cNvPicPr>
              <a:picLocks noChangeAspect="1" noChangeArrowheads="1"/>
            </p:cNvPicPr>
            <p:nvPr/>
          </p:nvPicPr>
          <p:blipFill>
            <a:blip r:embed="rId8" cstate="print"/>
            <a:srcRect/>
            <a:stretch>
              <a:fillRect/>
            </a:stretch>
          </p:blipFill>
          <p:spPr bwMode="auto">
            <a:xfrm>
              <a:off x="6952460" y="2869037"/>
              <a:ext cx="696913" cy="344488"/>
            </a:xfrm>
            <a:prstGeom prst="rect">
              <a:avLst/>
            </a:prstGeom>
            <a:grpFill/>
            <a:ln w="9525">
              <a:noFill/>
              <a:miter lim="800000"/>
              <a:headEnd/>
              <a:tailEnd/>
            </a:ln>
          </p:spPr>
        </p:pic>
      </p:grpSp>
      <p:grpSp>
        <p:nvGrpSpPr>
          <p:cNvPr id="8" name="Gruppo 69"/>
          <p:cNvGrpSpPr/>
          <p:nvPr/>
        </p:nvGrpSpPr>
        <p:grpSpPr bwMode="auto">
          <a:xfrm>
            <a:off x="6370746" y="4572000"/>
            <a:ext cx="2089042" cy="539756"/>
            <a:chOff x="6876256" y="2924944"/>
            <a:chExt cx="2089150" cy="539750"/>
          </a:xfrm>
          <a:solidFill>
            <a:srgbClr val="FFCC66"/>
          </a:solidFill>
        </p:grpSpPr>
        <p:sp>
          <p:nvSpPr>
            <p:cNvPr id="58" name="Rettangolo arrotondato 57"/>
            <p:cNvSpPr>
              <a:spLocks noChangeAspect="1"/>
            </p:cNvSpPr>
            <p:nvPr/>
          </p:nvSpPr>
          <p:spPr bwMode="auto">
            <a:xfrm>
              <a:off x="6876256" y="2924944"/>
              <a:ext cx="2089150" cy="539750"/>
            </a:xfrm>
            <a:prstGeom prst="roundRect">
              <a:avLst/>
            </a:prstGeom>
            <a:grpFill/>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nchor="ctr"/>
            <a:lstStyle/>
            <a:p>
              <a:pPr algn="r" fontAlgn="auto">
                <a:spcBef>
                  <a:spcPts val="0"/>
                </a:spcBef>
                <a:spcAft>
                  <a:spcPts val="0"/>
                </a:spcAft>
                <a:defRPr/>
              </a:pPr>
              <a:r>
                <a:rPr lang="it-IT" sz="1000" b="1" kern="0" dirty="0" err="1">
                  <a:solidFill>
                    <a:sysClr val="windowText" lastClr="000000"/>
                  </a:solidFill>
                </a:rPr>
                <a:t>Integrated</a:t>
              </a:r>
              <a:endParaRPr lang="it-IT" sz="1000" b="1" kern="0" dirty="0">
                <a:solidFill>
                  <a:sysClr val="windowText" lastClr="000000"/>
                </a:solidFill>
              </a:endParaRPr>
            </a:p>
            <a:p>
              <a:pPr algn="r" fontAlgn="auto">
                <a:spcBef>
                  <a:spcPts val="0"/>
                </a:spcBef>
                <a:spcAft>
                  <a:spcPts val="0"/>
                </a:spcAft>
                <a:defRPr/>
              </a:pPr>
              <a:r>
                <a:rPr lang="it-IT" sz="1000" b="1" kern="0" dirty="0">
                  <a:solidFill>
                    <a:sysClr val="windowText" lastClr="000000"/>
                  </a:solidFill>
                </a:rPr>
                <a:t>Modular </a:t>
              </a:r>
            </a:p>
            <a:p>
              <a:pPr algn="r" fontAlgn="auto">
                <a:spcBef>
                  <a:spcPts val="0"/>
                </a:spcBef>
                <a:spcAft>
                  <a:spcPts val="0"/>
                </a:spcAft>
                <a:defRPr/>
              </a:pPr>
              <a:r>
                <a:rPr lang="it-IT" sz="1000" b="1" kern="0" dirty="0" err="1">
                  <a:solidFill>
                    <a:sysClr val="windowText" lastClr="000000"/>
                  </a:solidFill>
                </a:rPr>
                <a:t>Communication</a:t>
              </a:r>
              <a:endParaRPr lang="it-IT" sz="1000" b="1" kern="0" dirty="0">
                <a:solidFill>
                  <a:sysClr val="windowText" lastClr="000000"/>
                </a:solidFill>
              </a:endParaRPr>
            </a:p>
          </p:txBody>
        </p:sp>
        <p:pic>
          <p:nvPicPr>
            <p:cNvPr id="59" name="Picture 14" descr="C:\Users\Roberta\Desktop\TRT.jpg"/>
            <p:cNvPicPr>
              <a:picLocks noChangeAspect="1" noChangeArrowheads="1"/>
            </p:cNvPicPr>
            <p:nvPr/>
          </p:nvPicPr>
          <p:blipFill>
            <a:blip r:embed="rId9" cstate="print"/>
            <a:srcRect/>
            <a:stretch>
              <a:fillRect/>
            </a:stretch>
          </p:blipFill>
          <p:spPr bwMode="auto">
            <a:xfrm>
              <a:off x="6952460" y="3021781"/>
              <a:ext cx="873125" cy="257175"/>
            </a:xfrm>
            <a:prstGeom prst="rect">
              <a:avLst/>
            </a:prstGeom>
            <a:grpFill/>
            <a:ln w="9525">
              <a:noFill/>
              <a:miter lim="800000"/>
              <a:headEnd/>
              <a:tailEnd/>
            </a:ln>
          </p:spPr>
        </p:pic>
      </p:grpSp>
      <p:grpSp>
        <p:nvGrpSpPr>
          <p:cNvPr id="26635" name="Gruppo 44"/>
          <p:cNvGrpSpPr>
            <a:grpSpLocks/>
          </p:cNvGrpSpPr>
          <p:nvPr/>
        </p:nvGrpSpPr>
        <p:grpSpPr bwMode="auto">
          <a:xfrm>
            <a:off x="2971800" y="2514600"/>
            <a:ext cx="3276600" cy="2743200"/>
            <a:chOff x="5334000" y="1752600"/>
            <a:chExt cx="3276600" cy="2743200"/>
          </a:xfrm>
        </p:grpSpPr>
        <p:sp>
          <p:nvSpPr>
            <p:cNvPr id="76" name="Rettangolo arrotondato 75"/>
            <p:cNvSpPr>
              <a:spLocks/>
            </p:cNvSpPr>
            <p:nvPr/>
          </p:nvSpPr>
          <p:spPr bwMode="auto">
            <a:xfrm>
              <a:off x="5334000" y="1752600"/>
              <a:ext cx="3276600" cy="2743200"/>
            </a:xfrm>
            <a:prstGeom prst="roundRect">
              <a:avLst/>
            </a:prstGeom>
            <a:solidFill>
              <a:srgbClr val="FFCC66"/>
            </a:solidFill>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lstStyle/>
            <a:p>
              <a:pPr algn="r" fontAlgn="auto">
                <a:spcBef>
                  <a:spcPts val="0"/>
                </a:spcBef>
                <a:spcAft>
                  <a:spcPts val="0"/>
                </a:spcAft>
                <a:defRPr/>
              </a:pPr>
              <a:r>
                <a:rPr lang="it-IT" sz="1000" b="1" kern="0" dirty="0">
                  <a:solidFill>
                    <a:srgbClr val="000000"/>
                  </a:solidFill>
                </a:rPr>
                <a:t>ATM </a:t>
              </a:r>
              <a:r>
                <a:rPr lang="it-IT" sz="1000" b="1" kern="0" dirty="0">
                  <a:solidFill>
                    <a:sysClr val="windowText" lastClr="000000"/>
                  </a:solidFill>
                </a:rPr>
                <a:t>Security </a:t>
              </a:r>
            </a:p>
            <a:p>
              <a:pPr algn="r" fontAlgn="auto">
                <a:spcBef>
                  <a:spcPts val="0"/>
                </a:spcBef>
                <a:spcAft>
                  <a:spcPts val="0"/>
                </a:spcAft>
                <a:defRPr/>
              </a:pPr>
              <a:r>
                <a:rPr lang="it-IT" sz="1000" b="1" kern="0" dirty="0">
                  <a:solidFill>
                    <a:sysClr val="windowText" lastClr="000000"/>
                  </a:solidFill>
                </a:rPr>
                <a:t>Management </a:t>
              </a:r>
              <a:r>
                <a:rPr lang="it-IT" sz="1000" b="1" kern="0" dirty="0" err="1">
                  <a:solidFill>
                    <a:sysClr val="windowText" lastClr="000000"/>
                  </a:solidFill>
                </a:rPr>
                <a:t>Platform</a:t>
              </a:r>
              <a:endParaRPr lang="it-IT" sz="1000" b="1" kern="0" dirty="0">
                <a:solidFill>
                  <a:sysClr val="windowText" lastClr="000000"/>
                </a:solidFill>
              </a:endParaRPr>
            </a:p>
          </p:txBody>
        </p:sp>
        <p:grpSp>
          <p:nvGrpSpPr>
            <p:cNvPr id="26647" name="Gruppo 40"/>
            <p:cNvGrpSpPr>
              <a:grpSpLocks/>
            </p:cNvGrpSpPr>
            <p:nvPr/>
          </p:nvGrpSpPr>
          <p:grpSpPr bwMode="auto">
            <a:xfrm>
              <a:off x="5486400" y="3721100"/>
              <a:ext cx="2941638" cy="546100"/>
              <a:chOff x="838200" y="6089644"/>
              <a:chExt cx="2941593" cy="546112"/>
            </a:xfrm>
          </p:grpSpPr>
          <p:grpSp>
            <p:nvGrpSpPr>
              <p:cNvPr id="11" name="Gruppo 66"/>
              <p:cNvGrpSpPr/>
              <p:nvPr/>
            </p:nvGrpSpPr>
            <p:grpSpPr bwMode="auto">
              <a:xfrm>
                <a:off x="2339867" y="6089644"/>
                <a:ext cx="1439926" cy="539756"/>
                <a:chOff x="3708064" y="1628800"/>
                <a:chExt cx="1440000" cy="539750"/>
              </a:xfrm>
              <a:solidFill>
                <a:srgbClr val="FFCC66"/>
              </a:solidFill>
            </p:grpSpPr>
            <p:sp>
              <p:nvSpPr>
                <p:cNvPr id="67" name="Rettangolo arrotondato 66"/>
                <p:cNvSpPr>
                  <a:spLocks/>
                </p:cNvSpPr>
                <p:nvPr/>
              </p:nvSpPr>
              <p:spPr bwMode="auto">
                <a:xfrm>
                  <a:off x="3708064" y="1628800"/>
                  <a:ext cx="1440000" cy="539750"/>
                </a:xfrm>
                <a:prstGeom prst="roundRect">
                  <a:avLst/>
                </a:prstGeom>
                <a:grpFill/>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nchor="ctr"/>
                <a:lstStyle/>
                <a:p>
                  <a:pPr algn="r" fontAlgn="auto">
                    <a:spcBef>
                      <a:spcPts val="0"/>
                    </a:spcBef>
                    <a:spcAft>
                      <a:spcPts val="0"/>
                    </a:spcAft>
                    <a:defRPr/>
                  </a:pPr>
                  <a:r>
                    <a:rPr lang="it-IT" sz="1000" b="1" kern="0" dirty="0">
                      <a:solidFill>
                        <a:sysClr val="windowText" lastClr="000000"/>
                      </a:solidFill>
                    </a:rPr>
                    <a:t>Information </a:t>
                  </a:r>
                  <a:r>
                    <a:rPr lang="it-IT" sz="1000" b="1" kern="0" dirty="0" err="1">
                      <a:solidFill>
                        <a:sysClr val="windowText" lastClr="000000"/>
                      </a:solidFill>
                    </a:rPr>
                    <a:t>Dissemination</a:t>
                  </a:r>
                  <a:r>
                    <a:rPr lang="it-IT" sz="1000" b="1" kern="0" dirty="0">
                      <a:solidFill>
                        <a:sysClr val="windowText" lastClr="000000"/>
                      </a:solidFill>
                    </a:rPr>
                    <a:t> System </a:t>
                  </a:r>
                </a:p>
              </p:txBody>
            </p:sp>
            <p:pic>
              <p:nvPicPr>
                <p:cNvPr id="68" name="Picture 2" descr="image001"/>
                <p:cNvPicPr>
                  <a:picLocks noChangeAspect="1" noChangeArrowheads="1"/>
                </p:cNvPicPr>
                <p:nvPr/>
              </p:nvPicPr>
              <p:blipFill>
                <a:blip r:embed="rId10" cstate="print"/>
                <a:srcRect/>
                <a:stretch>
                  <a:fillRect/>
                </a:stretch>
              </p:blipFill>
              <p:spPr bwMode="auto">
                <a:xfrm>
                  <a:off x="3760538" y="1795316"/>
                  <a:ext cx="381014" cy="227189"/>
                </a:xfrm>
                <a:prstGeom prst="rect">
                  <a:avLst/>
                </a:prstGeom>
                <a:grpFill/>
                <a:ln w="9525">
                  <a:noFill/>
                  <a:miter lim="800000"/>
                  <a:headEnd/>
                  <a:tailEnd/>
                </a:ln>
              </p:spPr>
            </p:pic>
          </p:grpSp>
          <p:grpSp>
            <p:nvGrpSpPr>
              <p:cNvPr id="12" name="Gruppo 79"/>
              <p:cNvGrpSpPr/>
              <p:nvPr/>
            </p:nvGrpSpPr>
            <p:grpSpPr bwMode="auto">
              <a:xfrm>
                <a:off x="838200" y="6096000"/>
                <a:ext cx="1439966" cy="539756"/>
                <a:chOff x="4284088" y="1628800"/>
                <a:chExt cx="1440040" cy="539750"/>
              </a:xfrm>
              <a:solidFill>
                <a:srgbClr val="FFCC66"/>
              </a:solidFill>
            </p:grpSpPr>
            <p:sp>
              <p:nvSpPr>
                <p:cNvPr id="63" name="Rettangolo arrotondato 62"/>
                <p:cNvSpPr>
                  <a:spLocks/>
                </p:cNvSpPr>
                <p:nvPr/>
              </p:nvSpPr>
              <p:spPr bwMode="auto">
                <a:xfrm>
                  <a:off x="4284088" y="1628800"/>
                  <a:ext cx="1440040" cy="539750"/>
                </a:xfrm>
                <a:prstGeom prst="roundRect">
                  <a:avLst/>
                </a:prstGeom>
                <a:grpFill/>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nchor="ctr"/>
                <a:lstStyle/>
                <a:p>
                  <a:pPr algn="r" fontAlgn="auto">
                    <a:spcBef>
                      <a:spcPts val="0"/>
                    </a:spcBef>
                    <a:spcAft>
                      <a:spcPts val="0"/>
                    </a:spcAft>
                    <a:defRPr/>
                  </a:pPr>
                  <a:r>
                    <a:rPr lang="it-IT" sz="1000" b="1" kern="0" dirty="0" err="1">
                      <a:solidFill>
                        <a:srgbClr val="000000"/>
                      </a:solidFill>
                    </a:rPr>
                    <a:t>Attack</a:t>
                  </a:r>
                  <a:endParaRPr lang="it-IT" sz="1000" b="1" kern="0" dirty="0">
                    <a:solidFill>
                      <a:srgbClr val="000000"/>
                    </a:solidFill>
                  </a:endParaRPr>
                </a:p>
                <a:p>
                  <a:pPr algn="r" fontAlgn="auto">
                    <a:spcBef>
                      <a:spcPts val="0"/>
                    </a:spcBef>
                    <a:spcAft>
                      <a:spcPts val="0"/>
                    </a:spcAft>
                    <a:defRPr/>
                  </a:pPr>
                  <a:r>
                    <a:rPr lang="it-IT" sz="1000" b="1" kern="0" dirty="0" err="1">
                      <a:solidFill>
                        <a:srgbClr val="000000"/>
                      </a:solidFill>
                    </a:rPr>
                    <a:t>Prediction</a:t>
                  </a:r>
                  <a:endParaRPr lang="it-IT" sz="1000" b="1" kern="0" dirty="0">
                    <a:solidFill>
                      <a:sysClr val="windowText" lastClr="000000"/>
                    </a:solidFill>
                  </a:endParaRPr>
                </a:p>
              </p:txBody>
            </p:sp>
            <p:grpSp>
              <p:nvGrpSpPr>
                <p:cNvPr id="13" name="Gruppo 78"/>
                <p:cNvGrpSpPr/>
                <p:nvPr/>
              </p:nvGrpSpPr>
              <p:grpSpPr>
                <a:xfrm>
                  <a:off x="4355976" y="1700808"/>
                  <a:ext cx="630237" cy="419100"/>
                  <a:chOff x="7114172" y="3100462"/>
                  <a:chExt cx="630237" cy="419100"/>
                </a:xfrm>
                <a:grpFill/>
              </p:grpSpPr>
              <p:pic>
                <p:nvPicPr>
                  <p:cNvPr id="65" name="Picture 19" descr="C:\Users\Roberta\Desktop\RNC.jpg"/>
                  <p:cNvPicPr>
                    <a:picLocks noChangeAspect="1" noChangeArrowheads="1"/>
                  </p:cNvPicPr>
                  <p:nvPr/>
                </p:nvPicPr>
                <p:blipFill>
                  <a:blip r:embed="rId11" cstate="print"/>
                  <a:srcRect/>
                  <a:stretch>
                    <a:fillRect/>
                  </a:stretch>
                </p:blipFill>
                <p:spPr bwMode="auto">
                  <a:xfrm>
                    <a:off x="7114172" y="3100462"/>
                    <a:ext cx="630237" cy="263525"/>
                  </a:xfrm>
                  <a:prstGeom prst="rect">
                    <a:avLst/>
                  </a:prstGeom>
                  <a:grpFill/>
                  <a:ln w="9525">
                    <a:noFill/>
                    <a:miter lim="800000"/>
                    <a:headEnd/>
                    <a:tailEnd/>
                  </a:ln>
                </p:spPr>
              </p:pic>
              <p:pic>
                <p:nvPicPr>
                  <p:cNvPr id="66" name="Picture 7" descr="Lancaster University"/>
                  <p:cNvPicPr>
                    <a:picLocks noChangeAspect="1" noChangeArrowheads="1"/>
                  </p:cNvPicPr>
                  <p:nvPr/>
                </p:nvPicPr>
                <p:blipFill>
                  <a:blip r:embed="rId12" cstate="print"/>
                  <a:srcRect/>
                  <a:stretch>
                    <a:fillRect/>
                  </a:stretch>
                </p:blipFill>
                <p:spPr bwMode="auto">
                  <a:xfrm>
                    <a:off x="7150684" y="3324299"/>
                    <a:ext cx="320675" cy="195263"/>
                  </a:xfrm>
                  <a:prstGeom prst="rect">
                    <a:avLst/>
                  </a:prstGeom>
                  <a:grpFill/>
                  <a:ln w="9525">
                    <a:noFill/>
                    <a:miter lim="800000"/>
                    <a:headEnd/>
                    <a:tailEnd/>
                  </a:ln>
                </p:spPr>
              </p:pic>
            </p:grpSp>
          </p:grpSp>
        </p:grpSp>
        <p:sp>
          <p:nvSpPr>
            <p:cNvPr id="70" name="Rettangolo arrotondato 69"/>
            <p:cNvSpPr>
              <a:spLocks/>
            </p:cNvSpPr>
            <p:nvPr/>
          </p:nvSpPr>
          <p:spPr bwMode="auto">
            <a:xfrm>
              <a:off x="5486400" y="3117844"/>
              <a:ext cx="2971800" cy="539756"/>
            </a:xfrm>
            <a:prstGeom prst="roundRect">
              <a:avLst/>
            </a:prstGeom>
            <a:solidFill>
              <a:srgbClr val="FFCC66"/>
            </a:solidFill>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nchor="ctr"/>
            <a:lstStyle/>
            <a:p>
              <a:pPr algn="r" fontAlgn="auto">
                <a:spcBef>
                  <a:spcPts val="0"/>
                </a:spcBef>
                <a:spcAft>
                  <a:spcPts val="0"/>
                </a:spcAft>
                <a:defRPr/>
              </a:pPr>
              <a:r>
                <a:rPr lang="it-IT" sz="1000" b="1" kern="0" dirty="0" err="1">
                  <a:solidFill>
                    <a:srgbClr val="000000"/>
                  </a:solidFill>
                </a:rPr>
                <a:t>Cybersecurity</a:t>
              </a:r>
              <a:r>
                <a:rPr lang="it-IT" sz="1000" b="1" kern="0" dirty="0">
                  <a:solidFill>
                    <a:srgbClr val="000000"/>
                  </a:solidFill>
                </a:rPr>
                <a:t> </a:t>
              </a:r>
            </a:p>
            <a:p>
              <a:pPr algn="r" fontAlgn="auto">
                <a:spcBef>
                  <a:spcPts val="0"/>
                </a:spcBef>
                <a:spcAft>
                  <a:spcPts val="0"/>
                </a:spcAft>
                <a:defRPr/>
              </a:pPr>
              <a:r>
                <a:rPr lang="it-IT" sz="1000" b="1" kern="0" dirty="0" err="1">
                  <a:solidFill>
                    <a:srgbClr val="000000"/>
                  </a:solidFill>
                </a:rPr>
                <a:t>Intelligent</a:t>
              </a:r>
              <a:endParaRPr lang="it-IT" sz="1000" b="1" kern="0" dirty="0">
                <a:solidFill>
                  <a:srgbClr val="000000"/>
                </a:solidFill>
              </a:endParaRPr>
            </a:p>
            <a:p>
              <a:pPr algn="r" fontAlgn="auto">
                <a:spcBef>
                  <a:spcPts val="0"/>
                </a:spcBef>
                <a:spcAft>
                  <a:spcPts val="0"/>
                </a:spcAft>
                <a:defRPr/>
              </a:pPr>
              <a:r>
                <a:rPr lang="it-IT" sz="1000" b="1" kern="0" dirty="0" err="1">
                  <a:solidFill>
                    <a:srgbClr val="000000"/>
                  </a:solidFill>
                </a:rPr>
                <a:t>Platform</a:t>
              </a:r>
              <a:endParaRPr lang="it-IT" sz="1000" b="1" kern="0" dirty="0">
                <a:solidFill>
                  <a:srgbClr val="000000"/>
                </a:solidFill>
              </a:endParaRPr>
            </a:p>
          </p:txBody>
        </p:sp>
        <p:sp>
          <p:nvSpPr>
            <p:cNvPr id="73" name="Rettangolo arrotondato 72"/>
            <p:cNvSpPr>
              <a:spLocks/>
            </p:cNvSpPr>
            <p:nvPr/>
          </p:nvSpPr>
          <p:spPr bwMode="auto">
            <a:xfrm>
              <a:off x="5486400" y="2438400"/>
              <a:ext cx="2971800" cy="539756"/>
            </a:xfrm>
            <a:prstGeom prst="roundRect">
              <a:avLst/>
            </a:prstGeom>
            <a:solidFill>
              <a:srgbClr val="FFCC66"/>
            </a:solidFill>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nchor="ctr"/>
            <a:lstStyle/>
            <a:p>
              <a:pPr algn="r" fontAlgn="auto">
                <a:spcBef>
                  <a:spcPts val="0"/>
                </a:spcBef>
                <a:spcAft>
                  <a:spcPts val="0"/>
                </a:spcAft>
                <a:defRPr/>
              </a:pPr>
              <a:r>
                <a:rPr lang="it-IT" sz="1000" b="1" kern="0" dirty="0" smtClean="0">
                  <a:solidFill>
                    <a:srgbClr val="000000"/>
                  </a:solidFill>
                </a:rPr>
                <a:t>Coordination</a:t>
              </a:r>
              <a:endParaRPr lang="it-IT" sz="1000" b="1" kern="0" dirty="0">
                <a:solidFill>
                  <a:srgbClr val="000000"/>
                </a:solidFill>
              </a:endParaRPr>
            </a:p>
            <a:p>
              <a:pPr algn="r" fontAlgn="auto">
                <a:spcBef>
                  <a:spcPts val="0"/>
                </a:spcBef>
                <a:spcAft>
                  <a:spcPts val="0"/>
                </a:spcAft>
                <a:defRPr/>
              </a:pPr>
              <a:r>
                <a:rPr lang="it-IT" sz="1000" b="1" kern="0" dirty="0">
                  <a:solidFill>
                    <a:srgbClr val="000000"/>
                  </a:solidFill>
                </a:rPr>
                <a:t>and </a:t>
              </a:r>
              <a:r>
                <a:rPr lang="it-IT" sz="1000" b="1" kern="0" dirty="0" err="1">
                  <a:solidFill>
                    <a:srgbClr val="000000"/>
                  </a:solidFill>
                </a:rPr>
                <a:t>Control</a:t>
              </a:r>
              <a:endParaRPr lang="it-IT" sz="1000" b="1" kern="0" dirty="0">
                <a:solidFill>
                  <a:srgbClr val="000000"/>
                </a:solidFill>
              </a:endParaRPr>
            </a:p>
            <a:p>
              <a:pPr algn="r" fontAlgn="auto">
                <a:spcBef>
                  <a:spcPts val="0"/>
                </a:spcBef>
                <a:spcAft>
                  <a:spcPts val="0"/>
                </a:spcAft>
                <a:defRPr/>
              </a:pPr>
              <a:r>
                <a:rPr lang="it-IT" sz="1000" b="1" kern="0" dirty="0">
                  <a:solidFill>
                    <a:srgbClr val="000000"/>
                  </a:solidFill>
                </a:rPr>
                <a:t>System</a:t>
              </a:r>
            </a:p>
          </p:txBody>
        </p:sp>
      </p:grpSp>
      <p:sp>
        <p:nvSpPr>
          <p:cNvPr id="26637" name="Titolo 5"/>
          <p:cNvSpPr>
            <a:spLocks noGrp="1"/>
          </p:cNvSpPr>
          <p:nvPr>
            <p:ph type="title"/>
          </p:nvPr>
        </p:nvSpPr>
        <p:spPr>
          <a:xfrm>
            <a:off x="2514600" y="242888"/>
            <a:ext cx="6173788" cy="369887"/>
          </a:xfrm>
        </p:spPr>
        <p:txBody>
          <a:bodyPr/>
          <a:lstStyle/>
          <a:p>
            <a:r>
              <a:rPr lang="en-US" altLang="it-IT" smtClean="0"/>
              <a:t>GAMMA prototypes</a:t>
            </a:r>
            <a:endParaRPr lang="it-IT" altLang="it-IT" smtClean="0"/>
          </a:p>
        </p:txBody>
      </p:sp>
      <p:pic>
        <p:nvPicPr>
          <p:cNvPr id="42" name="Immagine 41"/>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3225331" y="2682670"/>
            <a:ext cx="1225831" cy="430259"/>
          </a:xfrm>
          <a:prstGeom prst="rect">
            <a:avLst/>
          </a:prstGeom>
        </p:spPr>
      </p:pic>
      <p:pic>
        <p:nvPicPr>
          <p:cNvPr id="45" name="Immagine 44"/>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3232596" y="3289579"/>
            <a:ext cx="1099877" cy="386050"/>
          </a:xfrm>
          <a:prstGeom prst="rect">
            <a:avLst/>
          </a:prstGeom>
        </p:spPr>
      </p:pic>
      <p:pic>
        <p:nvPicPr>
          <p:cNvPr id="48" name="Immagine 47"/>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3230739" y="3958422"/>
            <a:ext cx="1099877" cy="386050"/>
          </a:xfrm>
          <a:prstGeom prst="rect">
            <a:avLst/>
          </a:prstGeom>
        </p:spPr>
      </p:pic>
    </p:spTree>
    <p:extLst>
      <p:ext uri="{BB962C8B-B14F-4D97-AF65-F5344CB8AC3E}">
        <p14:creationId xmlns:p14="http://schemas.microsoft.com/office/powerpoint/2010/main" xmlns="" val="9168710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egnaposto piè di pagina 3"/>
          <p:cNvSpPr>
            <a:spLocks noGrp="1"/>
          </p:cNvSpPr>
          <p:nvPr>
            <p:ph type="ftr" sz="quarter"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it-IT" smtClean="0"/>
              <a:t>© GAMMA.All rights reserved</a:t>
            </a:r>
          </a:p>
        </p:txBody>
      </p:sp>
      <p:sp>
        <p:nvSpPr>
          <p:cNvPr id="5" name="Segnaposto contenuto 2"/>
          <p:cNvSpPr txBox="1">
            <a:spLocks/>
          </p:cNvSpPr>
          <p:nvPr/>
        </p:nvSpPr>
        <p:spPr>
          <a:xfrm>
            <a:off x="914400" y="1828800"/>
            <a:ext cx="7648575" cy="3886200"/>
          </a:xfrm>
          <a:prstGeom prst="rect">
            <a:avLst/>
          </a:prstGeom>
        </p:spPr>
        <p:txBody>
          <a:bodyPr/>
          <a:lstStyle>
            <a:lvl1pPr marL="266700" indent="-266700" algn="l" rtl="0" eaLnBrk="0" fontAlgn="base" hangingPunct="0">
              <a:spcBef>
                <a:spcPct val="20000"/>
              </a:spcBef>
              <a:spcAft>
                <a:spcPct val="0"/>
              </a:spcAft>
              <a:buClr>
                <a:srgbClr val="FF0000"/>
              </a:buClr>
              <a:buSzPct val="150000"/>
              <a:buFont typeface="Arial" charset="0"/>
              <a:buChar char="•"/>
              <a:defRPr sz="2000">
                <a:solidFill>
                  <a:schemeClr val="tx1"/>
                </a:solidFill>
                <a:latin typeface="+mn-lt"/>
                <a:ea typeface="+mn-ea"/>
                <a:cs typeface="+mn-cs"/>
              </a:defRPr>
            </a:lvl1pPr>
            <a:lvl2pPr marL="617538" indent="-171450" algn="l" rtl="0" eaLnBrk="0" fontAlgn="base" hangingPunct="0">
              <a:spcBef>
                <a:spcPct val="20000"/>
              </a:spcBef>
              <a:spcAft>
                <a:spcPct val="0"/>
              </a:spcAft>
              <a:buClr>
                <a:srgbClr val="FF0000"/>
              </a:buClr>
              <a:buSzPct val="110000"/>
              <a:buFont typeface="Arial" charset="0"/>
              <a:buChar char="•"/>
              <a:defRPr sz="1700">
                <a:solidFill>
                  <a:schemeClr val="tx1"/>
                </a:solidFill>
                <a:latin typeface="+mn-lt"/>
              </a:defRPr>
            </a:lvl2pPr>
            <a:lvl3pPr marL="969963" indent="-173038" algn="l" rtl="0" eaLnBrk="0" fontAlgn="base" hangingPunct="0">
              <a:spcBef>
                <a:spcPct val="20000"/>
              </a:spcBef>
              <a:spcAft>
                <a:spcPct val="0"/>
              </a:spcAft>
              <a:buClr>
                <a:srgbClr val="FF0000"/>
              </a:buClr>
              <a:buSzPct val="105000"/>
              <a:buFont typeface="Arial" charset="0"/>
              <a:buChar char="•"/>
              <a:defRPr sz="1500">
                <a:solidFill>
                  <a:schemeClr val="tx1"/>
                </a:solidFill>
                <a:latin typeface="+mn-lt"/>
              </a:defRPr>
            </a:lvl3pPr>
            <a:lvl4pPr marL="1333500" indent="-184150" algn="l" rtl="0" eaLnBrk="0" fontAlgn="base" hangingPunct="0">
              <a:spcBef>
                <a:spcPct val="20000"/>
              </a:spcBef>
              <a:spcAft>
                <a:spcPct val="0"/>
              </a:spcAft>
              <a:buClr>
                <a:srgbClr val="FF0000"/>
              </a:buClr>
              <a:buFont typeface="Arial" charset="0"/>
              <a:buChar char="•"/>
              <a:defRPr sz="1500">
                <a:solidFill>
                  <a:schemeClr val="tx1"/>
                </a:solidFill>
                <a:latin typeface="+mn-lt"/>
              </a:defRPr>
            </a:lvl4pPr>
            <a:lvl5pPr marL="1697038" indent="-184150" algn="l" rtl="0" eaLnBrk="0" fontAlgn="base" hangingPunct="0">
              <a:spcBef>
                <a:spcPct val="20000"/>
              </a:spcBef>
              <a:spcAft>
                <a:spcPct val="0"/>
              </a:spcAft>
              <a:buClr>
                <a:srgbClr val="FF0000"/>
              </a:buClr>
              <a:buFont typeface="Arial" charset="0"/>
              <a:buChar char="•"/>
              <a:defRPr sz="1500">
                <a:solidFill>
                  <a:schemeClr val="tx1"/>
                </a:solidFill>
                <a:latin typeface="+mn-lt"/>
              </a:defRPr>
            </a:lvl5pPr>
            <a:lvl6pPr marL="2154238" indent="-184150" algn="l" rtl="0" fontAlgn="base">
              <a:spcBef>
                <a:spcPct val="20000"/>
              </a:spcBef>
              <a:spcAft>
                <a:spcPct val="0"/>
              </a:spcAft>
              <a:buClr>
                <a:srgbClr val="FF0000"/>
              </a:buClr>
              <a:buFont typeface="Arial" pitchFamily="34" charset="0"/>
              <a:buChar char="–"/>
              <a:defRPr sz="1500">
                <a:solidFill>
                  <a:schemeClr val="tx1"/>
                </a:solidFill>
                <a:latin typeface="+mn-lt"/>
              </a:defRPr>
            </a:lvl6pPr>
            <a:lvl7pPr marL="2611438" indent="-184150" algn="l" rtl="0" fontAlgn="base">
              <a:spcBef>
                <a:spcPct val="20000"/>
              </a:spcBef>
              <a:spcAft>
                <a:spcPct val="0"/>
              </a:spcAft>
              <a:buClr>
                <a:srgbClr val="FF0000"/>
              </a:buClr>
              <a:buFont typeface="Arial" pitchFamily="34" charset="0"/>
              <a:buChar char="–"/>
              <a:defRPr sz="1500">
                <a:solidFill>
                  <a:schemeClr val="tx1"/>
                </a:solidFill>
                <a:latin typeface="+mn-lt"/>
              </a:defRPr>
            </a:lvl7pPr>
            <a:lvl8pPr marL="3068638" indent="-184150" algn="l" rtl="0" fontAlgn="base">
              <a:spcBef>
                <a:spcPct val="20000"/>
              </a:spcBef>
              <a:spcAft>
                <a:spcPct val="0"/>
              </a:spcAft>
              <a:buClr>
                <a:srgbClr val="FF0000"/>
              </a:buClr>
              <a:buFont typeface="Arial" pitchFamily="34" charset="0"/>
              <a:buChar char="–"/>
              <a:defRPr sz="1500">
                <a:solidFill>
                  <a:schemeClr val="tx1"/>
                </a:solidFill>
                <a:latin typeface="+mn-lt"/>
              </a:defRPr>
            </a:lvl8pPr>
            <a:lvl9pPr marL="3525838" indent="-184150" algn="l" rtl="0" fontAlgn="base">
              <a:spcBef>
                <a:spcPct val="20000"/>
              </a:spcBef>
              <a:spcAft>
                <a:spcPct val="0"/>
              </a:spcAft>
              <a:buClr>
                <a:srgbClr val="FF0000"/>
              </a:buClr>
              <a:buFont typeface="Arial" pitchFamily="34" charset="0"/>
              <a:buChar char="–"/>
              <a:defRPr sz="1500">
                <a:solidFill>
                  <a:schemeClr val="tx1"/>
                </a:solidFill>
                <a:latin typeface="+mn-lt"/>
              </a:defRPr>
            </a:lvl9pPr>
          </a:lstStyle>
          <a:p>
            <a:r>
              <a:rPr lang="en-GB" sz="1800" dirty="0"/>
              <a:t>The GAMMA </a:t>
            </a:r>
            <a:r>
              <a:rPr lang="en-GB" sz="1800" dirty="0" smtClean="0"/>
              <a:t>Concept has </a:t>
            </a:r>
            <a:r>
              <a:rPr lang="en-GB" sz="1800" dirty="0"/>
              <a:t>been defined having in mind principles and concepts related to Security Management in a collaborative multi stakeholder </a:t>
            </a:r>
            <a:r>
              <a:rPr lang="en-GB" sz="1800" dirty="0" smtClean="0"/>
              <a:t>environment</a:t>
            </a:r>
          </a:p>
          <a:p>
            <a:endParaRPr lang="en-GB" sz="1800" dirty="0" smtClean="0"/>
          </a:p>
          <a:p>
            <a:r>
              <a:rPr lang="en-GB" sz="1800" dirty="0"/>
              <a:t>The GAMMA vision recognises the opportunities opened by a collaborative framework for managing security, building a solution based on the self-protection and resilience of the ATM </a:t>
            </a:r>
            <a:r>
              <a:rPr lang="en-GB" sz="1800" dirty="0" smtClean="0"/>
              <a:t>system</a:t>
            </a:r>
          </a:p>
          <a:p>
            <a:endParaRPr lang="en-GB" sz="1800" dirty="0" smtClean="0"/>
          </a:p>
          <a:p>
            <a:pPr marL="266700" lvl="2" indent="-266700">
              <a:buSzPct val="150000"/>
            </a:pPr>
            <a:r>
              <a:rPr lang="en-US" sz="1800" dirty="0" smtClean="0">
                <a:latin typeface="Arial" charset="0"/>
              </a:rPr>
              <a:t>SMP is the “core” of GAMMA </a:t>
            </a:r>
            <a:r>
              <a:rPr lang="en-US" sz="1800" dirty="0" smtClean="0">
                <a:latin typeface="Arial" charset="0"/>
              </a:rPr>
              <a:t>concept, </a:t>
            </a:r>
            <a:r>
              <a:rPr lang="en-US" sz="1800" dirty="0" smtClean="0">
                <a:latin typeface="Arial" charset="0"/>
              </a:rPr>
              <a:t>and will </a:t>
            </a:r>
            <a:r>
              <a:rPr lang="en-US" sz="1800" dirty="0">
                <a:latin typeface="Arial" charset="0"/>
              </a:rPr>
              <a:t>provide a basis for the management of security throughout the phases, from prevention to the identification of security incidents and the efficient resolution of the resulting ATM crises.</a:t>
            </a:r>
          </a:p>
          <a:p>
            <a:endParaRPr lang="en-GB" sz="1800" dirty="0" smtClean="0"/>
          </a:p>
          <a:p>
            <a:endParaRPr lang="en-GB" sz="1800" dirty="0"/>
          </a:p>
        </p:txBody>
      </p:sp>
      <p:sp>
        <p:nvSpPr>
          <p:cNvPr id="11269" name="Rectangle 5"/>
          <p:cNvSpPr>
            <a:spLocks noChangeArrowheads="1"/>
          </p:cNvSpPr>
          <p:nvPr/>
        </p:nvSpPr>
        <p:spPr bwMode="auto">
          <a:xfrm>
            <a:off x="4343400" y="228600"/>
            <a:ext cx="45720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F0000"/>
              </a:buClr>
              <a:buSzPct val="150000"/>
              <a:buFont typeface="Arial" charset="0"/>
              <a:buChar char="•"/>
              <a:defRPr sz="2000">
                <a:solidFill>
                  <a:schemeClr val="tx1"/>
                </a:solidFill>
                <a:latin typeface="Arial" charset="0"/>
              </a:defRPr>
            </a:lvl1pPr>
            <a:lvl2pPr marL="742950" indent="-285750" eaLnBrk="0" hangingPunct="0">
              <a:spcBef>
                <a:spcPct val="20000"/>
              </a:spcBef>
              <a:buClr>
                <a:srgbClr val="FF0000"/>
              </a:buClr>
              <a:buSzPct val="110000"/>
              <a:buFont typeface="Arial" charset="0"/>
              <a:buChar char="•"/>
              <a:defRPr sz="1700">
                <a:solidFill>
                  <a:schemeClr val="tx1"/>
                </a:solidFill>
                <a:latin typeface="Arial" charset="0"/>
              </a:defRPr>
            </a:lvl2pPr>
            <a:lvl3pPr marL="1143000" indent="-228600" eaLnBrk="0" hangingPunct="0">
              <a:spcBef>
                <a:spcPct val="20000"/>
              </a:spcBef>
              <a:buClr>
                <a:srgbClr val="FF0000"/>
              </a:buClr>
              <a:buSzPct val="105000"/>
              <a:buFont typeface="Arial" charset="0"/>
              <a:buChar char="•"/>
              <a:defRPr sz="1500">
                <a:solidFill>
                  <a:schemeClr val="tx1"/>
                </a:solidFill>
                <a:latin typeface="Arial" charset="0"/>
              </a:defRPr>
            </a:lvl3pPr>
            <a:lvl4pPr marL="1600200" indent="-228600" eaLnBrk="0" hangingPunct="0">
              <a:spcBef>
                <a:spcPct val="20000"/>
              </a:spcBef>
              <a:buClr>
                <a:srgbClr val="FF0000"/>
              </a:buClr>
              <a:buFont typeface="Arial" charset="0"/>
              <a:buChar char="•"/>
              <a:defRPr sz="1500">
                <a:solidFill>
                  <a:schemeClr val="tx1"/>
                </a:solidFill>
                <a:latin typeface="Arial" charset="0"/>
              </a:defRPr>
            </a:lvl4pPr>
            <a:lvl5pPr marL="2057400" indent="-228600" eaLnBrk="0" hangingPunct="0">
              <a:spcBef>
                <a:spcPct val="20000"/>
              </a:spcBef>
              <a:buClr>
                <a:srgbClr val="FF0000"/>
              </a:buClr>
              <a:buFont typeface="Arial" charset="0"/>
              <a:buChar char="•"/>
              <a:defRPr sz="1500">
                <a:solidFill>
                  <a:schemeClr val="tx1"/>
                </a:solidFill>
                <a:latin typeface="Arial" charset="0"/>
              </a:defRPr>
            </a:lvl5pPr>
            <a:lvl6pPr marL="2514600" indent="-228600" eaLnBrk="0" fontAlgn="base" hangingPunct="0">
              <a:spcBef>
                <a:spcPct val="20000"/>
              </a:spcBef>
              <a:spcAft>
                <a:spcPct val="0"/>
              </a:spcAft>
              <a:buClr>
                <a:srgbClr val="FF0000"/>
              </a:buClr>
              <a:buFont typeface="Arial" charset="0"/>
              <a:buChar char="•"/>
              <a:defRPr sz="1500">
                <a:solidFill>
                  <a:schemeClr val="tx1"/>
                </a:solidFill>
                <a:latin typeface="Arial" charset="0"/>
              </a:defRPr>
            </a:lvl6pPr>
            <a:lvl7pPr marL="2971800" indent="-228600" eaLnBrk="0" fontAlgn="base" hangingPunct="0">
              <a:spcBef>
                <a:spcPct val="20000"/>
              </a:spcBef>
              <a:spcAft>
                <a:spcPct val="0"/>
              </a:spcAft>
              <a:buClr>
                <a:srgbClr val="FF0000"/>
              </a:buClr>
              <a:buFont typeface="Arial" charset="0"/>
              <a:buChar char="•"/>
              <a:defRPr sz="1500">
                <a:solidFill>
                  <a:schemeClr val="tx1"/>
                </a:solidFill>
                <a:latin typeface="Arial" charset="0"/>
              </a:defRPr>
            </a:lvl7pPr>
            <a:lvl8pPr marL="3429000" indent="-228600" eaLnBrk="0" fontAlgn="base" hangingPunct="0">
              <a:spcBef>
                <a:spcPct val="20000"/>
              </a:spcBef>
              <a:spcAft>
                <a:spcPct val="0"/>
              </a:spcAft>
              <a:buClr>
                <a:srgbClr val="FF0000"/>
              </a:buClr>
              <a:buFont typeface="Arial" charset="0"/>
              <a:buChar char="•"/>
              <a:defRPr sz="1500">
                <a:solidFill>
                  <a:schemeClr val="tx1"/>
                </a:solidFill>
                <a:latin typeface="Arial" charset="0"/>
              </a:defRPr>
            </a:lvl8pPr>
            <a:lvl9pPr marL="3886200" indent="-228600" eaLnBrk="0" fontAlgn="base" hangingPunct="0">
              <a:spcBef>
                <a:spcPct val="20000"/>
              </a:spcBef>
              <a:spcAft>
                <a:spcPct val="0"/>
              </a:spcAft>
              <a:buClr>
                <a:srgbClr val="FF0000"/>
              </a:buClr>
              <a:buFont typeface="Arial" charset="0"/>
              <a:buChar char="•"/>
              <a:defRPr sz="1500">
                <a:solidFill>
                  <a:schemeClr val="tx1"/>
                </a:solidFill>
                <a:latin typeface="Arial" charset="0"/>
              </a:defRPr>
            </a:lvl9pPr>
          </a:lstStyle>
          <a:p>
            <a:pPr algn="r">
              <a:spcBef>
                <a:spcPct val="0"/>
              </a:spcBef>
              <a:buClrTx/>
              <a:buSzTx/>
              <a:buFontTx/>
              <a:buNone/>
            </a:pPr>
            <a:r>
              <a:rPr lang="en-US" altLang="fr-FR" sz="1800" b="1" dirty="0" smtClean="0">
                <a:solidFill>
                  <a:schemeClr val="bg1"/>
                </a:solidFill>
              </a:rPr>
              <a:t>Security Management Platform (SMP)</a:t>
            </a:r>
          </a:p>
          <a:p>
            <a:pPr algn="r">
              <a:spcBef>
                <a:spcPct val="0"/>
              </a:spcBef>
              <a:buClrTx/>
              <a:buSzTx/>
              <a:buFontTx/>
              <a:buNone/>
            </a:pPr>
            <a:endParaRPr lang="fr-FR" altLang="fr-FR" sz="1800" dirty="0"/>
          </a:p>
        </p:txBody>
      </p:sp>
      <p:sp>
        <p:nvSpPr>
          <p:cNvPr id="2" name="Rettangolo 1"/>
          <p:cNvSpPr/>
          <p:nvPr/>
        </p:nvSpPr>
        <p:spPr>
          <a:xfrm>
            <a:off x="685800" y="1295400"/>
            <a:ext cx="4570546" cy="369332"/>
          </a:xfrm>
          <a:prstGeom prst="rect">
            <a:avLst/>
          </a:prstGeom>
        </p:spPr>
        <p:txBody>
          <a:bodyPr wrap="none">
            <a:spAutoFit/>
          </a:bodyPr>
          <a:lstStyle/>
          <a:p>
            <a:pPr algn="r"/>
            <a:r>
              <a:rPr lang="en-US" altLang="fr-FR" sz="1800" b="1" dirty="0" smtClean="0"/>
              <a:t>The role of SMP inside GAMMA solution</a:t>
            </a:r>
          </a:p>
        </p:txBody>
      </p:sp>
    </p:spTree>
    <p:extLst>
      <p:ext uri="{BB962C8B-B14F-4D97-AF65-F5344CB8AC3E}">
        <p14:creationId xmlns="" xmlns:p14="http://schemas.microsoft.com/office/powerpoint/2010/main" val="6547315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ttangolo 24"/>
          <p:cNvSpPr/>
          <p:nvPr/>
        </p:nvSpPr>
        <p:spPr>
          <a:xfrm>
            <a:off x="344488" y="1662113"/>
            <a:ext cx="8466137" cy="4583112"/>
          </a:xfrm>
          <a:prstGeom prst="rect">
            <a:avLst/>
          </a:prstGeom>
          <a:solidFill>
            <a:schemeClr val="bg1"/>
          </a:solidFill>
          <a:ln>
            <a:solidFill>
              <a:srgbClr val="B2B2B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sz="2400">
              <a:solidFill>
                <a:prstClr val="white"/>
              </a:solidFill>
            </a:endParaRPr>
          </a:p>
        </p:txBody>
      </p:sp>
      <p:cxnSp>
        <p:nvCxnSpPr>
          <p:cNvPr id="32" name="Connettore 1 31"/>
          <p:cNvCxnSpPr/>
          <p:nvPr/>
        </p:nvCxnSpPr>
        <p:spPr>
          <a:xfrm>
            <a:off x="4837113" y="1820863"/>
            <a:ext cx="0" cy="4202112"/>
          </a:xfrm>
          <a:prstGeom prst="line">
            <a:avLst/>
          </a:prstGeom>
          <a:ln w="3175">
            <a:solidFill>
              <a:schemeClr val="bg1">
                <a:lumMod val="75000"/>
              </a:schemeClr>
            </a:solidFill>
            <a:prstDash val="dash"/>
          </a:ln>
        </p:spPr>
        <p:style>
          <a:lnRef idx="2">
            <a:schemeClr val="accent1"/>
          </a:lnRef>
          <a:fillRef idx="0">
            <a:schemeClr val="accent1"/>
          </a:fillRef>
          <a:effectRef idx="1">
            <a:schemeClr val="accent1"/>
          </a:effectRef>
          <a:fontRef idx="minor">
            <a:schemeClr val="tx1"/>
          </a:fontRef>
        </p:style>
      </p:cxnSp>
      <p:sp>
        <p:nvSpPr>
          <p:cNvPr id="13" name="Rectangle 6"/>
          <p:cNvSpPr txBox="1">
            <a:spLocks noChangeArrowheads="1"/>
          </p:cNvSpPr>
          <p:nvPr/>
        </p:nvSpPr>
        <p:spPr bwMode="auto">
          <a:xfrm>
            <a:off x="4887913" y="1662113"/>
            <a:ext cx="3836987" cy="4583112"/>
          </a:xfrm>
          <a:prstGeom prst="rect">
            <a:avLst/>
          </a:prstGeom>
          <a:noFill/>
          <a:ln w="9525" algn="ctr">
            <a:noFill/>
            <a:miter lim="800000"/>
            <a:headEnd/>
            <a:tailEnd/>
          </a:ln>
        </p:spPr>
        <p:txBody>
          <a:bodyPr/>
          <a:lstStyle/>
          <a:p>
            <a:pPr marL="185738" indent="-185738">
              <a:lnSpc>
                <a:spcPct val="90000"/>
              </a:lnSpc>
              <a:spcBef>
                <a:spcPct val="20000"/>
              </a:spcBef>
              <a:buFont typeface="Wingdings" pitchFamily="2" charset="2"/>
              <a:buChar char="ü"/>
            </a:pPr>
            <a:endParaRPr lang="en-US" sz="1000" dirty="0">
              <a:solidFill>
                <a:srgbClr val="50555A"/>
              </a:solidFill>
              <a:latin typeface="Verdana" pitchFamily="34" charset="0"/>
              <a:ea typeface="ＭＳ Ｐゴシック"/>
              <a:cs typeface="ＭＳ Ｐゴシック"/>
            </a:endParaRPr>
          </a:p>
        </p:txBody>
      </p:sp>
      <p:pic>
        <p:nvPicPr>
          <p:cNvPr id="43018" name="Picture 3" descr="atmsystem"/>
          <p:cNvPicPr>
            <a:picLocks noChangeAspect="1" noChangeArrowheads="1"/>
          </p:cNvPicPr>
          <p:nvPr/>
        </p:nvPicPr>
        <p:blipFill>
          <a:blip r:embed="rId3" cstate="print"/>
          <a:srcRect/>
          <a:stretch>
            <a:fillRect/>
          </a:stretch>
        </p:blipFill>
        <p:spPr bwMode="auto">
          <a:xfrm>
            <a:off x="515938" y="2063750"/>
            <a:ext cx="4144962" cy="3730625"/>
          </a:xfrm>
          <a:prstGeom prst="rect">
            <a:avLst/>
          </a:prstGeom>
          <a:noFill/>
          <a:ln w="9525">
            <a:noFill/>
            <a:miter lim="800000"/>
            <a:headEnd/>
            <a:tailEnd/>
          </a:ln>
        </p:spPr>
      </p:pic>
      <p:sp>
        <p:nvSpPr>
          <p:cNvPr id="6" name="Segnaposto numero diapositiva 5"/>
          <p:cNvSpPr>
            <a:spLocks noGrp="1"/>
          </p:cNvSpPr>
          <p:nvPr>
            <p:ph type="sldNum" sz="quarter" idx="4"/>
          </p:nvPr>
        </p:nvSpPr>
        <p:spPr/>
        <p:txBody>
          <a:bodyPr/>
          <a:lstStyle/>
          <a:p>
            <a:fld id="{43EE9995-B7CE-4749-A06D-41C5ACB8BD8F}" type="slidenum">
              <a:rPr lang="it-IT" smtClean="0">
                <a:solidFill>
                  <a:prstClr val="black">
                    <a:tint val="75000"/>
                  </a:prstClr>
                </a:solidFill>
              </a:rPr>
              <a:pPr/>
              <a:t>3</a:t>
            </a:fld>
            <a:endParaRPr lang="it-IT" dirty="0">
              <a:solidFill>
                <a:prstClr val="black">
                  <a:tint val="75000"/>
                </a:prstClr>
              </a:solidFill>
            </a:endParaRPr>
          </a:p>
        </p:txBody>
      </p:sp>
      <p:sp>
        <p:nvSpPr>
          <p:cNvPr id="47" name="Rettangolo 46"/>
          <p:cNvSpPr/>
          <p:nvPr/>
        </p:nvSpPr>
        <p:spPr>
          <a:xfrm>
            <a:off x="4969824" y="1973812"/>
            <a:ext cx="3521033" cy="2012859"/>
          </a:xfrm>
          <a:prstGeom prst="rect">
            <a:avLst/>
          </a:prstGeom>
        </p:spPr>
        <p:txBody>
          <a:bodyPr wrap="square">
            <a:spAutoFit/>
          </a:bodyPr>
          <a:lstStyle/>
          <a:p>
            <a:pPr marL="173038" indent="-173038" algn="just">
              <a:spcBef>
                <a:spcPct val="20000"/>
              </a:spcBef>
              <a:buClr>
                <a:srgbClr val="FF0000"/>
              </a:buClr>
              <a:buFont typeface="Arial" pitchFamily="34" charset="0"/>
              <a:buChar char="•"/>
              <a:defRPr/>
            </a:pPr>
            <a:r>
              <a:rPr lang="en-US" sz="1600" kern="0" dirty="0" smtClean="0">
                <a:solidFill>
                  <a:srgbClr val="000000"/>
                </a:solidFill>
              </a:rPr>
              <a:t>ATM as a system of system</a:t>
            </a:r>
          </a:p>
          <a:p>
            <a:pPr marL="173038" indent="-173038" algn="just">
              <a:spcBef>
                <a:spcPct val="20000"/>
              </a:spcBef>
              <a:buClr>
                <a:srgbClr val="FF0000"/>
              </a:buClr>
              <a:buFont typeface="Arial" pitchFamily="34" charset="0"/>
              <a:buChar char="•"/>
              <a:defRPr/>
            </a:pPr>
            <a:endParaRPr lang="en-US" sz="1600" kern="0" dirty="0" smtClean="0">
              <a:solidFill>
                <a:srgbClr val="000000"/>
              </a:solidFill>
            </a:endParaRPr>
          </a:p>
          <a:p>
            <a:pPr marL="173038" indent="-173038" algn="just">
              <a:spcBef>
                <a:spcPct val="20000"/>
              </a:spcBef>
              <a:buClr>
                <a:srgbClr val="FF0000"/>
              </a:buClr>
              <a:buFont typeface="Arial" pitchFamily="34" charset="0"/>
              <a:buChar char="•"/>
              <a:defRPr/>
            </a:pPr>
            <a:r>
              <a:rPr lang="en-US" sz="1600" kern="0" dirty="0" smtClean="0">
                <a:solidFill>
                  <a:srgbClr val="000000"/>
                </a:solidFill>
              </a:rPr>
              <a:t>Domino </a:t>
            </a:r>
            <a:r>
              <a:rPr lang="en-US" sz="1600" kern="0" dirty="0">
                <a:solidFill>
                  <a:srgbClr val="000000"/>
                </a:solidFill>
              </a:rPr>
              <a:t>effects </a:t>
            </a:r>
            <a:r>
              <a:rPr lang="en-US" sz="1600" kern="0" dirty="0" smtClean="0">
                <a:solidFill>
                  <a:srgbClr val="000000"/>
                </a:solidFill>
              </a:rPr>
              <a:t>spreading security threats within ATM and beyond</a:t>
            </a:r>
          </a:p>
          <a:p>
            <a:pPr marL="173038" indent="-173038" algn="just">
              <a:spcBef>
                <a:spcPct val="20000"/>
              </a:spcBef>
              <a:buClr>
                <a:srgbClr val="FF0000"/>
              </a:buClr>
              <a:buFont typeface="Arial" pitchFamily="34" charset="0"/>
              <a:buChar char="•"/>
              <a:defRPr/>
            </a:pPr>
            <a:endParaRPr lang="en-US" sz="1600" kern="0" dirty="0" smtClean="0">
              <a:solidFill>
                <a:srgbClr val="000000"/>
              </a:solidFill>
            </a:endParaRPr>
          </a:p>
          <a:p>
            <a:pPr marL="173038" indent="-173038" algn="just">
              <a:spcBef>
                <a:spcPct val="20000"/>
              </a:spcBef>
              <a:buClr>
                <a:srgbClr val="FF0000"/>
              </a:buClr>
              <a:buFont typeface="Arial" pitchFamily="34" charset="0"/>
              <a:buChar char="•"/>
              <a:defRPr/>
            </a:pPr>
            <a:r>
              <a:rPr lang="en-US" sz="1600" kern="0" dirty="0" smtClean="0">
                <a:solidFill>
                  <a:srgbClr val="000000"/>
                </a:solidFill>
              </a:rPr>
              <a:t>Security Life cycle: from threat prevention to crisis management</a:t>
            </a:r>
            <a:endParaRPr lang="en-US" sz="1600" kern="0" dirty="0">
              <a:solidFill>
                <a:srgbClr val="000000"/>
              </a:solidFill>
            </a:endParaRPr>
          </a:p>
        </p:txBody>
      </p:sp>
      <p:sp>
        <p:nvSpPr>
          <p:cNvPr id="28" name="Rectangle 4"/>
          <p:cNvSpPr>
            <a:spLocks noChangeArrowheads="1"/>
          </p:cNvSpPr>
          <p:nvPr/>
        </p:nvSpPr>
        <p:spPr bwMode="auto">
          <a:xfrm>
            <a:off x="3200400" y="482600"/>
            <a:ext cx="5697538" cy="320675"/>
          </a:xfrm>
          <a:prstGeom prst="rect">
            <a:avLst/>
          </a:prstGeom>
          <a:noFill/>
          <a:ln w="9525">
            <a:noFill/>
            <a:miter lim="800000"/>
            <a:headEnd/>
            <a:tailEnd/>
          </a:ln>
          <a:effectLst/>
        </p:spPr>
        <p:txBody>
          <a:bodyPr rIns="0">
            <a:spAutoFit/>
          </a:bodyPr>
          <a:lstStyle/>
          <a:p>
            <a:pPr algn="r" eaLnBrk="1" hangingPunct="1"/>
            <a:r>
              <a:rPr lang="en-US" sz="1500" b="1" dirty="0" smtClean="0">
                <a:solidFill>
                  <a:schemeClr val="bg1"/>
                </a:solidFill>
              </a:rPr>
              <a:t>The need for a holistic approach</a:t>
            </a:r>
            <a:endParaRPr lang="en-US" sz="1500" b="1" dirty="0">
              <a:solidFill>
                <a:schemeClr val="bg1"/>
              </a:solidFill>
            </a:endParaRPr>
          </a:p>
        </p:txBody>
      </p:sp>
      <p:sp>
        <p:nvSpPr>
          <p:cNvPr id="29" name="Rectangle 2"/>
          <p:cNvSpPr txBox="1">
            <a:spLocks noChangeArrowheads="1"/>
          </p:cNvSpPr>
          <p:nvPr/>
        </p:nvSpPr>
        <p:spPr>
          <a:xfrm>
            <a:off x="2133600" y="138112"/>
            <a:ext cx="6851650" cy="395288"/>
          </a:xfrm>
          <a:prstGeom prst="rect">
            <a:avLst/>
          </a:prstGeo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smtClean="0">
                <a:ln>
                  <a:noFill/>
                </a:ln>
                <a:solidFill>
                  <a:schemeClr val="bg1"/>
                </a:solidFill>
                <a:effectLst/>
                <a:uLnTx/>
                <a:uFillTx/>
                <a:latin typeface="+mj-lt"/>
                <a:ea typeface="+mj-ea"/>
                <a:cs typeface="+mj-cs"/>
              </a:rPr>
              <a:t>Why GAMMA?</a:t>
            </a:r>
            <a:endParaRPr kumimoji="0" lang="en-GB" sz="1800" b="1" i="0" u="none" strike="noStrike" kern="0" cap="none" spc="0" normalizeH="0" baseline="0" noProof="0" dirty="0">
              <a:ln>
                <a:noFill/>
              </a:ln>
              <a:solidFill>
                <a:schemeClr val="bg1"/>
              </a:solidFill>
              <a:effectLst/>
              <a:uLnTx/>
              <a:uFillTx/>
              <a:latin typeface="+mj-lt"/>
              <a:ea typeface="+mj-ea"/>
              <a:cs typeface="+mj-cs"/>
            </a:endParaRPr>
          </a:p>
        </p:txBody>
      </p:sp>
      <p:pic>
        <p:nvPicPr>
          <p:cNvPr id="26" name="Immagine 25" descr="domino effect.jpg"/>
          <p:cNvPicPr>
            <a:picLocks noChangeAspect="1"/>
          </p:cNvPicPr>
          <p:nvPr/>
        </p:nvPicPr>
        <p:blipFill>
          <a:blip r:embed="rId4" cstate="print"/>
          <a:stretch>
            <a:fillRect/>
          </a:stretch>
        </p:blipFill>
        <p:spPr>
          <a:xfrm>
            <a:off x="6019800" y="3962400"/>
            <a:ext cx="2670437" cy="2000250"/>
          </a:xfrm>
          <a:prstGeom prst="rect">
            <a:avLst/>
          </a:prstGeom>
        </p:spPr>
      </p:pic>
      <p:pic>
        <p:nvPicPr>
          <p:cNvPr id="27" name="Immagine 26" descr="overall security.bmp"/>
          <p:cNvPicPr>
            <a:picLocks noChangeAspect="1"/>
          </p:cNvPicPr>
          <p:nvPr/>
        </p:nvPicPr>
        <p:blipFill>
          <a:blip r:embed="rId5" cstate="print"/>
          <a:stretch>
            <a:fillRect/>
          </a:stretch>
        </p:blipFill>
        <p:spPr>
          <a:xfrm>
            <a:off x="5257800" y="4572000"/>
            <a:ext cx="762000" cy="762000"/>
          </a:xfrm>
          <a:prstGeom prst="rect">
            <a:avLst/>
          </a:prstGeom>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egnaposto piè di pagina 3"/>
          <p:cNvSpPr>
            <a:spLocks noGrp="1"/>
          </p:cNvSpPr>
          <p:nvPr>
            <p:ph type="ftr" sz="quarter"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it-IT" smtClean="0"/>
              <a:t>© GAMMA.All rights reserved</a:t>
            </a:r>
          </a:p>
        </p:txBody>
      </p:sp>
      <p:sp>
        <p:nvSpPr>
          <p:cNvPr id="5" name="Segnaposto contenuto 2"/>
          <p:cNvSpPr txBox="1">
            <a:spLocks/>
          </p:cNvSpPr>
          <p:nvPr/>
        </p:nvSpPr>
        <p:spPr>
          <a:xfrm>
            <a:off x="717659" y="990600"/>
            <a:ext cx="7924800" cy="5486400"/>
          </a:xfrm>
          <a:prstGeom prst="rect">
            <a:avLst/>
          </a:prstGeom>
        </p:spPr>
        <p:txBody>
          <a:bodyPr/>
          <a:lstStyle>
            <a:lvl1pPr marL="266700" indent="-266700" algn="l" rtl="0" eaLnBrk="0" fontAlgn="base" hangingPunct="0">
              <a:spcBef>
                <a:spcPct val="20000"/>
              </a:spcBef>
              <a:spcAft>
                <a:spcPct val="0"/>
              </a:spcAft>
              <a:buClr>
                <a:srgbClr val="FF0000"/>
              </a:buClr>
              <a:buSzPct val="150000"/>
              <a:buFont typeface="Arial" charset="0"/>
              <a:buChar char="•"/>
              <a:defRPr sz="2000">
                <a:solidFill>
                  <a:schemeClr val="tx1"/>
                </a:solidFill>
                <a:latin typeface="+mn-lt"/>
                <a:ea typeface="+mn-ea"/>
                <a:cs typeface="+mn-cs"/>
              </a:defRPr>
            </a:lvl1pPr>
            <a:lvl2pPr marL="617538" indent="-171450" algn="l" rtl="0" eaLnBrk="0" fontAlgn="base" hangingPunct="0">
              <a:spcBef>
                <a:spcPct val="20000"/>
              </a:spcBef>
              <a:spcAft>
                <a:spcPct val="0"/>
              </a:spcAft>
              <a:buClr>
                <a:srgbClr val="FF0000"/>
              </a:buClr>
              <a:buSzPct val="110000"/>
              <a:buFont typeface="Arial" charset="0"/>
              <a:buChar char="•"/>
              <a:defRPr sz="1700">
                <a:solidFill>
                  <a:schemeClr val="tx1"/>
                </a:solidFill>
                <a:latin typeface="+mn-lt"/>
              </a:defRPr>
            </a:lvl2pPr>
            <a:lvl3pPr marL="969963" indent="-173038" algn="l" rtl="0" eaLnBrk="0" fontAlgn="base" hangingPunct="0">
              <a:spcBef>
                <a:spcPct val="20000"/>
              </a:spcBef>
              <a:spcAft>
                <a:spcPct val="0"/>
              </a:spcAft>
              <a:buClr>
                <a:srgbClr val="FF0000"/>
              </a:buClr>
              <a:buSzPct val="105000"/>
              <a:buFont typeface="Arial" charset="0"/>
              <a:buChar char="•"/>
              <a:defRPr sz="1500">
                <a:solidFill>
                  <a:schemeClr val="tx1"/>
                </a:solidFill>
                <a:latin typeface="+mn-lt"/>
              </a:defRPr>
            </a:lvl3pPr>
            <a:lvl4pPr marL="1333500" indent="-184150" algn="l" rtl="0" eaLnBrk="0" fontAlgn="base" hangingPunct="0">
              <a:spcBef>
                <a:spcPct val="20000"/>
              </a:spcBef>
              <a:spcAft>
                <a:spcPct val="0"/>
              </a:spcAft>
              <a:buClr>
                <a:srgbClr val="FF0000"/>
              </a:buClr>
              <a:buFont typeface="Arial" charset="0"/>
              <a:buChar char="•"/>
              <a:defRPr sz="1500">
                <a:solidFill>
                  <a:schemeClr val="tx1"/>
                </a:solidFill>
                <a:latin typeface="+mn-lt"/>
              </a:defRPr>
            </a:lvl4pPr>
            <a:lvl5pPr marL="1697038" indent="-184150" algn="l" rtl="0" eaLnBrk="0" fontAlgn="base" hangingPunct="0">
              <a:spcBef>
                <a:spcPct val="20000"/>
              </a:spcBef>
              <a:spcAft>
                <a:spcPct val="0"/>
              </a:spcAft>
              <a:buClr>
                <a:srgbClr val="FF0000"/>
              </a:buClr>
              <a:buFont typeface="Arial" charset="0"/>
              <a:buChar char="•"/>
              <a:defRPr sz="1500">
                <a:solidFill>
                  <a:schemeClr val="tx1"/>
                </a:solidFill>
                <a:latin typeface="+mn-lt"/>
              </a:defRPr>
            </a:lvl5pPr>
            <a:lvl6pPr marL="2154238" indent="-184150" algn="l" rtl="0" fontAlgn="base">
              <a:spcBef>
                <a:spcPct val="20000"/>
              </a:spcBef>
              <a:spcAft>
                <a:spcPct val="0"/>
              </a:spcAft>
              <a:buClr>
                <a:srgbClr val="FF0000"/>
              </a:buClr>
              <a:buFont typeface="Arial" pitchFamily="34" charset="0"/>
              <a:buChar char="–"/>
              <a:defRPr sz="1500">
                <a:solidFill>
                  <a:schemeClr val="tx1"/>
                </a:solidFill>
                <a:latin typeface="+mn-lt"/>
              </a:defRPr>
            </a:lvl6pPr>
            <a:lvl7pPr marL="2611438" indent="-184150" algn="l" rtl="0" fontAlgn="base">
              <a:spcBef>
                <a:spcPct val="20000"/>
              </a:spcBef>
              <a:spcAft>
                <a:spcPct val="0"/>
              </a:spcAft>
              <a:buClr>
                <a:srgbClr val="FF0000"/>
              </a:buClr>
              <a:buFont typeface="Arial" pitchFamily="34" charset="0"/>
              <a:buChar char="–"/>
              <a:defRPr sz="1500">
                <a:solidFill>
                  <a:schemeClr val="tx1"/>
                </a:solidFill>
                <a:latin typeface="+mn-lt"/>
              </a:defRPr>
            </a:lvl7pPr>
            <a:lvl8pPr marL="3068638" indent="-184150" algn="l" rtl="0" fontAlgn="base">
              <a:spcBef>
                <a:spcPct val="20000"/>
              </a:spcBef>
              <a:spcAft>
                <a:spcPct val="0"/>
              </a:spcAft>
              <a:buClr>
                <a:srgbClr val="FF0000"/>
              </a:buClr>
              <a:buFont typeface="Arial" pitchFamily="34" charset="0"/>
              <a:buChar char="–"/>
              <a:defRPr sz="1500">
                <a:solidFill>
                  <a:schemeClr val="tx1"/>
                </a:solidFill>
                <a:latin typeface="+mn-lt"/>
              </a:defRPr>
            </a:lvl8pPr>
            <a:lvl9pPr marL="3525838" indent="-184150" algn="l" rtl="0" fontAlgn="base">
              <a:spcBef>
                <a:spcPct val="20000"/>
              </a:spcBef>
              <a:spcAft>
                <a:spcPct val="0"/>
              </a:spcAft>
              <a:buClr>
                <a:srgbClr val="FF0000"/>
              </a:buClr>
              <a:buFont typeface="Arial" pitchFamily="34" charset="0"/>
              <a:buChar char="–"/>
              <a:defRPr sz="1500">
                <a:solidFill>
                  <a:schemeClr val="tx1"/>
                </a:solidFill>
                <a:latin typeface="+mn-lt"/>
              </a:defRPr>
            </a:lvl9pPr>
          </a:lstStyle>
          <a:p>
            <a:pPr marL="266700" lvl="1" indent="-266700">
              <a:buClrTx/>
              <a:buSzPct val="150000"/>
              <a:defRPr/>
            </a:pPr>
            <a:r>
              <a:rPr lang="en-US" sz="2000" dirty="0" smtClean="0">
                <a:solidFill>
                  <a:srgbClr val="FF0000"/>
                </a:solidFill>
                <a:latin typeface="Arial" charset="0"/>
              </a:rPr>
              <a:t>Coordination &amp; </a:t>
            </a:r>
            <a:r>
              <a:rPr lang="en-US" sz="2000" dirty="0">
                <a:solidFill>
                  <a:srgbClr val="FF0000"/>
                </a:solidFill>
                <a:latin typeface="Arial" charset="0"/>
              </a:rPr>
              <a:t>Control </a:t>
            </a:r>
            <a:r>
              <a:rPr lang="en-US" sz="2000" dirty="0" smtClean="0">
                <a:solidFill>
                  <a:srgbClr val="FF0000"/>
                </a:solidFill>
                <a:latin typeface="Arial" charset="0"/>
              </a:rPr>
              <a:t>System: </a:t>
            </a:r>
          </a:p>
          <a:p>
            <a:pPr marL="638175" lvl="2" indent="-285750">
              <a:buClrTx/>
              <a:buSzPct val="150000"/>
              <a:defRPr/>
            </a:pPr>
            <a:r>
              <a:rPr lang="en-US" sz="1600" dirty="0" smtClean="0">
                <a:latin typeface="Arial" charset="0"/>
              </a:rPr>
              <a:t>Provides Alarm </a:t>
            </a:r>
            <a:r>
              <a:rPr lang="en-US" sz="1600" dirty="0">
                <a:latin typeface="Arial" charset="0"/>
              </a:rPr>
              <a:t>Correlation, Security </a:t>
            </a:r>
            <a:r>
              <a:rPr lang="en-US" sz="1600" dirty="0" smtClean="0">
                <a:latin typeface="Arial" charset="0"/>
              </a:rPr>
              <a:t>Monitoring and </a:t>
            </a:r>
            <a:r>
              <a:rPr lang="en-US" sz="1600" dirty="0">
                <a:latin typeface="Arial" charset="0"/>
              </a:rPr>
              <a:t>Decision </a:t>
            </a:r>
            <a:r>
              <a:rPr lang="en-US" sz="1600" dirty="0" smtClean="0">
                <a:latin typeface="Arial" charset="0"/>
              </a:rPr>
              <a:t>Support for </a:t>
            </a:r>
            <a:r>
              <a:rPr lang="en-US" sz="1600" dirty="0">
                <a:latin typeface="Arial" charset="0"/>
              </a:rPr>
              <a:t>Incident/Crisis </a:t>
            </a:r>
            <a:r>
              <a:rPr lang="en-US" sz="1600" dirty="0" smtClean="0">
                <a:latin typeface="Arial" charset="0"/>
              </a:rPr>
              <a:t>Management</a:t>
            </a:r>
            <a:endParaRPr lang="en-US" sz="1600" dirty="0">
              <a:latin typeface="Arial" charset="0"/>
            </a:endParaRPr>
          </a:p>
          <a:p>
            <a:pPr marL="266700" lvl="1" indent="-266700">
              <a:buClrTx/>
              <a:buSzPct val="150000"/>
              <a:defRPr/>
            </a:pPr>
            <a:r>
              <a:rPr lang="en-US" sz="2000" dirty="0" smtClean="0">
                <a:solidFill>
                  <a:srgbClr val="FF0000"/>
                </a:solidFill>
                <a:latin typeface="Arial" charset="0"/>
              </a:rPr>
              <a:t>Attack </a:t>
            </a:r>
            <a:r>
              <a:rPr lang="en-US" sz="2000" dirty="0">
                <a:solidFill>
                  <a:srgbClr val="FF0000"/>
                </a:solidFill>
                <a:latin typeface="Arial" charset="0"/>
              </a:rPr>
              <a:t>effect </a:t>
            </a:r>
            <a:r>
              <a:rPr lang="en-US" sz="2000" dirty="0" smtClean="0">
                <a:solidFill>
                  <a:srgbClr val="FF0000"/>
                </a:solidFill>
                <a:latin typeface="Arial" charset="0"/>
              </a:rPr>
              <a:t>prediction:</a:t>
            </a:r>
          </a:p>
          <a:p>
            <a:pPr marL="619125" lvl="2" indent="-266700">
              <a:buClrTx/>
              <a:buSzPct val="150000"/>
              <a:defRPr/>
            </a:pPr>
            <a:r>
              <a:rPr lang="en-US" sz="1600" dirty="0" smtClean="0">
                <a:latin typeface="Arial" charset="0"/>
              </a:rPr>
              <a:t>Provides prediction </a:t>
            </a:r>
            <a:r>
              <a:rPr lang="en-US" sz="1600" dirty="0">
                <a:latin typeface="Arial" charset="0"/>
              </a:rPr>
              <a:t>for the adversary actions and possible (expected) impact based on the information received from the SMP. </a:t>
            </a:r>
          </a:p>
          <a:p>
            <a:pPr marL="342900" lvl="1" indent="-342900">
              <a:spcBef>
                <a:spcPts val="600"/>
              </a:spcBef>
              <a:spcAft>
                <a:spcPts val="600"/>
              </a:spcAft>
              <a:buClrTx/>
              <a:buSzPct val="150000"/>
              <a:buFont typeface="Arial" panose="020B0604020202020204" pitchFamily="34" charset="0"/>
              <a:buChar char="•"/>
              <a:defRPr/>
            </a:pPr>
            <a:r>
              <a:rPr lang="en-US" sz="2000" dirty="0">
                <a:solidFill>
                  <a:srgbClr val="FF0000"/>
                </a:solidFill>
                <a:latin typeface="Arial" charset="0"/>
              </a:rPr>
              <a:t>Cyber Security Intelligence </a:t>
            </a:r>
            <a:r>
              <a:rPr lang="en-US" sz="2000" dirty="0" smtClean="0">
                <a:solidFill>
                  <a:srgbClr val="FF0000"/>
                </a:solidFill>
                <a:latin typeface="Arial" charset="0"/>
              </a:rPr>
              <a:t>Platform:</a:t>
            </a:r>
          </a:p>
          <a:p>
            <a:pPr marL="695325" lvl="2" indent="-342900">
              <a:spcBef>
                <a:spcPts val="0"/>
              </a:spcBef>
              <a:spcAft>
                <a:spcPts val="0"/>
              </a:spcAft>
              <a:buClrTx/>
              <a:buSzPct val="150000"/>
              <a:buFont typeface="Arial" panose="020B0604020202020204" pitchFamily="34" charset="0"/>
              <a:buChar char="•"/>
              <a:defRPr/>
            </a:pPr>
            <a:r>
              <a:rPr lang="en-US" sz="1600" dirty="0" smtClean="0">
                <a:latin typeface="Arial" charset="0"/>
              </a:rPr>
              <a:t>provide </a:t>
            </a:r>
            <a:r>
              <a:rPr lang="en-US" sz="1600" dirty="0">
                <a:latin typeface="Arial" charset="0"/>
              </a:rPr>
              <a:t>information regarding emerging threats to ATM security, Social and Political contingencies with a possible impact on ATM </a:t>
            </a:r>
            <a:r>
              <a:rPr lang="en-US" sz="1600" dirty="0" smtClean="0">
                <a:latin typeface="Arial" charset="0"/>
              </a:rPr>
              <a:t>security.</a:t>
            </a:r>
            <a:endParaRPr lang="en-US" sz="1600" dirty="0">
              <a:latin typeface="Arial" charset="0"/>
            </a:endParaRPr>
          </a:p>
          <a:p>
            <a:pPr marL="342900" lvl="1" indent="-342900">
              <a:spcBef>
                <a:spcPts val="600"/>
              </a:spcBef>
              <a:spcAft>
                <a:spcPts val="600"/>
              </a:spcAft>
              <a:buClrTx/>
              <a:buSzPct val="150000"/>
              <a:buFont typeface="Arial" panose="020B0604020202020204" pitchFamily="34" charset="0"/>
              <a:buChar char="•"/>
              <a:defRPr/>
            </a:pPr>
            <a:r>
              <a:rPr lang="en-US" sz="2000" dirty="0">
                <a:solidFill>
                  <a:srgbClr val="FF0000"/>
                </a:solidFill>
                <a:latin typeface="Arial" charset="0"/>
              </a:rPr>
              <a:t>Information Dissemination System: </a:t>
            </a:r>
          </a:p>
          <a:p>
            <a:pPr marL="638175" lvl="2" indent="-285750">
              <a:spcBef>
                <a:spcPts val="0"/>
              </a:spcBef>
              <a:spcAft>
                <a:spcPts val="0"/>
              </a:spcAft>
              <a:buClrTx/>
              <a:buSzPct val="150000"/>
              <a:buFont typeface="Arial" panose="020B0604020202020204" pitchFamily="34" charset="0"/>
              <a:buChar char="•"/>
              <a:defRPr/>
            </a:pPr>
            <a:r>
              <a:rPr lang="en-GB" altLang="nl-NL" sz="1600" dirty="0">
                <a:latin typeface="Arial" charset="0"/>
              </a:rPr>
              <a:t>Disseminate automatically security reports from the SMP at European level to connected SMPs at National levels</a:t>
            </a:r>
            <a:r>
              <a:rPr lang="en-US" altLang="nl-NL" sz="1600" dirty="0">
                <a:solidFill>
                  <a:srgbClr val="FF0000"/>
                </a:solidFill>
                <a:latin typeface="Arial" charset="0"/>
              </a:rPr>
              <a:t>,</a:t>
            </a:r>
            <a:r>
              <a:rPr lang="en-US" altLang="nl-NL" sz="1600" dirty="0">
                <a:latin typeface="Arial" charset="0"/>
              </a:rPr>
              <a:t> </a:t>
            </a:r>
            <a:r>
              <a:rPr lang="en-GB" altLang="nl-NL" sz="1600" dirty="0">
                <a:latin typeface="Arial" charset="0"/>
              </a:rPr>
              <a:t>applying (automatic) filtering conditions </a:t>
            </a:r>
          </a:p>
          <a:p>
            <a:pPr marL="638175" lvl="2" indent="-285750">
              <a:spcBef>
                <a:spcPts val="0"/>
              </a:spcBef>
              <a:spcAft>
                <a:spcPts val="0"/>
              </a:spcAft>
              <a:buClrTx/>
              <a:buSzPct val="150000"/>
              <a:buFont typeface="Arial" panose="020B0604020202020204" pitchFamily="34" charset="0"/>
              <a:buChar char="•"/>
              <a:defRPr/>
            </a:pPr>
            <a:r>
              <a:rPr lang="en-US" altLang="nl-NL" sz="1600" dirty="0">
                <a:latin typeface="Arial" charset="0"/>
              </a:rPr>
              <a:t>Allow the SMP operator at National level to disseminate manually security reports to other connected Security Management Platforms at national or European </a:t>
            </a:r>
            <a:r>
              <a:rPr lang="en-US" altLang="nl-NL" sz="1600" dirty="0" smtClean="0">
                <a:latin typeface="Arial" charset="0"/>
              </a:rPr>
              <a:t>level</a:t>
            </a:r>
            <a:endParaRPr lang="en-GB" altLang="nl-NL" sz="1600" strike="sngStrike" dirty="0">
              <a:solidFill>
                <a:srgbClr val="FF0000"/>
              </a:solidFill>
              <a:latin typeface="Arial" charset="0"/>
            </a:endParaRPr>
          </a:p>
          <a:p>
            <a:pPr marL="638175" lvl="2" indent="-285750">
              <a:spcBef>
                <a:spcPts val="0"/>
              </a:spcBef>
              <a:spcAft>
                <a:spcPts val="0"/>
              </a:spcAft>
              <a:buClrTx/>
              <a:buSzPct val="150000"/>
              <a:buFont typeface="Arial" panose="020B0604020202020204" pitchFamily="34" charset="0"/>
              <a:buChar char="•"/>
              <a:defRPr/>
            </a:pPr>
            <a:r>
              <a:rPr lang="en-GB" altLang="nl-NL" sz="1600" dirty="0">
                <a:latin typeface="Arial" charset="0"/>
              </a:rPr>
              <a:t>Show security reports on both tabular and geographical presentations and </a:t>
            </a:r>
            <a:r>
              <a:rPr lang="en-GB" sz="1600" dirty="0">
                <a:latin typeface="Arial" charset="0"/>
              </a:rPr>
              <a:t>security critical subjects (e.g. aircraft, network trunk/nodes, critical infrastructures) </a:t>
            </a:r>
            <a:r>
              <a:rPr lang="en-GB" altLang="nl-NL" sz="1600" dirty="0">
                <a:latin typeface="Arial" charset="0"/>
              </a:rPr>
              <a:t>on the concise situational awareness display allowing for early detection of potential causality/escalation. </a:t>
            </a:r>
          </a:p>
          <a:p>
            <a:pPr marL="638175" lvl="2" indent="-285750">
              <a:spcBef>
                <a:spcPts val="0"/>
              </a:spcBef>
              <a:spcAft>
                <a:spcPts val="0"/>
              </a:spcAft>
              <a:buClrTx/>
              <a:buSzPct val="150000"/>
              <a:buFont typeface="Arial" panose="020B0604020202020204" pitchFamily="34" charset="0"/>
              <a:buChar char="•"/>
              <a:defRPr/>
            </a:pPr>
            <a:endParaRPr lang="en-GB" altLang="nl-NL" sz="1600" dirty="0" smtClean="0">
              <a:latin typeface="Arial" charset="0"/>
            </a:endParaRPr>
          </a:p>
          <a:p>
            <a:pPr marL="638175" lvl="2" indent="-285750">
              <a:spcBef>
                <a:spcPts val="0"/>
              </a:spcBef>
              <a:spcAft>
                <a:spcPts val="600"/>
              </a:spcAft>
              <a:buClrTx/>
              <a:buSzPct val="150000"/>
              <a:buFont typeface="Arial" panose="020B0604020202020204" pitchFamily="34" charset="0"/>
              <a:buChar char="•"/>
              <a:defRPr/>
            </a:pPr>
            <a:endParaRPr lang="en-GB" altLang="nl-NL" sz="1600" dirty="0" smtClean="0">
              <a:latin typeface="Arial" charset="0"/>
            </a:endParaRPr>
          </a:p>
          <a:p>
            <a:pPr marL="638175" lvl="2" indent="-285750">
              <a:spcBef>
                <a:spcPts val="0"/>
              </a:spcBef>
              <a:spcAft>
                <a:spcPts val="600"/>
              </a:spcAft>
              <a:buClrTx/>
              <a:buSzPct val="150000"/>
              <a:buFont typeface="Arial" panose="020B0604020202020204" pitchFamily="34" charset="0"/>
              <a:buChar char="•"/>
              <a:defRPr/>
            </a:pPr>
            <a:endParaRPr lang="en-US" sz="1600" dirty="0">
              <a:latin typeface="Arial" charset="0"/>
            </a:endParaRPr>
          </a:p>
        </p:txBody>
      </p:sp>
      <p:sp>
        <p:nvSpPr>
          <p:cNvPr id="11269" name="Rectangle 5"/>
          <p:cNvSpPr>
            <a:spLocks noChangeArrowheads="1"/>
          </p:cNvSpPr>
          <p:nvPr/>
        </p:nvSpPr>
        <p:spPr bwMode="auto">
          <a:xfrm>
            <a:off x="2590800" y="228600"/>
            <a:ext cx="63246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FF0000"/>
              </a:buClr>
              <a:buSzPct val="150000"/>
              <a:buFont typeface="Arial" charset="0"/>
              <a:buChar char="•"/>
              <a:defRPr sz="2000">
                <a:solidFill>
                  <a:schemeClr val="tx1"/>
                </a:solidFill>
                <a:latin typeface="Arial" charset="0"/>
              </a:defRPr>
            </a:lvl1pPr>
            <a:lvl2pPr marL="742950" indent="-285750" eaLnBrk="0" hangingPunct="0">
              <a:spcBef>
                <a:spcPct val="20000"/>
              </a:spcBef>
              <a:buClr>
                <a:srgbClr val="FF0000"/>
              </a:buClr>
              <a:buSzPct val="110000"/>
              <a:buFont typeface="Arial" charset="0"/>
              <a:buChar char="•"/>
              <a:defRPr sz="1700">
                <a:solidFill>
                  <a:schemeClr val="tx1"/>
                </a:solidFill>
                <a:latin typeface="Arial" charset="0"/>
              </a:defRPr>
            </a:lvl2pPr>
            <a:lvl3pPr marL="1143000" indent="-228600" eaLnBrk="0" hangingPunct="0">
              <a:spcBef>
                <a:spcPct val="20000"/>
              </a:spcBef>
              <a:buClr>
                <a:srgbClr val="FF0000"/>
              </a:buClr>
              <a:buSzPct val="105000"/>
              <a:buFont typeface="Arial" charset="0"/>
              <a:buChar char="•"/>
              <a:defRPr sz="1500">
                <a:solidFill>
                  <a:schemeClr val="tx1"/>
                </a:solidFill>
                <a:latin typeface="Arial" charset="0"/>
              </a:defRPr>
            </a:lvl3pPr>
            <a:lvl4pPr marL="1600200" indent="-228600" eaLnBrk="0" hangingPunct="0">
              <a:spcBef>
                <a:spcPct val="20000"/>
              </a:spcBef>
              <a:buClr>
                <a:srgbClr val="FF0000"/>
              </a:buClr>
              <a:buFont typeface="Arial" charset="0"/>
              <a:buChar char="•"/>
              <a:defRPr sz="1500">
                <a:solidFill>
                  <a:schemeClr val="tx1"/>
                </a:solidFill>
                <a:latin typeface="Arial" charset="0"/>
              </a:defRPr>
            </a:lvl4pPr>
            <a:lvl5pPr marL="2057400" indent="-228600" eaLnBrk="0" hangingPunct="0">
              <a:spcBef>
                <a:spcPct val="20000"/>
              </a:spcBef>
              <a:buClr>
                <a:srgbClr val="FF0000"/>
              </a:buClr>
              <a:buFont typeface="Arial" charset="0"/>
              <a:buChar char="•"/>
              <a:defRPr sz="1500">
                <a:solidFill>
                  <a:schemeClr val="tx1"/>
                </a:solidFill>
                <a:latin typeface="Arial" charset="0"/>
              </a:defRPr>
            </a:lvl5pPr>
            <a:lvl6pPr marL="2514600" indent="-228600" eaLnBrk="0" fontAlgn="base" hangingPunct="0">
              <a:spcBef>
                <a:spcPct val="20000"/>
              </a:spcBef>
              <a:spcAft>
                <a:spcPct val="0"/>
              </a:spcAft>
              <a:buClr>
                <a:srgbClr val="FF0000"/>
              </a:buClr>
              <a:buFont typeface="Arial" charset="0"/>
              <a:buChar char="•"/>
              <a:defRPr sz="1500">
                <a:solidFill>
                  <a:schemeClr val="tx1"/>
                </a:solidFill>
                <a:latin typeface="Arial" charset="0"/>
              </a:defRPr>
            </a:lvl6pPr>
            <a:lvl7pPr marL="2971800" indent="-228600" eaLnBrk="0" fontAlgn="base" hangingPunct="0">
              <a:spcBef>
                <a:spcPct val="20000"/>
              </a:spcBef>
              <a:spcAft>
                <a:spcPct val="0"/>
              </a:spcAft>
              <a:buClr>
                <a:srgbClr val="FF0000"/>
              </a:buClr>
              <a:buFont typeface="Arial" charset="0"/>
              <a:buChar char="•"/>
              <a:defRPr sz="1500">
                <a:solidFill>
                  <a:schemeClr val="tx1"/>
                </a:solidFill>
                <a:latin typeface="Arial" charset="0"/>
              </a:defRPr>
            </a:lvl7pPr>
            <a:lvl8pPr marL="3429000" indent="-228600" eaLnBrk="0" fontAlgn="base" hangingPunct="0">
              <a:spcBef>
                <a:spcPct val="20000"/>
              </a:spcBef>
              <a:spcAft>
                <a:spcPct val="0"/>
              </a:spcAft>
              <a:buClr>
                <a:srgbClr val="FF0000"/>
              </a:buClr>
              <a:buFont typeface="Arial" charset="0"/>
              <a:buChar char="•"/>
              <a:defRPr sz="1500">
                <a:solidFill>
                  <a:schemeClr val="tx1"/>
                </a:solidFill>
                <a:latin typeface="Arial" charset="0"/>
              </a:defRPr>
            </a:lvl8pPr>
            <a:lvl9pPr marL="3886200" indent="-228600" eaLnBrk="0" fontAlgn="base" hangingPunct="0">
              <a:spcBef>
                <a:spcPct val="20000"/>
              </a:spcBef>
              <a:spcAft>
                <a:spcPct val="0"/>
              </a:spcAft>
              <a:buClr>
                <a:srgbClr val="FF0000"/>
              </a:buClr>
              <a:buFont typeface="Arial" charset="0"/>
              <a:buChar char="•"/>
              <a:defRPr sz="1500">
                <a:solidFill>
                  <a:schemeClr val="tx1"/>
                </a:solidFill>
                <a:latin typeface="Arial" charset="0"/>
              </a:defRPr>
            </a:lvl9pPr>
          </a:lstStyle>
          <a:p>
            <a:pPr algn="r">
              <a:spcBef>
                <a:spcPct val="0"/>
              </a:spcBef>
              <a:buClrTx/>
              <a:buSzTx/>
              <a:buFontTx/>
              <a:buNone/>
            </a:pPr>
            <a:r>
              <a:rPr lang="en-US" altLang="fr-FR" sz="1800" b="1" dirty="0" smtClean="0">
                <a:solidFill>
                  <a:schemeClr val="bg1"/>
                </a:solidFill>
              </a:rPr>
              <a:t>Security Management Platform: main functions</a:t>
            </a:r>
          </a:p>
          <a:p>
            <a:pPr algn="r">
              <a:spcBef>
                <a:spcPct val="0"/>
              </a:spcBef>
              <a:buClrTx/>
              <a:buSzTx/>
              <a:buFontTx/>
              <a:buNone/>
            </a:pPr>
            <a:endParaRPr lang="fr-FR" altLang="fr-FR" sz="1800" dirty="0"/>
          </a:p>
        </p:txBody>
      </p:sp>
    </p:spTree>
    <p:extLst>
      <p:ext uri="{BB962C8B-B14F-4D97-AF65-F5344CB8AC3E}">
        <p14:creationId xmlns="" xmlns:p14="http://schemas.microsoft.com/office/powerpoint/2010/main" val="5532327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egnaposto piè di pagina 3"/>
          <p:cNvSpPr>
            <a:spLocks noGrp="1"/>
          </p:cNvSpPr>
          <p:nvPr>
            <p:ph type="ftr" sz="quarter"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it-IT" dirty="0" smtClean="0"/>
              <a:t>© </a:t>
            </a:r>
            <a:r>
              <a:rPr lang="en-US" altLang="it-IT" dirty="0" err="1" smtClean="0"/>
              <a:t>GAMMA.All</a:t>
            </a:r>
            <a:r>
              <a:rPr lang="en-US" altLang="it-IT" dirty="0" smtClean="0"/>
              <a:t> rights reserved</a:t>
            </a:r>
          </a:p>
        </p:txBody>
      </p:sp>
      <p:sp>
        <p:nvSpPr>
          <p:cNvPr id="11269" name="Rectangle 5"/>
          <p:cNvSpPr>
            <a:spLocks noChangeArrowheads="1"/>
          </p:cNvSpPr>
          <p:nvPr/>
        </p:nvSpPr>
        <p:spPr bwMode="auto">
          <a:xfrm>
            <a:off x="2297103" y="228600"/>
            <a:ext cx="661829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FF0000"/>
              </a:buClr>
              <a:buSzPct val="150000"/>
              <a:buFont typeface="Arial" charset="0"/>
              <a:buChar char="•"/>
              <a:defRPr sz="2000">
                <a:solidFill>
                  <a:schemeClr val="tx1"/>
                </a:solidFill>
                <a:latin typeface="Arial" charset="0"/>
              </a:defRPr>
            </a:lvl1pPr>
            <a:lvl2pPr marL="742950" indent="-285750" eaLnBrk="0" hangingPunct="0">
              <a:spcBef>
                <a:spcPct val="20000"/>
              </a:spcBef>
              <a:buClr>
                <a:srgbClr val="FF0000"/>
              </a:buClr>
              <a:buSzPct val="110000"/>
              <a:buFont typeface="Arial" charset="0"/>
              <a:buChar char="•"/>
              <a:defRPr sz="1700">
                <a:solidFill>
                  <a:schemeClr val="tx1"/>
                </a:solidFill>
                <a:latin typeface="Arial" charset="0"/>
              </a:defRPr>
            </a:lvl2pPr>
            <a:lvl3pPr marL="1143000" indent="-228600" eaLnBrk="0" hangingPunct="0">
              <a:spcBef>
                <a:spcPct val="20000"/>
              </a:spcBef>
              <a:buClr>
                <a:srgbClr val="FF0000"/>
              </a:buClr>
              <a:buSzPct val="105000"/>
              <a:buFont typeface="Arial" charset="0"/>
              <a:buChar char="•"/>
              <a:defRPr sz="1500">
                <a:solidFill>
                  <a:schemeClr val="tx1"/>
                </a:solidFill>
                <a:latin typeface="Arial" charset="0"/>
              </a:defRPr>
            </a:lvl3pPr>
            <a:lvl4pPr marL="1600200" indent="-228600" eaLnBrk="0" hangingPunct="0">
              <a:spcBef>
                <a:spcPct val="20000"/>
              </a:spcBef>
              <a:buClr>
                <a:srgbClr val="FF0000"/>
              </a:buClr>
              <a:buFont typeface="Arial" charset="0"/>
              <a:buChar char="•"/>
              <a:defRPr sz="1500">
                <a:solidFill>
                  <a:schemeClr val="tx1"/>
                </a:solidFill>
                <a:latin typeface="Arial" charset="0"/>
              </a:defRPr>
            </a:lvl4pPr>
            <a:lvl5pPr marL="2057400" indent="-228600" eaLnBrk="0" hangingPunct="0">
              <a:spcBef>
                <a:spcPct val="20000"/>
              </a:spcBef>
              <a:buClr>
                <a:srgbClr val="FF0000"/>
              </a:buClr>
              <a:buFont typeface="Arial" charset="0"/>
              <a:buChar char="•"/>
              <a:defRPr sz="1500">
                <a:solidFill>
                  <a:schemeClr val="tx1"/>
                </a:solidFill>
                <a:latin typeface="Arial" charset="0"/>
              </a:defRPr>
            </a:lvl5pPr>
            <a:lvl6pPr marL="2514600" indent="-228600" eaLnBrk="0" fontAlgn="base" hangingPunct="0">
              <a:spcBef>
                <a:spcPct val="20000"/>
              </a:spcBef>
              <a:spcAft>
                <a:spcPct val="0"/>
              </a:spcAft>
              <a:buClr>
                <a:srgbClr val="FF0000"/>
              </a:buClr>
              <a:buFont typeface="Arial" charset="0"/>
              <a:buChar char="•"/>
              <a:defRPr sz="1500">
                <a:solidFill>
                  <a:schemeClr val="tx1"/>
                </a:solidFill>
                <a:latin typeface="Arial" charset="0"/>
              </a:defRPr>
            </a:lvl6pPr>
            <a:lvl7pPr marL="2971800" indent="-228600" eaLnBrk="0" fontAlgn="base" hangingPunct="0">
              <a:spcBef>
                <a:spcPct val="20000"/>
              </a:spcBef>
              <a:spcAft>
                <a:spcPct val="0"/>
              </a:spcAft>
              <a:buClr>
                <a:srgbClr val="FF0000"/>
              </a:buClr>
              <a:buFont typeface="Arial" charset="0"/>
              <a:buChar char="•"/>
              <a:defRPr sz="1500">
                <a:solidFill>
                  <a:schemeClr val="tx1"/>
                </a:solidFill>
                <a:latin typeface="Arial" charset="0"/>
              </a:defRPr>
            </a:lvl7pPr>
            <a:lvl8pPr marL="3429000" indent="-228600" eaLnBrk="0" fontAlgn="base" hangingPunct="0">
              <a:spcBef>
                <a:spcPct val="20000"/>
              </a:spcBef>
              <a:spcAft>
                <a:spcPct val="0"/>
              </a:spcAft>
              <a:buClr>
                <a:srgbClr val="FF0000"/>
              </a:buClr>
              <a:buFont typeface="Arial" charset="0"/>
              <a:buChar char="•"/>
              <a:defRPr sz="1500">
                <a:solidFill>
                  <a:schemeClr val="tx1"/>
                </a:solidFill>
                <a:latin typeface="Arial" charset="0"/>
              </a:defRPr>
            </a:lvl8pPr>
            <a:lvl9pPr marL="3886200" indent="-228600" eaLnBrk="0" fontAlgn="base" hangingPunct="0">
              <a:spcBef>
                <a:spcPct val="20000"/>
              </a:spcBef>
              <a:spcAft>
                <a:spcPct val="0"/>
              </a:spcAft>
              <a:buClr>
                <a:srgbClr val="FF0000"/>
              </a:buClr>
              <a:buFont typeface="Arial" charset="0"/>
              <a:buChar char="•"/>
              <a:defRPr sz="1500">
                <a:solidFill>
                  <a:schemeClr val="tx1"/>
                </a:solidFill>
                <a:latin typeface="Arial" charset="0"/>
              </a:defRPr>
            </a:lvl9pPr>
          </a:lstStyle>
          <a:p>
            <a:pPr algn="r">
              <a:spcBef>
                <a:spcPct val="0"/>
              </a:spcBef>
              <a:buClrTx/>
              <a:buSzTx/>
              <a:buFontTx/>
              <a:buNone/>
            </a:pPr>
            <a:r>
              <a:rPr lang="en-US" altLang="fr-FR" sz="1800" b="1" dirty="0" smtClean="0">
                <a:solidFill>
                  <a:schemeClr val="bg1"/>
                </a:solidFill>
              </a:rPr>
              <a:t>Security Management Platform architectural lay out</a:t>
            </a:r>
          </a:p>
          <a:p>
            <a:pPr algn="r">
              <a:spcBef>
                <a:spcPct val="0"/>
              </a:spcBef>
              <a:buClrTx/>
              <a:buSzTx/>
              <a:buFontTx/>
              <a:buNone/>
            </a:pPr>
            <a:endParaRPr lang="fr-FR" altLang="fr-FR" sz="1800" dirty="0"/>
          </a:p>
        </p:txBody>
      </p:sp>
      <p:sp>
        <p:nvSpPr>
          <p:cNvPr id="10" name="TextBox 72"/>
          <p:cNvSpPr txBox="1"/>
          <p:nvPr/>
        </p:nvSpPr>
        <p:spPr>
          <a:xfrm>
            <a:off x="457200" y="1396407"/>
            <a:ext cx="1639349" cy="246221"/>
          </a:xfrm>
          <a:prstGeom prst="rect">
            <a:avLst/>
          </a:prstGeom>
          <a:noFill/>
        </p:spPr>
        <p:txBody>
          <a:bodyPr wrap="square" rtlCol="0">
            <a:spAutoFit/>
          </a:bodyPr>
          <a:lstStyle/>
          <a:p>
            <a:pPr algn="ctr"/>
            <a:r>
              <a:rPr lang="en-US" sz="1000" b="1" i="1" dirty="0" smtClean="0">
                <a:solidFill>
                  <a:srgbClr val="FF0000"/>
                </a:solidFill>
              </a:rPr>
              <a:t>Alerts in input to SMP</a:t>
            </a:r>
            <a:endParaRPr lang="en-US" sz="1000" b="1" i="1" dirty="0">
              <a:solidFill>
                <a:srgbClr val="FF0000"/>
              </a:solidFill>
            </a:endParaRPr>
          </a:p>
        </p:txBody>
      </p:sp>
      <p:cxnSp>
        <p:nvCxnSpPr>
          <p:cNvPr id="43" name="Straight Connector 58"/>
          <p:cNvCxnSpPr/>
          <p:nvPr/>
        </p:nvCxnSpPr>
        <p:spPr>
          <a:xfrm flipV="1">
            <a:off x="2590800" y="3751665"/>
            <a:ext cx="293697" cy="1185"/>
          </a:xfrm>
          <a:prstGeom prst="line">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87"/>
          <p:cNvSpPr txBox="1"/>
          <p:nvPr/>
        </p:nvSpPr>
        <p:spPr>
          <a:xfrm>
            <a:off x="285750" y="2314575"/>
            <a:ext cx="2356649" cy="230832"/>
          </a:xfrm>
          <a:prstGeom prst="rect">
            <a:avLst/>
          </a:prstGeom>
          <a:noFill/>
        </p:spPr>
        <p:txBody>
          <a:bodyPr wrap="square" rtlCol="0">
            <a:spAutoFit/>
          </a:bodyPr>
          <a:lstStyle>
            <a:defPPr>
              <a:defRPr lang="en-US"/>
            </a:defPPr>
            <a:lvl1pPr>
              <a:defRPr sz="800"/>
            </a:lvl1pPr>
          </a:lstStyle>
          <a:p>
            <a:pPr algn="ctr"/>
            <a:r>
              <a:rPr lang="en-US" dirty="0" smtClean="0"/>
              <a:t>&lt;</a:t>
            </a:r>
            <a:r>
              <a:rPr lang="en-US" sz="900" b="1" dirty="0" smtClean="0"/>
              <a:t>Local Security  Operation Centre</a:t>
            </a:r>
            <a:r>
              <a:rPr lang="en-US" dirty="0" smtClean="0"/>
              <a:t>&gt;</a:t>
            </a:r>
            <a:endParaRPr lang="en-US" dirty="0"/>
          </a:p>
        </p:txBody>
      </p:sp>
      <p:cxnSp>
        <p:nvCxnSpPr>
          <p:cNvPr id="55" name="Straight Connector 92"/>
          <p:cNvCxnSpPr/>
          <p:nvPr/>
        </p:nvCxnSpPr>
        <p:spPr>
          <a:xfrm flipV="1">
            <a:off x="2362200" y="2058947"/>
            <a:ext cx="653468" cy="1"/>
          </a:xfrm>
          <a:prstGeom prst="line">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Connector 93"/>
          <p:cNvCxnSpPr/>
          <p:nvPr/>
        </p:nvCxnSpPr>
        <p:spPr>
          <a:xfrm flipV="1">
            <a:off x="2590800" y="2893230"/>
            <a:ext cx="293697" cy="1185"/>
          </a:xfrm>
          <a:prstGeom prst="line">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Connector 94"/>
          <p:cNvCxnSpPr/>
          <p:nvPr/>
        </p:nvCxnSpPr>
        <p:spPr>
          <a:xfrm flipV="1">
            <a:off x="2590800" y="3064680"/>
            <a:ext cx="293697" cy="1185"/>
          </a:xfrm>
          <a:prstGeom prst="line">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Connector 95"/>
          <p:cNvCxnSpPr/>
          <p:nvPr/>
        </p:nvCxnSpPr>
        <p:spPr>
          <a:xfrm flipV="1">
            <a:off x="2590800" y="3226605"/>
            <a:ext cx="293697" cy="1185"/>
          </a:xfrm>
          <a:prstGeom prst="line">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Connector 96"/>
          <p:cNvCxnSpPr/>
          <p:nvPr/>
        </p:nvCxnSpPr>
        <p:spPr>
          <a:xfrm flipV="1">
            <a:off x="2601903" y="3426630"/>
            <a:ext cx="293697" cy="1185"/>
          </a:xfrm>
          <a:prstGeom prst="line">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Connector 97"/>
          <p:cNvCxnSpPr/>
          <p:nvPr/>
        </p:nvCxnSpPr>
        <p:spPr>
          <a:xfrm flipV="1">
            <a:off x="2590800" y="3600450"/>
            <a:ext cx="293697" cy="1185"/>
          </a:xfrm>
          <a:prstGeom prst="line">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77" name="TextBox 87"/>
          <p:cNvSpPr txBox="1"/>
          <p:nvPr/>
        </p:nvSpPr>
        <p:spPr>
          <a:xfrm>
            <a:off x="1000125" y="1894589"/>
            <a:ext cx="1454932" cy="230832"/>
          </a:xfrm>
          <a:prstGeom prst="rect">
            <a:avLst/>
          </a:prstGeom>
          <a:noFill/>
        </p:spPr>
        <p:txBody>
          <a:bodyPr wrap="square" rtlCol="0">
            <a:spAutoFit/>
          </a:bodyPr>
          <a:lstStyle>
            <a:defPPr>
              <a:defRPr lang="en-US"/>
            </a:defPPr>
            <a:lvl1pPr>
              <a:defRPr sz="800"/>
            </a:lvl1pPr>
          </a:lstStyle>
          <a:p>
            <a:r>
              <a:rPr lang="en-US" dirty="0" smtClean="0"/>
              <a:t>&lt;</a:t>
            </a:r>
            <a:r>
              <a:rPr lang="en-US" sz="900" b="1" dirty="0" smtClean="0"/>
              <a:t>Local ATM  domain</a:t>
            </a:r>
            <a:r>
              <a:rPr lang="en-US" dirty="0" smtClean="0"/>
              <a:t>&gt;</a:t>
            </a:r>
            <a:endParaRPr lang="en-US" dirty="0"/>
          </a:p>
        </p:txBody>
      </p:sp>
      <p:sp>
        <p:nvSpPr>
          <p:cNvPr id="78" name="TextBox 87"/>
          <p:cNvSpPr txBox="1"/>
          <p:nvPr/>
        </p:nvSpPr>
        <p:spPr>
          <a:xfrm>
            <a:off x="586576" y="2647950"/>
            <a:ext cx="2089949" cy="1238801"/>
          </a:xfrm>
          <a:prstGeom prst="rect">
            <a:avLst/>
          </a:prstGeom>
          <a:noFill/>
        </p:spPr>
        <p:txBody>
          <a:bodyPr wrap="square" rtlCol="0">
            <a:spAutoFit/>
          </a:bodyPr>
          <a:lstStyle>
            <a:defPPr>
              <a:defRPr lang="en-US"/>
            </a:defPPr>
            <a:lvl1pPr>
              <a:defRPr sz="800"/>
            </a:lvl1pPr>
          </a:lstStyle>
          <a:p>
            <a:r>
              <a:rPr lang="en-US" b="1" dirty="0" smtClean="0">
                <a:solidFill>
                  <a:srgbClr val="0070C0"/>
                </a:solidFill>
              </a:rPr>
              <a:t>SECURITY PROTOTYPES</a:t>
            </a:r>
            <a:r>
              <a:rPr lang="en-US" dirty="0" smtClean="0"/>
              <a:t>:</a:t>
            </a:r>
          </a:p>
          <a:p>
            <a:pPr marL="171450" indent="-171450">
              <a:spcAft>
                <a:spcPts val="300"/>
              </a:spcAft>
              <a:buFont typeface="Arial" panose="020B0604020202020204" pitchFamily="34" charset="0"/>
              <a:buChar char="•"/>
            </a:pPr>
            <a:r>
              <a:rPr lang="en-US" sz="900" b="1" dirty="0" smtClean="0"/>
              <a:t>Information </a:t>
            </a:r>
            <a:r>
              <a:rPr lang="en-US" sz="900" b="1" dirty="0"/>
              <a:t>Exchange Gateway</a:t>
            </a:r>
          </a:p>
          <a:p>
            <a:pPr marL="171450" indent="-171450">
              <a:spcAft>
                <a:spcPts val="300"/>
              </a:spcAft>
              <a:buFont typeface="Arial" panose="020B0604020202020204" pitchFamily="34" charset="0"/>
              <a:buChar char="•"/>
            </a:pPr>
            <a:r>
              <a:rPr lang="en-US" sz="900" b="1" dirty="0" smtClean="0"/>
              <a:t>SATCOM Security</a:t>
            </a:r>
            <a:endParaRPr lang="en-US" sz="900" b="1" dirty="0"/>
          </a:p>
          <a:p>
            <a:pPr marL="171450" indent="-171450">
              <a:spcAft>
                <a:spcPts val="300"/>
              </a:spcAft>
              <a:buFont typeface="Arial" panose="020B0604020202020204" pitchFamily="34" charset="0"/>
              <a:buChar char="•"/>
            </a:pPr>
            <a:r>
              <a:rPr lang="en-US" sz="900" b="1" dirty="0"/>
              <a:t>Information Security System</a:t>
            </a:r>
          </a:p>
          <a:p>
            <a:pPr marL="171450" indent="-171450">
              <a:spcAft>
                <a:spcPts val="300"/>
              </a:spcAft>
              <a:buFont typeface="Arial" panose="020B0604020202020204" pitchFamily="34" charset="0"/>
              <a:buChar char="•"/>
            </a:pPr>
            <a:r>
              <a:rPr lang="en-US" sz="900" b="1" dirty="0"/>
              <a:t>Secure GNSS communication</a:t>
            </a:r>
          </a:p>
          <a:p>
            <a:pPr marL="171450" indent="-171450">
              <a:spcAft>
                <a:spcPts val="300"/>
              </a:spcAft>
              <a:buFont typeface="Arial" panose="020B0604020202020204" pitchFamily="34" charset="0"/>
              <a:buChar char="•"/>
            </a:pPr>
            <a:r>
              <a:rPr lang="en-US" sz="900" b="1" dirty="0"/>
              <a:t>Integrated Modular Radio</a:t>
            </a:r>
          </a:p>
          <a:p>
            <a:pPr marL="171450" indent="-171450">
              <a:spcAft>
                <a:spcPts val="300"/>
              </a:spcAft>
              <a:buFont typeface="Arial" panose="020B0604020202020204" pitchFamily="34" charset="0"/>
              <a:buChar char="•"/>
            </a:pPr>
            <a:r>
              <a:rPr lang="en-US" sz="900" b="1" dirty="0"/>
              <a:t>Secure ATC </a:t>
            </a:r>
            <a:r>
              <a:rPr lang="en-US" sz="900" b="1" dirty="0" smtClean="0"/>
              <a:t>communication</a:t>
            </a:r>
            <a:endParaRPr lang="en-US" sz="900" b="1" dirty="0"/>
          </a:p>
        </p:txBody>
      </p:sp>
      <p:sp>
        <p:nvSpPr>
          <p:cNvPr id="62" name="Rettangolo 5"/>
          <p:cNvSpPr/>
          <p:nvPr/>
        </p:nvSpPr>
        <p:spPr bwMode="auto">
          <a:xfrm>
            <a:off x="3770024" y="1257300"/>
            <a:ext cx="3940831" cy="3124200"/>
          </a:xfrm>
          <a:prstGeom prst="rect">
            <a:avLst/>
          </a:prstGeom>
          <a:noFill/>
          <a:ln w="19050" cap="flat" cmpd="sng" algn="ctr">
            <a:solidFill>
              <a:srgbClr val="FF0000"/>
            </a:solidFill>
            <a:prstDash val="dash"/>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endParaRPr>
          </a:p>
        </p:txBody>
      </p:sp>
      <p:sp>
        <p:nvSpPr>
          <p:cNvPr id="72" name="Rounded Rectangle 133"/>
          <p:cNvSpPr/>
          <p:nvPr/>
        </p:nvSpPr>
        <p:spPr>
          <a:xfrm>
            <a:off x="4548555" y="3326430"/>
            <a:ext cx="1623645" cy="529097"/>
          </a:xfrm>
          <a:prstGeom prst="roundRect">
            <a:avLst>
              <a:gd name="adj" fmla="val 6067"/>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dirty="0" smtClean="0">
                <a:solidFill>
                  <a:schemeClr val="accent1">
                    <a:lumMod val="50000"/>
                  </a:schemeClr>
                </a:solidFill>
              </a:rPr>
              <a:t>Decision Support </a:t>
            </a:r>
            <a:endParaRPr lang="en-US" sz="1400" dirty="0">
              <a:solidFill>
                <a:schemeClr val="accent1">
                  <a:lumMod val="50000"/>
                </a:schemeClr>
              </a:solidFill>
            </a:endParaRPr>
          </a:p>
        </p:txBody>
      </p:sp>
      <p:sp>
        <p:nvSpPr>
          <p:cNvPr id="73" name="Rounded Rectangle 30"/>
          <p:cNvSpPr/>
          <p:nvPr/>
        </p:nvSpPr>
        <p:spPr>
          <a:xfrm>
            <a:off x="4559698" y="2024780"/>
            <a:ext cx="1968067" cy="679204"/>
          </a:xfrm>
          <a:prstGeom prst="roundRect">
            <a:avLst>
              <a:gd name="adj" fmla="val 6067"/>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dirty="0" smtClean="0">
                <a:solidFill>
                  <a:schemeClr val="accent1">
                    <a:lumMod val="50000"/>
                  </a:schemeClr>
                </a:solidFill>
              </a:rPr>
              <a:t>    Correlation Engine </a:t>
            </a:r>
          </a:p>
          <a:p>
            <a:pPr algn="ctr"/>
            <a:r>
              <a:rPr lang="en-US" sz="1400" dirty="0">
                <a:solidFill>
                  <a:schemeClr val="accent1">
                    <a:lumMod val="50000"/>
                  </a:schemeClr>
                </a:solidFill>
              </a:rPr>
              <a:t>Rule Engine</a:t>
            </a:r>
          </a:p>
          <a:p>
            <a:pPr algn="ctr"/>
            <a:endParaRPr lang="en-US" sz="1400" dirty="0">
              <a:solidFill>
                <a:schemeClr val="accent1">
                  <a:lumMod val="50000"/>
                </a:schemeClr>
              </a:solidFill>
            </a:endParaRPr>
          </a:p>
        </p:txBody>
      </p:sp>
      <p:sp>
        <p:nvSpPr>
          <p:cNvPr id="74" name="Rounded Rectangle 37"/>
          <p:cNvSpPr/>
          <p:nvPr/>
        </p:nvSpPr>
        <p:spPr>
          <a:xfrm>
            <a:off x="3148789" y="1269542"/>
            <a:ext cx="356411" cy="2997658"/>
          </a:xfrm>
          <a:prstGeom prst="roundRect">
            <a:avLst>
              <a:gd name="adj" fmla="val 20061"/>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en-US" sz="1400" dirty="0" smtClean="0"/>
              <a:t>Data Collectors</a:t>
            </a:r>
            <a:endParaRPr lang="en-US" sz="1400" dirty="0"/>
          </a:p>
        </p:txBody>
      </p:sp>
      <p:cxnSp>
        <p:nvCxnSpPr>
          <p:cNvPr id="76" name="Straight Connector 168"/>
          <p:cNvCxnSpPr/>
          <p:nvPr/>
        </p:nvCxnSpPr>
        <p:spPr>
          <a:xfrm flipV="1">
            <a:off x="6324600" y="2703984"/>
            <a:ext cx="0" cy="1787336"/>
          </a:xfrm>
          <a:prstGeom prst="line">
            <a:avLst/>
          </a:prstGeom>
          <a:ln>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0" name="Connettore 2 96"/>
          <p:cNvCxnSpPr/>
          <p:nvPr/>
        </p:nvCxnSpPr>
        <p:spPr>
          <a:xfrm flipH="1">
            <a:off x="6470081" y="3581400"/>
            <a:ext cx="616519" cy="0"/>
          </a:xfrm>
          <a:prstGeom prst="straightConnector1">
            <a:avLst/>
          </a:prstGeom>
          <a:ln w="38100">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81" name="Rounded Rectangle 121"/>
          <p:cNvSpPr/>
          <p:nvPr/>
        </p:nvSpPr>
        <p:spPr>
          <a:xfrm>
            <a:off x="7101255" y="1600200"/>
            <a:ext cx="381000" cy="2590800"/>
          </a:xfrm>
          <a:prstGeom prst="roundRect">
            <a:avLst>
              <a:gd name="adj" fmla="val 7014"/>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600" dirty="0">
                <a:solidFill>
                  <a:schemeClr val="accent1">
                    <a:lumMod val="50000"/>
                  </a:schemeClr>
                </a:solidFill>
              </a:rPr>
              <a:t>Visualization Module</a:t>
            </a:r>
          </a:p>
        </p:txBody>
      </p:sp>
      <p:cxnSp>
        <p:nvCxnSpPr>
          <p:cNvPr id="82" name="Connettore 2 96"/>
          <p:cNvCxnSpPr/>
          <p:nvPr/>
        </p:nvCxnSpPr>
        <p:spPr>
          <a:xfrm flipH="1">
            <a:off x="6530698" y="2431437"/>
            <a:ext cx="494358" cy="6963"/>
          </a:xfrm>
          <a:prstGeom prst="straightConnector1">
            <a:avLst/>
          </a:prstGeom>
          <a:ln w="38100">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83" name="Rounded Rectangle 73"/>
          <p:cNvSpPr/>
          <p:nvPr/>
        </p:nvSpPr>
        <p:spPr bwMode="auto">
          <a:xfrm>
            <a:off x="5120055" y="888023"/>
            <a:ext cx="2590800" cy="304800"/>
          </a:xfrm>
          <a:prstGeom prst="roundRect">
            <a:avLst/>
          </a:prstGeom>
          <a:solidFill>
            <a:srgbClr val="80000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US" sz="1200" dirty="0" smtClean="0">
                <a:solidFill>
                  <a:schemeClr val="bg1"/>
                </a:solidFill>
                <a:latin typeface="Arial" pitchFamily="34" charset="0"/>
              </a:rPr>
              <a:t>Command and Control Module </a:t>
            </a:r>
            <a:endParaRPr lang="en-US" sz="1200" dirty="0">
              <a:solidFill>
                <a:schemeClr val="bg1"/>
              </a:solidFill>
              <a:latin typeface="Arial" pitchFamily="34" charset="0"/>
            </a:endParaRPr>
          </a:p>
        </p:txBody>
      </p:sp>
      <p:cxnSp>
        <p:nvCxnSpPr>
          <p:cNvPr id="84" name="Straight Connector 99"/>
          <p:cNvCxnSpPr/>
          <p:nvPr/>
        </p:nvCxnSpPr>
        <p:spPr>
          <a:xfrm flipH="1">
            <a:off x="4639097" y="3855527"/>
            <a:ext cx="9103" cy="711992"/>
          </a:xfrm>
          <a:prstGeom prst="line">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Connector 57"/>
          <p:cNvCxnSpPr/>
          <p:nvPr/>
        </p:nvCxnSpPr>
        <p:spPr>
          <a:xfrm flipV="1">
            <a:off x="3581400" y="2361015"/>
            <a:ext cx="921746" cy="1185"/>
          </a:xfrm>
          <a:prstGeom prst="line">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88" name="Immagine 87" descr="C2ControlRoom.jpg"/>
          <p:cNvPicPr>
            <a:picLocks noChangeAspect="1"/>
          </p:cNvPicPr>
          <p:nvPr/>
        </p:nvPicPr>
        <p:blipFill>
          <a:blip r:embed="rId2" cstate="print"/>
          <a:stretch>
            <a:fillRect/>
          </a:stretch>
        </p:blipFill>
        <p:spPr bwMode="auto">
          <a:xfrm>
            <a:off x="5150282" y="1345310"/>
            <a:ext cx="1098118" cy="559690"/>
          </a:xfrm>
          <a:prstGeom prst="rect">
            <a:avLst/>
          </a:prstGeom>
          <a:solidFill>
            <a:srgbClr val="FFCC66"/>
          </a:solidFill>
          <a:ln>
            <a:noFill/>
            <a:headEnd type="none" w="med" len="med"/>
            <a:tailEnd type="none" w="med" len="med"/>
          </a:ln>
        </p:spPr>
      </p:pic>
      <p:sp>
        <p:nvSpPr>
          <p:cNvPr id="92" name="TextBox 88"/>
          <p:cNvSpPr txBox="1"/>
          <p:nvPr/>
        </p:nvSpPr>
        <p:spPr>
          <a:xfrm>
            <a:off x="3500648" y="3626507"/>
            <a:ext cx="1143000" cy="215444"/>
          </a:xfrm>
          <a:prstGeom prst="rect">
            <a:avLst/>
          </a:prstGeom>
          <a:noFill/>
        </p:spPr>
        <p:txBody>
          <a:bodyPr wrap="square" rtlCol="0">
            <a:spAutoFit/>
          </a:bodyPr>
          <a:lstStyle/>
          <a:p>
            <a:r>
              <a:rPr lang="en-US" sz="600" dirty="0" smtClean="0"/>
              <a:t>&lt;</a:t>
            </a:r>
            <a:r>
              <a:rPr lang="en-US" sz="800" dirty="0" smtClean="0"/>
              <a:t>Countermeasures</a:t>
            </a:r>
            <a:r>
              <a:rPr lang="en-US" sz="600" dirty="0" smtClean="0"/>
              <a:t>&gt; </a:t>
            </a:r>
            <a:endParaRPr lang="en-US" sz="600" dirty="0"/>
          </a:p>
        </p:txBody>
      </p:sp>
      <p:sp>
        <p:nvSpPr>
          <p:cNvPr id="93" name="TextBox 88"/>
          <p:cNvSpPr txBox="1"/>
          <p:nvPr/>
        </p:nvSpPr>
        <p:spPr>
          <a:xfrm>
            <a:off x="3015668" y="2877572"/>
            <a:ext cx="622053" cy="178053"/>
          </a:xfrm>
          <a:prstGeom prst="rect">
            <a:avLst/>
          </a:prstGeom>
          <a:noFill/>
        </p:spPr>
        <p:txBody>
          <a:bodyPr wrap="square" rtlCol="0">
            <a:spAutoFit/>
          </a:bodyPr>
          <a:lstStyle/>
          <a:p>
            <a:r>
              <a:rPr lang="en-US" sz="600" dirty="0" smtClean="0"/>
              <a:t>&lt;</a:t>
            </a:r>
            <a:r>
              <a:rPr lang="en-US" sz="800" dirty="0" smtClean="0"/>
              <a:t>Alarms</a:t>
            </a:r>
            <a:r>
              <a:rPr lang="en-US" sz="600" dirty="0" smtClean="0"/>
              <a:t>&gt; </a:t>
            </a:r>
            <a:endParaRPr lang="en-US" sz="600" dirty="0"/>
          </a:p>
        </p:txBody>
      </p:sp>
      <p:sp>
        <p:nvSpPr>
          <p:cNvPr id="94" name="TextBox 88"/>
          <p:cNvSpPr txBox="1"/>
          <p:nvPr/>
        </p:nvSpPr>
        <p:spPr>
          <a:xfrm>
            <a:off x="2286000" y="1837237"/>
            <a:ext cx="831273" cy="215444"/>
          </a:xfrm>
          <a:prstGeom prst="rect">
            <a:avLst/>
          </a:prstGeom>
          <a:noFill/>
        </p:spPr>
        <p:txBody>
          <a:bodyPr wrap="square" rtlCol="0">
            <a:spAutoFit/>
          </a:bodyPr>
          <a:lstStyle/>
          <a:p>
            <a:r>
              <a:rPr lang="en-US" sz="600" dirty="0" smtClean="0"/>
              <a:t>&lt;</a:t>
            </a:r>
            <a:r>
              <a:rPr lang="en-US" sz="800" dirty="0" smtClean="0"/>
              <a:t>ATM Alarms</a:t>
            </a:r>
            <a:r>
              <a:rPr lang="en-US" sz="600" dirty="0" smtClean="0"/>
              <a:t>&gt; </a:t>
            </a:r>
            <a:endParaRPr lang="en-US" sz="600" dirty="0"/>
          </a:p>
        </p:txBody>
      </p:sp>
      <p:cxnSp>
        <p:nvCxnSpPr>
          <p:cNvPr id="95" name="Straight Connector 56"/>
          <p:cNvCxnSpPr/>
          <p:nvPr/>
        </p:nvCxnSpPr>
        <p:spPr>
          <a:xfrm flipH="1">
            <a:off x="3562350" y="3590558"/>
            <a:ext cx="978298" cy="420"/>
          </a:xfrm>
          <a:prstGeom prst="line">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97" name="Rounded Rectangle 133"/>
          <p:cNvSpPr/>
          <p:nvPr/>
        </p:nvSpPr>
        <p:spPr>
          <a:xfrm>
            <a:off x="6634794" y="5316730"/>
            <a:ext cx="1899606" cy="1160270"/>
          </a:xfrm>
          <a:prstGeom prst="roundRect">
            <a:avLst>
              <a:gd name="adj" fmla="val 6067"/>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dirty="0">
                <a:solidFill>
                  <a:schemeClr val="accent1">
                    <a:lumMod val="50000"/>
                  </a:schemeClr>
                </a:solidFill>
              </a:rPr>
              <a:t>Cyber Security </a:t>
            </a:r>
          </a:p>
          <a:p>
            <a:pPr algn="ctr"/>
            <a:r>
              <a:rPr lang="en-US" sz="1400" dirty="0">
                <a:solidFill>
                  <a:schemeClr val="accent1">
                    <a:lumMod val="50000"/>
                  </a:schemeClr>
                </a:solidFill>
              </a:rPr>
              <a:t>Intelligence Platform</a:t>
            </a:r>
          </a:p>
        </p:txBody>
      </p:sp>
      <p:sp>
        <p:nvSpPr>
          <p:cNvPr id="98" name="Rounded Rectangle 61"/>
          <p:cNvSpPr/>
          <p:nvPr/>
        </p:nvSpPr>
        <p:spPr>
          <a:xfrm>
            <a:off x="2755726" y="5316730"/>
            <a:ext cx="1440668" cy="1160270"/>
          </a:xfrm>
          <a:prstGeom prst="roundRect">
            <a:avLst>
              <a:gd name="adj" fmla="val 7014"/>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dirty="0" smtClean="0">
                <a:solidFill>
                  <a:schemeClr val="accent1">
                    <a:lumMod val="50000"/>
                  </a:schemeClr>
                </a:solidFill>
              </a:rPr>
              <a:t>IDS </a:t>
            </a:r>
          </a:p>
          <a:p>
            <a:pPr algn="ctr"/>
            <a:r>
              <a:rPr lang="en-US" sz="1400" dirty="0" smtClean="0">
                <a:solidFill>
                  <a:schemeClr val="accent1">
                    <a:lumMod val="50000"/>
                  </a:schemeClr>
                </a:solidFill>
              </a:rPr>
              <a:t>Module</a:t>
            </a:r>
            <a:endParaRPr lang="en-US" sz="1400" dirty="0">
              <a:solidFill>
                <a:schemeClr val="accent1">
                  <a:lumMod val="50000"/>
                </a:schemeClr>
              </a:solidFill>
            </a:endParaRPr>
          </a:p>
        </p:txBody>
      </p:sp>
      <p:sp>
        <p:nvSpPr>
          <p:cNvPr id="99" name="Rounded Rectangle 62"/>
          <p:cNvSpPr/>
          <p:nvPr/>
        </p:nvSpPr>
        <p:spPr>
          <a:xfrm>
            <a:off x="4660727" y="5316730"/>
            <a:ext cx="1593068" cy="1160270"/>
          </a:xfrm>
          <a:prstGeom prst="roundRect">
            <a:avLst>
              <a:gd name="adj" fmla="val 7014"/>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dirty="0" smtClean="0">
                <a:solidFill>
                  <a:schemeClr val="accent1">
                    <a:lumMod val="50000"/>
                  </a:schemeClr>
                </a:solidFill>
              </a:rPr>
              <a:t>Attack Prediction </a:t>
            </a:r>
          </a:p>
          <a:p>
            <a:pPr algn="ctr"/>
            <a:r>
              <a:rPr lang="en-US" sz="1400" dirty="0" smtClean="0">
                <a:solidFill>
                  <a:schemeClr val="accent1">
                    <a:lumMod val="50000"/>
                  </a:schemeClr>
                </a:solidFill>
              </a:rPr>
              <a:t>Module</a:t>
            </a:r>
            <a:endParaRPr lang="en-US" sz="1400" dirty="0">
              <a:solidFill>
                <a:schemeClr val="accent1">
                  <a:lumMod val="50000"/>
                </a:schemeClr>
              </a:solidFill>
            </a:endParaRPr>
          </a:p>
        </p:txBody>
      </p:sp>
      <p:cxnSp>
        <p:nvCxnSpPr>
          <p:cNvPr id="100" name="Straight Connector 168"/>
          <p:cNvCxnSpPr/>
          <p:nvPr/>
        </p:nvCxnSpPr>
        <p:spPr>
          <a:xfrm flipV="1">
            <a:off x="5186994" y="4909875"/>
            <a:ext cx="0" cy="406855"/>
          </a:xfrm>
          <a:prstGeom prst="line">
            <a:avLst/>
          </a:prstGeom>
          <a:ln>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1" name="Connettore 2 113"/>
          <p:cNvCxnSpPr/>
          <p:nvPr/>
        </p:nvCxnSpPr>
        <p:spPr>
          <a:xfrm flipV="1">
            <a:off x="7701594" y="4859530"/>
            <a:ext cx="0" cy="457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2" name="Connettore 2 113"/>
          <p:cNvCxnSpPr/>
          <p:nvPr/>
        </p:nvCxnSpPr>
        <p:spPr>
          <a:xfrm>
            <a:off x="3510594" y="4859530"/>
            <a:ext cx="0" cy="4572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03" name="Immagine 102" descr="cyberintelligence.jpg"/>
          <p:cNvPicPr>
            <a:picLocks noChangeAspect="1"/>
          </p:cNvPicPr>
          <p:nvPr/>
        </p:nvPicPr>
        <p:blipFill>
          <a:blip r:embed="rId3" cstate="print"/>
          <a:stretch>
            <a:fillRect/>
          </a:stretch>
        </p:blipFill>
        <p:spPr>
          <a:xfrm>
            <a:off x="7287524" y="5908088"/>
            <a:ext cx="659425" cy="509981"/>
          </a:xfrm>
          <a:prstGeom prst="rect">
            <a:avLst/>
          </a:prstGeom>
          <a:solidFill>
            <a:srgbClr val="FFCC66"/>
          </a:solidFill>
          <a:ln>
            <a:noFill/>
            <a:headEnd type="none" w="med" len="med"/>
            <a:tailEnd type="none" w="med" len="med"/>
          </a:ln>
        </p:spPr>
      </p:pic>
      <p:pic>
        <p:nvPicPr>
          <p:cNvPr id="104" name="Immagine 103" descr="attack prediction.jpg"/>
          <p:cNvPicPr>
            <a:picLocks noChangeAspect="1"/>
          </p:cNvPicPr>
          <p:nvPr/>
        </p:nvPicPr>
        <p:blipFill>
          <a:blip r:embed="rId4" cstate="print"/>
          <a:stretch>
            <a:fillRect/>
          </a:stretch>
        </p:blipFill>
        <p:spPr>
          <a:xfrm>
            <a:off x="5086456" y="5865022"/>
            <a:ext cx="786338" cy="466721"/>
          </a:xfrm>
          <a:prstGeom prst="rect">
            <a:avLst/>
          </a:prstGeom>
          <a:solidFill>
            <a:srgbClr val="FFCC66"/>
          </a:solidFill>
          <a:ln>
            <a:noFill/>
            <a:headEnd type="none" w="med" len="med"/>
            <a:tailEnd type="none" w="med" len="med"/>
          </a:ln>
        </p:spPr>
      </p:pic>
      <p:pic>
        <p:nvPicPr>
          <p:cNvPr id="105" name="Picture 2" descr="http://3.imimg.com/data3/NE/SM/MY-991504/prospecting-information-dissemination-services-250x250.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128926" y="5880320"/>
            <a:ext cx="641098" cy="479542"/>
          </a:xfrm>
          <a:prstGeom prst="rect">
            <a:avLst/>
          </a:prstGeom>
          <a:noFill/>
          <a:extLst>
            <a:ext uri="{909E8E84-426E-40DD-AFC4-6F175D3DCCD1}">
              <a14:hiddenFill xmlns="" xmlns:a14="http://schemas.microsoft.com/office/drawing/2010/main">
                <a:solidFill>
                  <a:srgbClr val="FFFFFF"/>
                </a:solidFill>
              </a14:hiddenFill>
            </a:ext>
          </a:extLst>
        </p:spPr>
      </p:pic>
      <p:sp>
        <p:nvSpPr>
          <p:cNvPr id="106" name="Can 35"/>
          <p:cNvSpPr/>
          <p:nvPr/>
        </p:nvSpPr>
        <p:spPr>
          <a:xfrm rot="16200000">
            <a:off x="5411229" y="1492322"/>
            <a:ext cx="259249" cy="6471607"/>
          </a:xfrm>
          <a:prstGeom prst="can">
            <a:avLst>
              <a:gd name="adj" fmla="val 52559"/>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200" dirty="0" smtClean="0"/>
              <a:t>Event Bus</a:t>
            </a:r>
            <a:endParaRPr lang="en-US" sz="1200" dirty="0"/>
          </a:p>
        </p:txBody>
      </p:sp>
      <p:sp>
        <p:nvSpPr>
          <p:cNvPr id="107" name="TextBox 88"/>
          <p:cNvSpPr txBox="1"/>
          <p:nvPr/>
        </p:nvSpPr>
        <p:spPr>
          <a:xfrm>
            <a:off x="2502147" y="2524125"/>
            <a:ext cx="622053" cy="178053"/>
          </a:xfrm>
          <a:prstGeom prst="rect">
            <a:avLst/>
          </a:prstGeom>
          <a:noFill/>
        </p:spPr>
        <p:txBody>
          <a:bodyPr wrap="square" rtlCol="0">
            <a:spAutoFit/>
          </a:bodyPr>
          <a:lstStyle/>
          <a:p>
            <a:r>
              <a:rPr lang="en-US" sz="600" dirty="0" smtClean="0"/>
              <a:t>&lt;</a:t>
            </a:r>
            <a:r>
              <a:rPr lang="en-US" sz="800" dirty="0" smtClean="0"/>
              <a:t>Alarms</a:t>
            </a:r>
            <a:r>
              <a:rPr lang="en-US" sz="600" dirty="0" smtClean="0"/>
              <a:t>&gt; </a:t>
            </a:r>
            <a:endParaRPr lang="en-US" sz="600" dirty="0"/>
          </a:p>
        </p:txBody>
      </p:sp>
      <p:cxnSp>
        <p:nvCxnSpPr>
          <p:cNvPr id="108" name="Straight Connector 92"/>
          <p:cNvCxnSpPr/>
          <p:nvPr/>
        </p:nvCxnSpPr>
        <p:spPr>
          <a:xfrm flipV="1">
            <a:off x="2514600" y="2438399"/>
            <a:ext cx="490960" cy="1"/>
          </a:xfrm>
          <a:prstGeom prst="line">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0736753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egnaposto contenuto 10"/>
          <p:cNvSpPr>
            <a:spLocks noGrp="1"/>
          </p:cNvSpPr>
          <p:nvPr>
            <p:ph idx="1"/>
          </p:nvPr>
        </p:nvSpPr>
        <p:spPr>
          <a:xfrm>
            <a:off x="685800" y="1169087"/>
            <a:ext cx="8014187" cy="5444567"/>
          </a:xfrm>
        </p:spPr>
        <p:txBody>
          <a:bodyPr/>
          <a:lstStyle/>
          <a:p>
            <a:pPr>
              <a:spcBef>
                <a:spcPts val="600"/>
              </a:spcBef>
              <a:spcAft>
                <a:spcPts val="600"/>
              </a:spcAft>
            </a:pPr>
            <a:r>
              <a:rPr lang="en-GB" sz="1800" dirty="0" smtClean="0"/>
              <a:t>The SMP  plays a central role in the GAMMA </a:t>
            </a:r>
            <a:r>
              <a:rPr lang="en-GB" sz="1800" dirty="0" smtClean="0"/>
              <a:t>concept</a:t>
            </a:r>
            <a:endParaRPr lang="en-GB" sz="1800" dirty="0" smtClean="0"/>
          </a:p>
          <a:p>
            <a:pPr>
              <a:spcBef>
                <a:spcPts val="600"/>
              </a:spcBef>
              <a:spcAft>
                <a:spcPts val="600"/>
              </a:spcAft>
            </a:pPr>
            <a:r>
              <a:rPr lang="en-GB" sz="1800" dirty="0" smtClean="0"/>
              <a:t>The GAMMA </a:t>
            </a:r>
            <a:r>
              <a:rPr lang="en-GB" sz="1800" dirty="0" smtClean="0"/>
              <a:t>concept can </a:t>
            </a:r>
            <a:r>
              <a:rPr lang="en-GB" sz="1800" dirty="0" smtClean="0"/>
              <a:t>be conceptualised as a network of distributed nodes </a:t>
            </a:r>
            <a:r>
              <a:rPr lang="en-GB" sz="1600" dirty="0" smtClean="0"/>
              <a:t>embedded</a:t>
            </a:r>
            <a:r>
              <a:rPr lang="en-GB" sz="1800" dirty="0" smtClean="0"/>
              <a:t> within the ATM system and providing interfaces to (ATM) internal and external security stakeholders.</a:t>
            </a:r>
          </a:p>
          <a:p>
            <a:pPr>
              <a:spcBef>
                <a:spcPts val="600"/>
              </a:spcBef>
              <a:spcAft>
                <a:spcPts val="600"/>
              </a:spcAft>
            </a:pPr>
            <a:r>
              <a:rPr lang="en-GB" sz="1800" dirty="0" smtClean="0"/>
              <a:t>GAMMA establishes three different levels for managing security: </a:t>
            </a:r>
            <a:endParaRPr lang="it-IT" sz="1800" dirty="0" smtClean="0"/>
          </a:p>
          <a:p>
            <a:pPr lvl="1">
              <a:spcBef>
                <a:spcPts val="600"/>
              </a:spcBef>
              <a:spcAft>
                <a:spcPts val="600"/>
              </a:spcAft>
              <a:buFont typeface="Wingdings" pitchFamily="2" charset="2"/>
              <a:buChar char="ü"/>
            </a:pPr>
            <a:r>
              <a:rPr lang="en-GB" sz="1600" dirty="0" smtClean="0"/>
              <a:t>the </a:t>
            </a:r>
            <a:r>
              <a:rPr lang="en-GB" sz="1600" b="1" dirty="0" smtClean="0"/>
              <a:t>European</a:t>
            </a:r>
            <a:r>
              <a:rPr lang="en-GB" sz="1600" dirty="0" smtClean="0"/>
              <a:t> level represented by the </a:t>
            </a:r>
            <a:r>
              <a:rPr lang="en-GB" sz="1600" dirty="0" smtClean="0">
                <a:solidFill>
                  <a:srgbClr val="FF0000"/>
                </a:solidFill>
              </a:rPr>
              <a:t>E</a:t>
            </a:r>
            <a:r>
              <a:rPr lang="en-GB" sz="1600" dirty="0" smtClean="0"/>
              <a:t>uropean </a:t>
            </a:r>
            <a:r>
              <a:rPr lang="en-GB" sz="1600" dirty="0" smtClean="0">
                <a:solidFill>
                  <a:srgbClr val="FF0000"/>
                </a:solidFill>
              </a:rPr>
              <a:t>G</a:t>
            </a:r>
            <a:r>
              <a:rPr lang="en-GB" sz="1600" dirty="0" smtClean="0"/>
              <a:t>AMMA </a:t>
            </a:r>
            <a:r>
              <a:rPr lang="en-GB" sz="1600" dirty="0" smtClean="0">
                <a:solidFill>
                  <a:srgbClr val="FF0000"/>
                </a:solidFill>
              </a:rPr>
              <a:t>C</a:t>
            </a:r>
            <a:r>
              <a:rPr lang="en-GB" sz="1600" dirty="0" smtClean="0"/>
              <a:t>oordination </a:t>
            </a:r>
            <a:r>
              <a:rPr lang="en-GB" sz="1600" dirty="0" smtClean="0">
                <a:solidFill>
                  <a:srgbClr val="FF0000"/>
                </a:solidFill>
              </a:rPr>
              <a:t>C</a:t>
            </a:r>
            <a:r>
              <a:rPr lang="en-GB" sz="1600" dirty="0" smtClean="0"/>
              <a:t>entre (</a:t>
            </a:r>
            <a:r>
              <a:rPr lang="en-GB" sz="1600" dirty="0" smtClean="0">
                <a:solidFill>
                  <a:srgbClr val="FF0000"/>
                </a:solidFill>
              </a:rPr>
              <a:t>EGCC</a:t>
            </a:r>
            <a:r>
              <a:rPr lang="en-GB" sz="1600" dirty="0" smtClean="0"/>
              <a:t>),</a:t>
            </a:r>
            <a:endParaRPr lang="it-IT" sz="1600" dirty="0" smtClean="0"/>
          </a:p>
          <a:p>
            <a:pPr lvl="1">
              <a:spcBef>
                <a:spcPts val="600"/>
              </a:spcBef>
              <a:spcAft>
                <a:spcPts val="600"/>
              </a:spcAft>
              <a:buFont typeface="Wingdings" pitchFamily="2" charset="2"/>
              <a:buChar char="ü"/>
            </a:pPr>
            <a:r>
              <a:rPr lang="en-GB" sz="1600" dirty="0" smtClean="0"/>
              <a:t>the </a:t>
            </a:r>
            <a:r>
              <a:rPr lang="en-GB" sz="1600" b="1" dirty="0" smtClean="0"/>
              <a:t>National</a:t>
            </a:r>
            <a:r>
              <a:rPr lang="en-GB" sz="1600" dirty="0" smtClean="0"/>
              <a:t> level represented by the </a:t>
            </a:r>
            <a:r>
              <a:rPr lang="en-GB" sz="1600" dirty="0" smtClean="0">
                <a:solidFill>
                  <a:srgbClr val="FF0000"/>
                </a:solidFill>
              </a:rPr>
              <a:t>N</a:t>
            </a:r>
            <a:r>
              <a:rPr lang="en-GB" sz="1600" dirty="0" smtClean="0"/>
              <a:t>ational </a:t>
            </a:r>
            <a:r>
              <a:rPr lang="en-GB" sz="1600" dirty="0" smtClean="0">
                <a:solidFill>
                  <a:srgbClr val="FF0000"/>
                </a:solidFill>
              </a:rPr>
              <a:t>G</a:t>
            </a:r>
            <a:r>
              <a:rPr lang="en-GB" sz="1600" dirty="0" smtClean="0"/>
              <a:t>AMMA </a:t>
            </a:r>
            <a:r>
              <a:rPr lang="en-GB" sz="1600" dirty="0" smtClean="0">
                <a:solidFill>
                  <a:srgbClr val="FF0000"/>
                </a:solidFill>
              </a:rPr>
              <a:t>S</a:t>
            </a:r>
            <a:r>
              <a:rPr lang="en-GB" sz="1600" dirty="0" smtClean="0"/>
              <a:t>ecurity </a:t>
            </a:r>
            <a:r>
              <a:rPr lang="en-GB" sz="1600" dirty="0" smtClean="0">
                <a:solidFill>
                  <a:srgbClr val="FF0000"/>
                </a:solidFill>
              </a:rPr>
              <a:t>M</a:t>
            </a:r>
            <a:r>
              <a:rPr lang="en-GB" sz="1600" dirty="0" smtClean="0"/>
              <a:t>anagement </a:t>
            </a:r>
            <a:r>
              <a:rPr lang="en-GB" sz="1600" dirty="0" smtClean="0">
                <a:solidFill>
                  <a:srgbClr val="FF0000"/>
                </a:solidFill>
              </a:rPr>
              <a:t>P</a:t>
            </a:r>
            <a:r>
              <a:rPr lang="en-GB" sz="1600" dirty="0" smtClean="0"/>
              <a:t>latform (</a:t>
            </a:r>
            <a:r>
              <a:rPr lang="en-GB" sz="1600" dirty="0" smtClean="0">
                <a:solidFill>
                  <a:srgbClr val="FF0000"/>
                </a:solidFill>
              </a:rPr>
              <a:t>NGSMP</a:t>
            </a:r>
            <a:r>
              <a:rPr lang="en-GB" sz="1600" dirty="0" smtClean="0"/>
              <a:t>)</a:t>
            </a:r>
            <a:endParaRPr lang="it-IT" sz="1600" dirty="0" smtClean="0"/>
          </a:p>
          <a:p>
            <a:pPr lvl="1">
              <a:spcBef>
                <a:spcPts val="600"/>
              </a:spcBef>
              <a:spcAft>
                <a:spcPts val="600"/>
              </a:spcAft>
              <a:buFont typeface="Wingdings" pitchFamily="2" charset="2"/>
              <a:buChar char="ü"/>
            </a:pPr>
            <a:r>
              <a:rPr lang="en-GB" sz="1600" dirty="0" smtClean="0"/>
              <a:t>the </a:t>
            </a:r>
            <a:r>
              <a:rPr lang="en-GB" sz="1600" b="1" dirty="0" smtClean="0"/>
              <a:t>Local</a:t>
            </a:r>
            <a:r>
              <a:rPr lang="en-GB" sz="1600" dirty="0" smtClean="0"/>
              <a:t> level represented by local security systems as well as </a:t>
            </a:r>
            <a:r>
              <a:rPr lang="en-GB" sz="1600" dirty="0" smtClean="0">
                <a:solidFill>
                  <a:srgbClr val="FF0000"/>
                </a:solidFill>
              </a:rPr>
              <a:t>L</a:t>
            </a:r>
            <a:r>
              <a:rPr lang="en-GB" sz="1600" dirty="0" smtClean="0"/>
              <a:t>ocal </a:t>
            </a:r>
            <a:r>
              <a:rPr lang="en-GB" sz="1600" dirty="0" smtClean="0">
                <a:solidFill>
                  <a:srgbClr val="FF0000"/>
                </a:solidFill>
              </a:rPr>
              <a:t>G</a:t>
            </a:r>
            <a:r>
              <a:rPr lang="en-GB" sz="1600" dirty="0" smtClean="0"/>
              <a:t>AMMA </a:t>
            </a:r>
            <a:r>
              <a:rPr lang="en-GB" sz="1600" dirty="0" smtClean="0">
                <a:solidFill>
                  <a:srgbClr val="FF0000"/>
                </a:solidFill>
              </a:rPr>
              <a:t>S</a:t>
            </a:r>
            <a:r>
              <a:rPr lang="en-GB" sz="1600" dirty="0" smtClean="0"/>
              <a:t>ecurity </a:t>
            </a:r>
            <a:r>
              <a:rPr lang="en-GB" sz="1600" dirty="0" smtClean="0">
                <a:solidFill>
                  <a:srgbClr val="FF0000"/>
                </a:solidFill>
              </a:rPr>
              <a:t>O</a:t>
            </a:r>
            <a:r>
              <a:rPr lang="en-GB" sz="1600" dirty="0" smtClean="0"/>
              <a:t>peration </a:t>
            </a:r>
            <a:r>
              <a:rPr lang="en-GB" sz="1600" dirty="0" err="1" smtClean="0">
                <a:solidFill>
                  <a:srgbClr val="FF0000"/>
                </a:solidFill>
              </a:rPr>
              <a:t>C</a:t>
            </a:r>
            <a:r>
              <a:rPr lang="en-GB" sz="1600" dirty="0" err="1" smtClean="0"/>
              <a:t>enters</a:t>
            </a:r>
            <a:r>
              <a:rPr lang="en-GB" sz="1600" dirty="0" smtClean="0"/>
              <a:t> (</a:t>
            </a:r>
            <a:r>
              <a:rPr lang="en-GB" sz="1600" dirty="0" smtClean="0">
                <a:solidFill>
                  <a:srgbClr val="FF0000"/>
                </a:solidFill>
              </a:rPr>
              <a:t>LGSOC</a:t>
            </a:r>
            <a:r>
              <a:rPr lang="en-GB" sz="1600" dirty="0" smtClean="0"/>
              <a:t>).</a:t>
            </a:r>
          </a:p>
          <a:p>
            <a:pPr>
              <a:spcBef>
                <a:spcPts val="600"/>
              </a:spcBef>
              <a:spcAft>
                <a:spcPts val="600"/>
              </a:spcAft>
            </a:pPr>
            <a:r>
              <a:rPr lang="it-IT" sz="1800" dirty="0" smtClean="0"/>
              <a:t>The SMP </a:t>
            </a:r>
            <a:r>
              <a:rPr lang="it-IT" sz="1800" dirty="0" err="1" smtClean="0"/>
              <a:t>will</a:t>
            </a:r>
            <a:r>
              <a:rPr lang="it-IT" sz="1800" dirty="0"/>
              <a:t> </a:t>
            </a:r>
            <a:r>
              <a:rPr lang="it-IT" sz="1800" dirty="0" err="1" smtClean="0"/>
              <a:t>have</a:t>
            </a:r>
            <a:r>
              <a:rPr lang="it-IT" sz="1800" dirty="0" smtClean="0"/>
              <a:t>: </a:t>
            </a:r>
          </a:p>
          <a:p>
            <a:pPr lvl="1">
              <a:spcBef>
                <a:spcPts val="600"/>
              </a:spcBef>
              <a:spcAft>
                <a:spcPts val="600"/>
              </a:spcAft>
              <a:buFont typeface="Wingdings" pitchFamily="2" charset="2"/>
              <a:buChar char="ü"/>
            </a:pPr>
            <a:r>
              <a:rPr lang="en-GB" sz="1400" dirty="0" smtClean="0"/>
              <a:t> </a:t>
            </a:r>
            <a:r>
              <a:rPr lang="en-GB" sz="1600" dirty="0" smtClean="0"/>
              <a:t>One instance at  </a:t>
            </a:r>
            <a:r>
              <a:rPr lang="en-GB" sz="1600" b="1" dirty="0"/>
              <a:t>European</a:t>
            </a:r>
            <a:r>
              <a:rPr lang="en-GB" sz="1600" dirty="0"/>
              <a:t> </a:t>
            </a:r>
            <a:r>
              <a:rPr lang="en-GB" sz="1600" dirty="0" smtClean="0"/>
              <a:t>Level in the </a:t>
            </a:r>
            <a:r>
              <a:rPr lang="en-GB" sz="1600" dirty="0" smtClean="0">
                <a:solidFill>
                  <a:srgbClr val="FF0000"/>
                </a:solidFill>
              </a:rPr>
              <a:t>E</a:t>
            </a:r>
            <a:r>
              <a:rPr lang="en-GB" sz="1600" dirty="0" smtClean="0"/>
              <a:t>uropean </a:t>
            </a:r>
            <a:r>
              <a:rPr lang="en-GB" sz="1600" dirty="0">
                <a:solidFill>
                  <a:srgbClr val="FF0000"/>
                </a:solidFill>
              </a:rPr>
              <a:t>G</a:t>
            </a:r>
            <a:r>
              <a:rPr lang="en-GB" sz="1600" dirty="0"/>
              <a:t>AMMA </a:t>
            </a:r>
            <a:r>
              <a:rPr lang="en-GB" sz="1600" dirty="0">
                <a:solidFill>
                  <a:srgbClr val="FF0000"/>
                </a:solidFill>
              </a:rPr>
              <a:t>C</a:t>
            </a:r>
            <a:r>
              <a:rPr lang="en-GB" sz="1600" dirty="0"/>
              <a:t>oordination </a:t>
            </a:r>
            <a:r>
              <a:rPr lang="en-GB" sz="1600" dirty="0">
                <a:solidFill>
                  <a:srgbClr val="FF0000"/>
                </a:solidFill>
              </a:rPr>
              <a:t>C</a:t>
            </a:r>
            <a:r>
              <a:rPr lang="en-GB" sz="1600" dirty="0"/>
              <a:t>entre (EGCC</a:t>
            </a:r>
            <a:r>
              <a:rPr lang="en-GB" sz="1600" dirty="0" smtClean="0"/>
              <a:t>)</a:t>
            </a:r>
          </a:p>
          <a:p>
            <a:pPr lvl="1">
              <a:spcBef>
                <a:spcPts val="600"/>
              </a:spcBef>
              <a:spcAft>
                <a:spcPts val="600"/>
              </a:spcAft>
              <a:buFont typeface="Wingdings" pitchFamily="2" charset="2"/>
              <a:buChar char="ü"/>
            </a:pPr>
            <a:r>
              <a:rPr lang="en-US" sz="1600" dirty="0"/>
              <a:t>One instance </a:t>
            </a:r>
            <a:r>
              <a:rPr lang="en-US" sz="1600" b="1" dirty="0"/>
              <a:t>for each Nation </a:t>
            </a:r>
            <a:r>
              <a:rPr lang="en-US" sz="1600" dirty="0" smtClean="0"/>
              <a:t>(NGSMP) </a:t>
            </a:r>
            <a:endParaRPr lang="en-US" sz="1600" dirty="0"/>
          </a:p>
          <a:p>
            <a:pPr marL="352425" lvl="2" indent="0">
              <a:buSzPct val="150000"/>
              <a:buNone/>
            </a:pPr>
            <a:endParaRPr lang="it-IT" sz="1400" dirty="0"/>
          </a:p>
        </p:txBody>
      </p:sp>
      <p:sp>
        <p:nvSpPr>
          <p:cNvPr id="5" name="Rectangle 5"/>
          <p:cNvSpPr>
            <a:spLocks noChangeArrowheads="1"/>
          </p:cNvSpPr>
          <p:nvPr/>
        </p:nvSpPr>
        <p:spPr bwMode="auto">
          <a:xfrm>
            <a:off x="2590800" y="228600"/>
            <a:ext cx="63246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FF0000"/>
              </a:buClr>
              <a:buSzPct val="150000"/>
              <a:buFont typeface="Arial" charset="0"/>
              <a:buChar char="•"/>
              <a:defRPr sz="2000">
                <a:solidFill>
                  <a:schemeClr val="tx1"/>
                </a:solidFill>
                <a:latin typeface="Arial" charset="0"/>
              </a:defRPr>
            </a:lvl1pPr>
            <a:lvl2pPr marL="742950" indent="-285750" eaLnBrk="0" hangingPunct="0">
              <a:spcBef>
                <a:spcPct val="20000"/>
              </a:spcBef>
              <a:buClr>
                <a:srgbClr val="FF0000"/>
              </a:buClr>
              <a:buSzPct val="110000"/>
              <a:buFont typeface="Arial" charset="0"/>
              <a:buChar char="•"/>
              <a:defRPr sz="1700">
                <a:solidFill>
                  <a:schemeClr val="tx1"/>
                </a:solidFill>
                <a:latin typeface="Arial" charset="0"/>
              </a:defRPr>
            </a:lvl2pPr>
            <a:lvl3pPr marL="1143000" indent="-228600" eaLnBrk="0" hangingPunct="0">
              <a:spcBef>
                <a:spcPct val="20000"/>
              </a:spcBef>
              <a:buClr>
                <a:srgbClr val="FF0000"/>
              </a:buClr>
              <a:buSzPct val="105000"/>
              <a:buFont typeface="Arial" charset="0"/>
              <a:buChar char="•"/>
              <a:defRPr sz="1500">
                <a:solidFill>
                  <a:schemeClr val="tx1"/>
                </a:solidFill>
                <a:latin typeface="Arial" charset="0"/>
              </a:defRPr>
            </a:lvl3pPr>
            <a:lvl4pPr marL="1600200" indent="-228600" eaLnBrk="0" hangingPunct="0">
              <a:spcBef>
                <a:spcPct val="20000"/>
              </a:spcBef>
              <a:buClr>
                <a:srgbClr val="FF0000"/>
              </a:buClr>
              <a:buFont typeface="Arial" charset="0"/>
              <a:buChar char="•"/>
              <a:defRPr sz="1500">
                <a:solidFill>
                  <a:schemeClr val="tx1"/>
                </a:solidFill>
                <a:latin typeface="Arial" charset="0"/>
              </a:defRPr>
            </a:lvl4pPr>
            <a:lvl5pPr marL="2057400" indent="-228600" eaLnBrk="0" hangingPunct="0">
              <a:spcBef>
                <a:spcPct val="20000"/>
              </a:spcBef>
              <a:buClr>
                <a:srgbClr val="FF0000"/>
              </a:buClr>
              <a:buFont typeface="Arial" charset="0"/>
              <a:buChar char="•"/>
              <a:defRPr sz="1500">
                <a:solidFill>
                  <a:schemeClr val="tx1"/>
                </a:solidFill>
                <a:latin typeface="Arial" charset="0"/>
              </a:defRPr>
            </a:lvl5pPr>
            <a:lvl6pPr marL="2514600" indent="-228600" eaLnBrk="0" fontAlgn="base" hangingPunct="0">
              <a:spcBef>
                <a:spcPct val="20000"/>
              </a:spcBef>
              <a:spcAft>
                <a:spcPct val="0"/>
              </a:spcAft>
              <a:buClr>
                <a:srgbClr val="FF0000"/>
              </a:buClr>
              <a:buFont typeface="Arial" charset="0"/>
              <a:buChar char="•"/>
              <a:defRPr sz="1500">
                <a:solidFill>
                  <a:schemeClr val="tx1"/>
                </a:solidFill>
                <a:latin typeface="Arial" charset="0"/>
              </a:defRPr>
            </a:lvl6pPr>
            <a:lvl7pPr marL="2971800" indent="-228600" eaLnBrk="0" fontAlgn="base" hangingPunct="0">
              <a:spcBef>
                <a:spcPct val="20000"/>
              </a:spcBef>
              <a:spcAft>
                <a:spcPct val="0"/>
              </a:spcAft>
              <a:buClr>
                <a:srgbClr val="FF0000"/>
              </a:buClr>
              <a:buFont typeface="Arial" charset="0"/>
              <a:buChar char="•"/>
              <a:defRPr sz="1500">
                <a:solidFill>
                  <a:schemeClr val="tx1"/>
                </a:solidFill>
                <a:latin typeface="Arial" charset="0"/>
              </a:defRPr>
            </a:lvl7pPr>
            <a:lvl8pPr marL="3429000" indent="-228600" eaLnBrk="0" fontAlgn="base" hangingPunct="0">
              <a:spcBef>
                <a:spcPct val="20000"/>
              </a:spcBef>
              <a:spcAft>
                <a:spcPct val="0"/>
              </a:spcAft>
              <a:buClr>
                <a:srgbClr val="FF0000"/>
              </a:buClr>
              <a:buFont typeface="Arial" charset="0"/>
              <a:buChar char="•"/>
              <a:defRPr sz="1500">
                <a:solidFill>
                  <a:schemeClr val="tx1"/>
                </a:solidFill>
                <a:latin typeface="Arial" charset="0"/>
              </a:defRPr>
            </a:lvl8pPr>
            <a:lvl9pPr marL="3886200" indent="-228600" eaLnBrk="0" fontAlgn="base" hangingPunct="0">
              <a:spcBef>
                <a:spcPct val="20000"/>
              </a:spcBef>
              <a:spcAft>
                <a:spcPct val="0"/>
              </a:spcAft>
              <a:buClr>
                <a:srgbClr val="FF0000"/>
              </a:buClr>
              <a:buFont typeface="Arial" charset="0"/>
              <a:buChar char="•"/>
              <a:defRPr sz="1500">
                <a:solidFill>
                  <a:schemeClr val="tx1"/>
                </a:solidFill>
                <a:latin typeface="Arial" charset="0"/>
              </a:defRPr>
            </a:lvl9pPr>
          </a:lstStyle>
          <a:p>
            <a:pPr algn="r">
              <a:spcBef>
                <a:spcPct val="0"/>
              </a:spcBef>
              <a:buClrTx/>
              <a:buSzTx/>
              <a:buFontTx/>
              <a:buNone/>
            </a:pPr>
            <a:r>
              <a:rPr lang="en-US" altLang="fr-FR" sz="1800" b="1" dirty="0" smtClean="0">
                <a:solidFill>
                  <a:schemeClr val="bg1"/>
                </a:solidFill>
              </a:rPr>
              <a:t>The role of SMP in the GAMMA solution</a:t>
            </a:r>
          </a:p>
          <a:p>
            <a:pPr algn="r">
              <a:spcBef>
                <a:spcPct val="0"/>
              </a:spcBef>
              <a:buClrTx/>
              <a:buSzTx/>
              <a:buFontTx/>
              <a:buNone/>
            </a:pPr>
            <a:endParaRPr lang="fr-FR" altLang="fr-FR" sz="1800" dirty="0"/>
          </a:p>
        </p:txBody>
      </p:sp>
      <p:sp>
        <p:nvSpPr>
          <p:cNvPr id="7" name="Segnaposto piè di pagina 3"/>
          <p:cNvSpPr>
            <a:spLocks noGrp="1"/>
          </p:cNvSpPr>
          <p:nvPr>
            <p:ph type="ftr" sz="quarter" idx="10"/>
          </p:nvPr>
        </p:nvSpPr>
        <p:spPr bwMode="auto">
          <a:xfrm rot="16200000">
            <a:off x="-776287" y="4076700"/>
            <a:ext cx="1804988" cy="204787"/>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it-IT" dirty="0" smtClean="0"/>
              <a:t>© </a:t>
            </a:r>
            <a:r>
              <a:rPr lang="en-US" altLang="it-IT" dirty="0" err="1" smtClean="0"/>
              <a:t>GAMMA.All</a:t>
            </a:r>
            <a:r>
              <a:rPr lang="en-US" altLang="it-IT" dirty="0" smtClean="0"/>
              <a:t> rights reserved</a:t>
            </a:r>
          </a:p>
        </p:txBody>
      </p:sp>
    </p:spTree>
    <p:extLst>
      <p:ext uri="{BB962C8B-B14F-4D97-AF65-F5344CB8AC3E}">
        <p14:creationId xmlns="" xmlns:p14="http://schemas.microsoft.com/office/powerpoint/2010/main" val="388705600"/>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egnaposto piè di pagina 3"/>
          <p:cNvSpPr>
            <a:spLocks noGrp="1"/>
          </p:cNvSpPr>
          <p:nvPr>
            <p:ph type="ftr" sz="quarter"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it-IT" smtClean="0"/>
              <a:t>© GAMMA.All rights reserved</a:t>
            </a:r>
          </a:p>
        </p:txBody>
      </p:sp>
      <p:sp>
        <p:nvSpPr>
          <p:cNvPr id="11269" name="Rectangle 5"/>
          <p:cNvSpPr>
            <a:spLocks noChangeArrowheads="1"/>
          </p:cNvSpPr>
          <p:nvPr/>
        </p:nvSpPr>
        <p:spPr bwMode="auto">
          <a:xfrm>
            <a:off x="2590800" y="228600"/>
            <a:ext cx="63246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FF0000"/>
              </a:buClr>
              <a:buSzPct val="150000"/>
              <a:buFont typeface="Arial" charset="0"/>
              <a:buChar char="•"/>
              <a:defRPr sz="2000">
                <a:solidFill>
                  <a:schemeClr val="tx1"/>
                </a:solidFill>
                <a:latin typeface="Arial" charset="0"/>
              </a:defRPr>
            </a:lvl1pPr>
            <a:lvl2pPr marL="742950" indent="-285750" eaLnBrk="0" hangingPunct="0">
              <a:spcBef>
                <a:spcPct val="20000"/>
              </a:spcBef>
              <a:buClr>
                <a:srgbClr val="FF0000"/>
              </a:buClr>
              <a:buSzPct val="110000"/>
              <a:buFont typeface="Arial" charset="0"/>
              <a:buChar char="•"/>
              <a:defRPr sz="1700">
                <a:solidFill>
                  <a:schemeClr val="tx1"/>
                </a:solidFill>
                <a:latin typeface="Arial" charset="0"/>
              </a:defRPr>
            </a:lvl2pPr>
            <a:lvl3pPr marL="1143000" indent="-228600" eaLnBrk="0" hangingPunct="0">
              <a:spcBef>
                <a:spcPct val="20000"/>
              </a:spcBef>
              <a:buClr>
                <a:srgbClr val="FF0000"/>
              </a:buClr>
              <a:buSzPct val="105000"/>
              <a:buFont typeface="Arial" charset="0"/>
              <a:buChar char="•"/>
              <a:defRPr sz="1500">
                <a:solidFill>
                  <a:schemeClr val="tx1"/>
                </a:solidFill>
                <a:latin typeface="Arial" charset="0"/>
              </a:defRPr>
            </a:lvl3pPr>
            <a:lvl4pPr marL="1600200" indent="-228600" eaLnBrk="0" hangingPunct="0">
              <a:spcBef>
                <a:spcPct val="20000"/>
              </a:spcBef>
              <a:buClr>
                <a:srgbClr val="FF0000"/>
              </a:buClr>
              <a:buFont typeface="Arial" charset="0"/>
              <a:buChar char="•"/>
              <a:defRPr sz="1500">
                <a:solidFill>
                  <a:schemeClr val="tx1"/>
                </a:solidFill>
                <a:latin typeface="Arial" charset="0"/>
              </a:defRPr>
            </a:lvl4pPr>
            <a:lvl5pPr marL="2057400" indent="-228600" eaLnBrk="0" hangingPunct="0">
              <a:spcBef>
                <a:spcPct val="20000"/>
              </a:spcBef>
              <a:buClr>
                <a:srgbClr val="FF0000"/>
              </a:buClr>
              <a:buFont typeface="Arial" charset="0"/>
              <a:buChar char="•"/>
              <a:defRPr sz="1500">
                <a:solidFill>
                  <a:schemeClr val="tx1"/>
                </a:solidFill>
                <a:latin typeface="Arial" charset="0"/>
              </a:defRPr>
            </a:lvl5pPr>
            <a:lvl6pPr marL="2514600" indent="-228600" eaLnBrk="0" fontAlgn="base" hangingPunct="0">
              <a:spcBef>
                <a:spcPct val="20000"/>
              </a:spcBef>
              <a:spcAft>
                <a:spcPct val="0"/>
              </a:spcAft>
              <a:buClr>
                <a:srgbClr val="FF0000"/>
              </a:buClr>
              <a:buFont typeface="Arial" charset="0"/>
              <a:buChar char="•"/>
              <a:defRPr sz="1500">
                <a:solidFill>
                  <a:schemeClr val="tx1"/>
                </a:solidFill>
                <a:latin typeface="Arial" charset="0"/>
              </a:defRPr>
            </a:lvl6pPr>
            <a:lvl7pPr marL="2971800" indent="-228600" eaLnBrk="0" fontAlgn="base" hangingPunct="0">
              <a:spcBef>
                <a:spcPct val="20000"/>
              </a:spcBef>
              <a:spcAft>
                <a:spcPct val="0"/>
              </a:spcAft>
              <a:buClr>
                <a:srgbClr val="FF0000"/>
              </a:buClr>
              <a:buFont typeface="Arial" charset="0"/>
              <a:buChar char="•"/>
              <a:defRPr sz="1500">
                <a:solidFill>
                  <a:schemeClr val="tx1"/>
                </a:solidFill>
                <a:latin typeface="Arial" charset="0"/>
              </a:defRPr>
            </a:lvl7pPr>
            <a:lvl8pPr marL="3429000" indent="-228600" eaLnBrk="0" fontAlgn="base" hangingPunct="0">
              <a:spcBef>
                <a:spcPct val="20000"/>
              </a:spcBef>
              <a:spcAft>
                <a:spcPct val="0"/>
              </a:spcAft>
              <a:buClr>
                <a:srgbClr val="FF0000"/>
              </a:buClr>
              <a:buFont typeface="Arial" charset="0"/>
              <a:buChar char="•"/>
              <a:defRPr sz="1500">
                <a:solidFill>
                  <a:schemeClr val="tx1"/>
                </a:solidFill>
                <a:latin typeface="Arial" charset="0"/>
              </a:defRPr>
            </a:lvl8pPr>
            <a:lvl9pPr marL="3886200" indent="-228600" eaLnBrk="0" fontAlgn="base" hangingPunct="0">
              <a:spcBef>
                <a:spcPct val="20000"/>
              </a:spcBef>
              <a:spcAft>
                <a:spcPct val="0"/>
              </a:spcAft>
              <a:buClr>
                <a:srgbClr val="FF0000"/>
              </a:buClr>
              <a:buFont typeface="Arial" charset="0"/>
              <a:buChar char="•"/>
              <a:defRPr sz="1500">
                <a:solidFill>
                  <a:schemeClr val="tx1"/>
                </a:solidFill>
                <a:latin typeface="Arial" charset="0"/>
              </a:defRPr>
            </a:lvl9pPr>
          </a:lstStyle>
          <a:p>
            <a:pPr algn="r">
              <a:spcBef>
                <a:spcPct val="0"/>
              </a:spcBef>
              <a:buClrTx/>
              <a:buSzTx/>
              <a:buFontTx/>
              <a:buNone/>
            </a:pPr>
            <a:r>
              <a:rPr lang="en-US" altLang="fr-FR" sz="1800" b="1" dirty="0" smtClean="0">
                <a:solidFill>
                  <a:schemeClr val="bg1"/>
                </a:solidFill>
              </a:rPr>
              <a:t>The SMP in the multilayer approach of GAMMA solution</a:t>
            </a:r>
          </a:p>
          <a:p>
            <a:pPr algn="r">
              <a:spcBef>
                <a:spcPct val="0"/>
              </a:spcBef>
              <a:buClrTx/>
              <a:buSzTx/>
              <a:buFontTx/>
              <a:buNone/>
            </a:pPr>
            <a:endParaRPr lang="fr-FR" altLang="fr-FR" sz="1800" dirty="0"/>
          </a:p>
        </p:txBody>
      </p:sp>
      <p:sp>
        <p:nvSpPr>
          <p:cNvPr id="83" name="Rounded Rectangle 7"/>
          <p:cNvSpPr/>
          <p:nvPr/>
        </p:nvSpPr>
        <p:spPr bwMode="auto">
          <a:xfrm>
            <a:off x="2590800" y="1447801"/>
            <a:ext cx="4800600" cy="1523999"/>
          </a:xfrm>
          <a:prstGeom prst="roundRect">
            <a:avLst/>
          </a:prstGeom>
          <a:solidFill>
            <a:schemeClr val="accent2">
              <a:lumMod val="40000"/>
              <a:lumOff val="60000"/>
              <a:alpha val="3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algn="ctr"/>
            <a:r>
              <a:rPr lang="en-US" sz="900" b="1" dirty="0" smtClean="0">
                <a:solidFill>
                  <a:srgbClr val="FF0000"/>
                </a:solidFill>
                <a:latin typeface="Arial" pitchFamily="34" charset="0"/>
              </a:rPr>
              <a:t>Security </a:t>
            </a:r>
            <a:r>
              <a:rPr lang="en-US" sz="900" b="1" dirty="0">
                <a:solidFill>
                  <a:srgbClr val="FF0000"/>
                </a:solidFill>
                <a:latin typeface="Arial" pitchFamily="34" charset="0"/>
              </a:rPr>
              <a:t>M</a:t>
            </a:r>
            <a:r>
              <a:rPr lang="en-US" sz="900" b="1" dirty="0" smtClean="0">
                <a:solidFill>
                  <a:srgbClr val="FF0000"/>
                </a:solidFill>
                <a:latin typeface="Arial" pitchFamily="34" charset="0"/>
              </a:rPr>
              <a:t>anagement </a:t>
            </a:r>
            <a:r>
              <a:rPr lang="en-US" sz="900" b="1" dirty="0">
                <a:solidFill>
                  <a:srgbClr val="FF0000"/>
                </a:solidFill>
                <a:latin typeface="Arial" pitchFamily="34" charset="0"/>
              </a:rPr>
              <a:t>P</a:t>
            </a:r>
            <a:r>
              <a:rPr lang="en-US" sz="900" b="1" dirty="0" smtClean="0">
                <a:solidFill>
                  <a:srgbClr val="FF0000"/>
                </a:solidFill>
                <a:latin typeface="Arial" pitchFamily="34" charset="0"/>
              </a:rPr>
              <a:t>latform</a:t>
            </a:r>
            <a:endParaRPr lang="en-US" sz="900" b="1" dirty="0">
              <a:solidFill>
                <a:srgbClr val="FF0000"/>
              </a:solidFill>
              <a:latin typeface="Arial" pitchFamily="34" charset="0"/>
            </a:endParaRPr>
          </a:p>
        </p:txBody>
      </p:sp>
      <p:sp>
        <p:nvSpPr>
          <p:cNvPr id="85" name="Rounded Rectangle 15"/>
          <p:cNvSpPr/>
          <p:nvPr/>
        </p:nvSpPr>
        <p:spPr bwMode="auto">
          <a:xfrm>
            <a:off x="3048000" y="2209801"/>
            <a:ext cx="2667000" cy="302742"/>
          </a:xfrm>
          <a:prstGeom prst="roundRect">
            <a:avLst/>
          </a:prstGeom>
          <a:solidFill>
            <a:schemeClr val="bg1">
              <a:lumMod val="6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US" sz="800" i="1" dirty="0" smtClean="0">
                <a:latin typeface="Arial" pitchFamily="34" charset="0"/>
              </a:rPr>
              <a:t>Event Bus</a:t>
            </a:r>
            <a:endParaRPr lang="en-US" sz="800" i="1" dirty="0">
              <a:latin typeface="Arial" pitchFamily="34" charset="0"/>
            </a:endParaRPr>
          </a:p>
        </p:txBody>
      </p:sp>
      <p:sp>
        <p:nvSpPr>
          <p:cNvPr id="86" name="Rounded Rectangle 16"/>
          <p:cNvSpPr/>
          <p:nvPr/>
        </p:nvSpPr>
        <p:spPr bwMode="auto">
          <a:xfrm>
            <a:off x="4419600" y="1676400"/>
            <a:ext cx="1313468" cy="391885"/>
          </a:xfrm>
          <a:prstGeom prst="roundRect">
            <a:avLst/>
          </a:prstGeom>
          <a:solidFill>
            <a:schemeClr val="bg1">
              <a:lumMod val="6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US" sz="800" dirty="0" smtClean="0">
                <a:latin typeface="Arial" pitchFamily="34" charset="0"/>
              </a:rPr>
              <a:t>Cyber Security </a:t>
            </a:r>
          </a:p>
          <a:p>
            <a:pPr algn="ctr"/>
            <a:r>
              <a:rPr lang="en-US" sz="800" dirty="0" smtClean="0">
                <a:latin typeface="Arial" pitchFamily="34" charset="0"/>
              </a:rPr>
              <a:t>Intelligence Platform</a:t>
            </a:r>
            <a:endParaRPr lang="en-US" sz="800" dirty="0">
              <a:latin typeface="Arial" pitchFamily="34" charset="0"/>
            </a:endParaRPr>
          </a:p>
        </p:txBody>
      </p:sp>
      <p:sp>
        <p:nvSpPr>
          <p:cNvPr id="87" name="Rounded Rectangle 46"/>
          <p:cNvSpPr/>
          <p:nvPr/>
        </p:nvSpPr>
        <p:spPr bwMode="auto">
          <a:xfrm>
            <a:off x="3048000" y="1676400"/>
            <a:ext cx="1175208" cy="391885"/>
          </a:xfrm>
          <a:prstGeom prst="roundRect">
            <a:avLst/>
          </a:prstGeom>
          <a:solidFill>
            <a:schemeClr val="bg1">
              <a:lumMod val="6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US" sz="800" dirty="0" smtClean="0">
                <a:latin typeface="Arial" pitchFamily="34" charset="0"/>
              </a:rPr>
              <a:t>Command </a:t>
            </a:r>
            <a:r>
              <a:rPr lang="en-US" sz="800" dirty="0">
                <a:latin typeface="Arial" pitchFamily="34" charset="0"/>
              </a:rPr>
              <a:t>and </a:t>
            </a:r>
            <a:r>
              <a:rPr lang="en-US" sz="800" dirty="0" smtClean="0">
                <a:latin typeface="Arial" pitchFamily="34" charset="0"/>
              </a:rPr>
              <a:t>Control module</a:t>
            </a:r>
            <a:endParaRPr lang="en-US" sz="800" dirty="0">
              <a:latin typeface="Arial" pitchFamily="34" charset="0"/>
            </a:endParaRPr>
          </a:p>
        </p:txBody>
      </p:sp>
      <p:sp>
        <p:nvSpPr>
          <p:cNvPr id="88" name="Rounded Rectangle 48"/>
          <p:cNvSpPr/>
          <p:nvPr/>
        </p:nvSpPr>
        <p:spPr bwMode="auto">
          <a:xfrm>
            <a:off x="6248400" y="2209800"/>
            <a:ext cx="838200" cy="391885"/>
          </a:xfrm>
          <a:prstGeom prst="roundRect">
            <a:avLst/>
          </a:prstGeom>
          <a:solidFill>
            <a:schemeClr val="bg1">
              <a:lumMod val="6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US" sz="800" dirty="0" smtClean="0">
                <a:latin typeface="Arial" pitchFamily="34" charset="0"/>
              </a:rPr>
              <a:t>IDS</a:t>
            </a:r>
            <a:endParaRPr lang="en-US" sz="800" dirty="0">
              <a:latin typeface="Arial" pitchFamily="34" charset="0"/>
            </a:endParaRPr>
          </a:p>
        </p:txBody>
      </p:sp>
      <p:sp>
        <p:nvSpPr>
          <p:cNvPr id="89" name="Rounded Rectangle 50"/>
          <p:cNvSpPr/>
          <p:nvPr/>
        </p:nvSpPr>
        <p:spPr bwMode="auto">
          <a:xfrm>
            <a:off x="6248400" y="1676400"/>
            <a:ext cx="838200" cy="391885"/>
          </a:xfrm>
          <a:prstGeom prst="roundRect">
            <a:avLst/>
          </a:prstGeom>
          <a:solidFill>
            <a:schemeClr val="bg1">
              <a:lumMod val="6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US" sz="800" dirty="0" smtClean="0">
                <a:latin typeface="Arial" pitchFamily="34" charset="0"/>
              </a:rPr>
              <a:t>Attack </a:t>
            </a:r>
          </a:p>
          <a:p>
            <a:pPr algn="ctr"/>
            <a:r>
              <a:rPr lang="en-US" sz="800" dirty="0" smtClean="0">
                <a:latin typeface="Arial" pitchFamily="34" charset="0"/>
              </a:rPr>
              <a:t>Prediction</a:t>
            </a:r>
            <a:endParaRPr lang="en-US" sz="800" dirty="0">
              <a:latin typeface="Arial" pitchFamily="34" charset="0"/>
            </a:endParaRPr>
          </a:p>
        </p:txBody>
      </p:sp>
      <p:sp>
        <p:nvSpPr>
          <p:cNvPr id="90" name="Rounded Rectangle 83"/>
          <p:cNvSpPr/>
          <p:nvPr/>
        </p:nvSpPr>
        <p:spPr bwMode="auto">
          <a:xfrm>
            <a:off x="533400" y="3733801"/>
            <a:ext cx="2209800" cy="1066799"/>
          </a:xfrm>
          <a:prstGeom prst="roundRect">
            <a:avLst/>
          </a:prstGeom>
          <a:solidFill>
            <a:schemeClr val="accent2">
              <a:lumMod val="40000"/>
              <a:lumOff val="60000"/>
              <a:alpha val="3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algn="ctr"/>
            <a:endParaRPr lang="en-US" sz="800" b="1" dirty="0" smtClean="0">
              <a:solidFill>
                <a:srgbClr val="FF0000"/>
              </a:solidFill>
              <a:latin typeface="Arial" pitchFamily="34" charset="0"/>
            </a:endParaRPr>
          </a:p>
          <a:p>
            <a:pPr algn="ctr"/>
            <a:r>
              <a:rPr lang="en-US" sz="800" b="1" dirty="0" smtClean="0">
                <a:solidFill>
                  <a:srgbClr val="FF0000"/>
                </a:solidFill>
                <a:latin typeface="Arial" pitchFamily="34" charset="0"/>
              </a:rPr>
              <a:t>National GAMMA</a:t>
            </a:r>
          </a:p>
          <a:p>
            <a:pPr algn="ctr"/>
            <a:r>
              <a:rPr lang="en-US" sz="800" b="1" dirty="0" smtClean="0">
                <a:solidFill>
                  <a:srgbClr val="FF0000"/>
                </a:solidFill>
                <a:latin typeface="Arial" pitchFamily="34" charset="0"/>
              </a:rPr>
              <a:t>Security </a:t>
            </a:r>
            <a:r>
              <a:rPr lang="en-US" sz="800" b="1" dirty="0">
                <a:solidFill>
                  <a:srgbClr val="FF0000"/>
                </a:solidFill>
                <a:latin typeface="Arial" pitchFamily="34" charset="0"/>
              </a:rPr>
              <a:t>M</a:t>
            </a:r>
            <a:r>
              <a:rPr lang="en-US" sz="800" b="1" dirty="0" smtClean="0">
                <a:solidFill>
                  <a:srgbClr val="FF0000"/>
                </a:solidFill>
                <a:latin typeface="Arial" pitchFamily="34" charset="0"/>
              </a:rPr>
              <a:t>anagement </a:t>
            </a:r>
            <a:r>
              <a:rPr lang="en-US" sz="800" b="1" dirty="0">
                <a:solidFill>
                  <a:srgbClr val="FF0000"/>
                </a:solidFill>
                <a:latin typeface="Arial" pitchFamily="34" charset="0"/>
              </a:rPr>
              <a:t>P</a:t>
            </a:r>
            <a:r>
              <a:rPr lang="en-US" sz="800" b="1" dirty="0" smtClean="0">
                <a:solidFill>
                  <a:srgbClr val="FF0000"/>
                </a:solidFill>
                <a:latin typeface="Arial" pitchFamily="34" charset="0"/>
              </a:rPr>
              <a:t>latform</a:t>
            </a:r>
            <a:endParaRPr lang="en-US" sz="800" b="1" dirty="0">
              <a:solidFill>
                <a:srgbClr val="FF0000"/>
              </a:solidFill>
              <a:latin typeface="Arial" pitchFamily="34" charset="0"/>
            </a:endParaRPr>
          </a:p>
        </p:txBody>
      </p:sp>
      <p:sp>
        <p:nvSpPr>
          <p:cNvPr id="92" name="Rounded Rectangle 88"/>
          <p:cNvSpPr/>
          <p:nvPr/>
        </p:nvSpPr>
        <p:spPr bwMode="auto">
          <a:xfrm>
            <a:off x="2136140" y="4191000"/>
            <a:ext cx="530860" cy="254725"/>
          </a:xfrm>
          <a:prstGeom prst="roundRect">
            <a:avLst/>
          </a:prstGeom>
          <a:solidFill>
            <a:schemeClr val="bg1">
              <a:lumMod val="6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US" sz="600" dirty="0" smtClean="0">
                <a:latin typeface="Arial" pitchFamily="34" charset="0"/>
              </a:rPr>
              <a:t>IDS</a:t>
            </a:r>
            <a:endParaRPr lang="en-US" sz="600" dirty="0">
              <a:latin typeface="Arial" pitchFamily="34" charset="0"/>
            </a:endParaRPr>
          </a:p>
        </p:txBody>
      </p:sp>
      <p:sp>
        <p:nvSpPr>
          <p:cNvPr id="93" name="Rounded Rectangle 89"/>
          <p:cNvSpPr/>
          <p:nvPr/>
        </p:nvSpPr>
        <p:spPr bwMode="auto">
          <a:xfrm>
            <a:off x="2133600" y="3886200"/>
            <a:ext cx="533400" cy="254725"/>
          </a:xfrm>
          <a:prstGeom prst="roundRect">
            <a:avLst/>
          </a:prstGeom>
          <a:solidFill>
            <a:schemeClr val="bg1">
              <a:lumMod val="6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US" sz="500" dirty="0" smtClean="0">
                <a:latin typeface="Arial" pitchFamily="34" charset="0"/>
              </a:rPr>
              <a:t>Attack </a:t>
            </a:r>
          </a:p>
          <a:p>
            <a:pPr algn="ctr"/>
            <a:r>
              <a:rPr lang="en-US" sz="500" dirty="0" smtClean="0">
                <a:latin typeface="Arial" pitchFamily="34" charset="0"/>
              </a:rPr>
              <a:t>Prediction</a:t>
            </a:r>
            <a:endParaRPr lang="en-US" sz="500" dirty="0">
              <a:latin typeface="Arial" pitchFamily="34" charset="0"/>
            </a:endParaRPr>
          </a:p>
        </p:txBody>
      </p:sp>
      <p:cxnSp>
        <p:nvCxnSpPr>
          <p:cNvPr id="109" name="Straight Connector 174"/>
          <p:cNvCxnSpPr/>
          <p:nvPr/>
        </p:nvCxnSpPr>
        <p:spPr bwMode="auto">
          <a:xfrm flipV="1">
            <a:off x="2667000" y="4325186"/>
            <a:ext cx="228599" cy="1"/>
          </a:xfrm>
          <a:prstGeom prst="line">
            <a:avLst/>
          </a:prstGeom>
          <a:solidFill>
            <a:schemeClr val="accent1"/>
          </a:solidFill>
          <a:ln w="9525" cap="flat" cmpd="sng" algn="ctr">
            <a:solidFill>
              <a:schemeClr val="tx1"/>
            </a:solidFill>
            <a:prstDash val="sysDash"/>
            <a:round/>
            <a:headEnd type="triangl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10" name="Straight Connector 178"/>
          <p:cNvCxnSpPr/>
          <p:nvPr/>
        </p:nvCxnSpPr>
        <p:spPr bwMode="auto">
          <a:xfrm>
            <a:off x="2895600" y="3442855"/>
            <a:ext cx="0" cy="900545"/>
          </a:xfrm>
          <a:prstGeom prst="line">
            <a:avLst/>
          </a:prstGeom>
          <a:solidFill>
            <a:schemeClr val="accent1"/>
          </a:solidFill>
          <a:ln w="9525" cap="flat" cmpd="sng" algn="ctr">
            <a:solidFill>
              <a:schemeClr val="tx1"/>
            </a:solidFill>
            <a:prstDash val="sysDash"/>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11" name="Straight Connector 179"/>
          <p:cNvCxnSpPr/>
          <p:nvPr/>
        </p:nvCxnSpPr>
        <p:spPr bwMode="auto">
          <a:xfrm>
            <a:off x="2895600" y="3429000"/>
            <a:ext cx="3657600" cy="0"/>
          </a:xfrm>
          <a:prstGeom prst="line">
            <a:avLst/>
          </a:prstGeom>
          <a:solidFill>
            <a:schemeClr val="accent1"/>
          </a:solidFill>
          <a:ln w="9525" cap="flat" cmpd="sng" algn="ctr">
            <a:solidFill>
              <a:schemeClr val="tx1"/>
            </a:solidFill>
            <a:prstDash val="sysDash"/>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12" name="Straight Arrow Connector 181"/>
          <p:cNvCxnSpPr/>
          <p:nvPr/>
        </p:nvCxnSpPr>
        <p:spPr bwMode="auto">
          <a:xfrm flipV="1">
            <a:off x="6553200" y="2590800"/>
            <a:ext cx="0" cy="838200"/>
          </a:xfrm>
          <a:prstGeom prst="straightConnector1">
            <a:avLst/>
          </a:prstGeom>
          <a:solidFill>
            <a:schemeClr val="accent1"/>
          </a:solidFill>
          <a:ln w="9525" cap="flat" cmpd="sng" algn="ctr">
            <a:solidFill>
              <a:schemeClr val="tx1"/>
            </a:solidFill>
            <a:prstDash val="sysDash"/>
            <a:round/>
            <a:headEnd type="none" w="med" len="med"/>
            <a:tailEnd type="triangl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13" name="Straight Connector 182"/>
          <p:cNvCxnSpPr/>
          <p:nvPr/>
        </p:nvCxnSpPr>
        <p:spPr bwMode="auto">
          <a:xfrm>
            <a:off x="5410200" y="3505200"/>
            <a:ext cx="1341120" cy="0"/>
          </a:xfrm>
          <a:prstGeom prst="line">
            <a:avLst/>
          </a:prstGeom>
          <a:solidFill>
            <a:schemeClr val="accent1"/>
          </a:solidFill>
          <a:ln w="9525" cap="flat" cmpd="sng" algn="ctr">
            <a:solidFill>
              <a:schemeClr val="tx1"/>
            </a:solidFill>
            <a:prstDash val="sysDash"/>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15" name="Straight Connector 189"/>
          <p:cNvCxnSpPr/>
          <p:nvPr/>
        </p:nvCxnSpPr>
        <p:spPr bwMode="auto">
          <a:xfrm>
            <a:off x="5410200" y="3505200"/>
            <a:ext cx="0" cy="831273"/>
          </a:xfrm>
          <a:prstGeom prst="line">
            <a:avLst/>
          </a:prstGeom>
          <a:solidFill>
            <a:schemeClr val="accent1"/>
          </a:solidFill>
          <a:ln w="9525" cap="flat" cmpd="sng" algn="ctr">
            <a:solidFill>
              <a:schemeClr val="tx1"/>
            </a:solidFill>
            <a:prstDash val="sysDash"/>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16" name="Straight Arrow Connector 192"/>
          <p:cNvCxnSpPr/>
          <p:nvPr/>
        </p:nvCxnSpPr>
        <p:spPr bwMode="auto">
          <a:xfrm flipV="1">
            <a:off x="6705600" y="2590800"/>
            <a:ext cx="0" cy="914400"/>
          </a:xfrm>
          <a:prstGeom prst="straightConnector1">
            <a:avLst/>
          </a:prstGeom>
          <a:solidFill>
            <a:schemeClr val="accent1"/>
          </a:solidFill>
          <a:ln w="9525" cap="flat" cmpd="sng" algn="ctr">
            <a:solidFill>
              <a:schemeClr val="tx1"/>
            </a:solidFill>
            <a:prstDash val="sysDash"/>
            <a:round/>
            <a:headEnd type="none" w="med" len="med"/>
            <a:tailEnd type="triangl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18" name="Straight Connector 194"/>
          <p:cNvCxnSpPr/>
          <p:nvPr/>
        </p:nvCxnSpPr>
        <p:spPr bwMode="auto">
          <a:xfrm>
            <a:off x="8839200" y="3276600"/>
            <a:ext cx="0" cy="1039091"/>
          </a:xfrm>
          <a:prstGeom prst="line">
            <a:avLst/>
          </a:prstGeom>
          <a:solidFill>
            <a:schemeClr val="accent1"/>
          </a:solidFill>
          <a:ln w="9525" cap="flat" cmpd="sng" algn="ctr">
            <a:solidFill>
              <a:schemeClr val="tx1"/>
            </a:solidFill>
            <a:prstDash val="sysDash"/>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19" name="Straight Arrow Connector 197"/>
          <p:cNvCxnSpPr/>
          <p:nvPr/>
        </p:nvCxnSpPr>
        <p:spPr bwMode="auto">
          <a:xfrm flipV="1">
            <a:off x="6858000" y="2590800"/>
            <a:ext cx="0" cy="685800"/>
          </a:xfrm>
          <a:prstGeom prst="straightConnector1">
            <a:avLst/>
          </a:prstGeom>
          <a:solidFill>
            <a:schemeClr val="accent1"/>
          </a:solidFill>
          <a:ln w="9525" cap="flat" cmpd="sng" algn="ctr">
            <a:solidFill>
              <a:schemeClr val="tx1"/>
            </a:solidFill>
            <a:prstDash val="sysDash"/>
            <a:round/>
            <a:headEnd type="none" w="med" len="med"/>
            <a:tailEnd type="triangl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20" name="Straight Connector 208"/>
          <p:cNvCxnSpPr/>
          <p:nvPr/>
        </p:nvCxnSpPr>
        <p:spPr bwMode="auto">
          <a:xfrm>
            <a:off x="6858000" y="3276600"/>
            <a:ext cx="1981200" cy="0"/>
          </a:xfrm>
          <a:prstGeom prst="line">
            <a:avLst/>
          </a:prstGeom>
          <a:solidFill>
            <a:schemeClr val="accent1"/>
          </a:solidFill>
          <a:ln w="9525" cap="flat" cmpd="sng" algn="ctr">
            <a:solidFill>
              <a:schemeClr val="tx1"/>
            </a:solidFill>
            <a:prstDash val="sysDash"/>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21" name="Rounded Rectangle 210"/>
          <p:cNvSpPr/>
          <p:nvPr/>
        </p:nvSpPr>
        <p:spPr bwMode="auto">
          <a:xfrm>
            <a:off x="228600" y="2667000"/>
            <a:ext cx="1066800" cy="304800"/>
          </a:xfrm>
          <a:prstGeom prst="roundRect">
            <a:avLst/>
          </a:prstGeom>
          <a:solidFill>
            <a:srgbClr val="80000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US" sz="800" dirty="0" smtClean="0">
                <a:solidFill>
                  <a:schemeClr val="bg1"/>
                </a:solidFill>
                <a:latin typeface="Arial" pitchFamily="34" charset="0"/>
              </a:rPr>
              <a:t>EUROPEAN LEVEL</a:t>
            </a:r>
            <a:endParaRPr lang="en-US" sz="800" dirty="0">
              <a:solidFill>
                <a:schemeClr val="bg1"/>
              </a:solidFill>
              <a:latin typeface="Arial" pitchFamily="34" charset="0"/>
            </a:endParaRPr>
          </a:p>
        </p:txBody>
      </p:sp>
      <p:sp>
        <p:nvSpPr>
          <p:cNvPr id="122" name="Rounded Rectangle 211"/>
          <p:cNvSpPr/>
          <p:nvPr/>
        </p:nvSpPr>
        <p:spPr bwMode="auto">
          <a:xfrm>
            <a:off x="228600" y="3124200"/>
            <a:ext cx="1066800" cy="304800"/>
          </a:xfrm>
          <a:prstGeom prst="roundRect">
            <a:avLst/>
          </a:prstGeom>
          <a:solidFill>
            <a:srgbClr val="80000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US" sz="800" dirty="0" smtClean="0">
                <a:solidFill>
                  <a:schemeClr val="bg1"/>
                </a:solidFill>
                <a:latin typeface="Arial" pitchFamily="34" charset="0"/>
              </a:rPr>
              <a:t>NATIONAL </a:t>
            </a:r>
          </a:p>
          <a:p>
            <a:pPr algn="ctr"/>
            <a:r>
              <a:rPr lang="en-US" sz="800" dirty="0" smtClean="0">
                <a:solidFill>
                  <a:schemeClr val="bg1"/>
                </a:solidFill>
                <a:latin typeface="Arial" pitchFamily="34" charset="0"/>
              </a:rPr>
              <a:t>LEVEL</a:t>
            </a:r>
            <a:endParaRPr lang="en-US" sz="800" dirty="0">
              <a:solidFill>
                <a:schemeClr val="bg1"/>
              </a:solidFill>
              <a:latin typeface="Arial" pitchFamily="34" charset="0"/>
            </a:endParaRPr>
          </a:p>
        </p:txBody>
      </p:sp>
      <p:cxnSp>
        <p:nvCxnSpPr>
          <p:cNvPr id="123" name="Straight Connector 212"/>
          <p:cNvCxnSpPr/>
          <p:nvPr/>
        </p:nvCxnSpPr>
        <p:spPr bwMode="auto">
          <a:xfrm>
            <a:off x="152400" y="3056464"/>
            <a:ext cx="8839200" cy="0"/>
          </a:xfrm>
          <a:prstGeom prst="line">
            <a:avLst/>
          </a:prstGeom>
          <a:solidFill>
            <a:schemeClr val="accent1"/>
          </a:solidFill>
          <a:ln w="19050" cap="flat" cmpd="sng" algn="ctr">
            <a:solidFill>
              <a:srgbClr val="800000"/>
            </a:solidFill>
            <a:prstDash val="sysDash"/>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24" name="Rounded Rectangle 218"/>
          <p:cNvSpPr/>
          <p:nvPr/>
        </p:nvSpPr>
        <p:spPr bwMode="auto">
          <a:xfrm>
            <a:off x="1041399" y="4876800"/>
            <a:ext cx="1066800" cy="304800"/>
          </a:xfrm>
          <a:prstGeom prst="roundRect">
            <a:avLst/>
          </a:prstGeom>
          <a:solidFill>
            <a:srgbClr val="80000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US" sz="800" dirty="0" smtClean="0">
                <a:solidFill>
                  <a:schemeClr val="bg1"/>
                </a:solidFill>
                <a:latin typeface="Arial" pitchFamily="34" charset="0"/>
              </a:rPr>
              <a:t>NATION XX</a:t>
            </a:r>
          </a:p>
        </p:txBody>
      </p:sp>
      <p:sp>
        <p:nvSpPr>
          <p:cNvPr id="127" name="TextBox 72"/>
          <p:cNvSpPr txBox="1"/>
          <p:nvPr/>
        </p:nvSpPr>
        <p:spPr>
          <a:xfrm>
            <a:off x="2895600" y="3396734"/>
            <a:ext cx="838200" cy="184666"/>
          </a:xfrm>
          <a:prstGeom prst="rect">
            <a:avLst/>
          </a:prstGeom>
          <a:noFill/>
        </p:spPr>
        <p:txBody>
          <a:bodyPr wrap="square" rtlCol="0">
            <a:spAutoFit/>
          </a:bodyPr>
          <a:lstStyle/>
          <a:p>
            <a:r>
              <a:rPr lang="en-US" sz="600" dirty="0" smtClean="0"/>
              <a:t>&lt;Cooperation&gt; </a:t>
            </a:r>
            <a:endParaRPr lang="en-US" sz="600" dirty="0"/>
          </a:p>
        </p:txBody>
      </p:sp>
      <p:sp>
        <p:nvSpPr>
          <p:cNvPr id="128" name="TextBox 73"/>
          <p:cNvSpPr txBox="1"/>
          <p:nvPr/>
        </p:nvSpPr>
        <p:spPr>
          <a:xfrm>
            <a:off x="5791200" y="3472934"/>
            <a:ext cx="838200" cy="184666"/>
          </a:xfrm>
          <a:prstGeom prst="rect">
            <a:avLst/>
          </a:prstGeom>
          <a:noFill/>
        </p:spPr>
        <p:txBody>
          <a:bodyPr wrap="square" rtlCol="0">
            <a:spAutoFit/>
          </a:bodyPr>
          <a:lstStyle/>
          <a:p>
            <a:r>
              <a:rPr lang="en-US" sz="600" dirty="0" smtClean="0"/>
              <a:t>&lt;Cooperation&gt; </a:t>
            </a:r>
            <a:endParaRPr lang="en-US" sz="600" dirty="0"/>
          </a:p>
        </p:txBody>
      </p:sp>
      <p:sp>
        <p:nvSpPr>
          <p:cNvPr id="129" name="TextBox 74"/>
          <p:cNvSpPr txBox="1"/>
          <p:nvPr/>
        </p:nvSpPr>
        <p:spPr>
          <a:xfrm>
            <a:off x="7848600" y="3124200"/>
            <a:ext cx="838200" cy="184666"/>
          </a:xfrm>
          <a:prstGeom prst="rect">
            <a:avLst/>
          </a:prstGeom>
          <a:noFill/>
        </p:spPr>
        <p:txBody>
          <a:bodyPr wrap="square" rtlCol="0">
            <a:spAutoFit/>
          </a:bodyPr>
          <a:lstStyle/>
          <a:p>
            <a:r>
              <a:rPr lang="en-US" sz="600" dirty="0" smtClean="0"/>
              <a:t>&lt;Cooperation&gt; </a:t>
            </a:r>
            <a:endParaRPr lang="en-US" sz="600" dirty="0"/>
          </a:p>
        </p:txBody>
      </p:sp>
      <p:sp>
        <p:nvSpPr>
          <p:cNvPr id="134" name="Rounded Rectangle 79"/>
          <p:cNvSpPr/>
          <p:nvPr/>
        </p:nvSpPr>
        <p:spPr bwMode="auto">
          <a:xfrm>
            <a:off x="762000" y="3867149"/>
            <a:ext cx="1143000" cy="152400"/>
          </a:xfrm>
          <a:prstGeom prst="roundRect">
            <a:avLst/>
          </a:prstGeom>
          <a:solidFill>
            <a:schemeClr val="bg1">
              <a:lumMod val="6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US" sz="600" i="1" dirty="0" smtClean="0">
                <a:latin typeface="Arial" pitchFamily="34" charset="0"/>
              </a:rPr>
              <a:t>Event Bus</a:t>
            </a:r>
            <a:endParaRPr lang="en-US" sz="600" i="1" dirty="0">
              <a:latin typeface="Arial" pitchFamily="34" charset="0"/>
            </a:endParaRPr>
          </a:p>
        </p:txBody>
      </p:sp>
      <p:sp>
        <p:nvSpPr>
          <p:cNvPr id="135" name="Rounded Rectangle 92"/>
          <p:cNvSpPr/>
          <p:nvPr/>
        </p:nvSpPr>
        <p:spPr bwMode="auto">
          <a:xfrm>
            <a:off x="685800" y="4095750"/>
            <a:ext cx="609600" cy="304799"/>
          </a:xfrm>
          <a:prstGeom prst="roundRect">
            <a:avLst/>
          </a:prstGeom>
          <a:solidFill>
            <a:schemeClr val="bg1">
              <a:lumMod val="6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US" sz="600" dirty="0" smtClean="0">
                <a:latin typeface="Arial" pitchFamily="34" charset="0"/>
              </a:rPr>
              <a:t>Command </a:t>
            </a:r>
            <a:r>
              <a:rPr lang="en-US" sz="600" dirty="0">
                <a:latin typeface="Arial" pitchFamily="34" charset="0"/>
              </a:rPr>
              <a:t>and </a:t>
            </a:r>
            <a:r>
              <a:rPr lang="en-US" sz="600" dirty="0" smtClean="0">
                <a:latin typeface="Arial" pitchFamily="34" charset="0"/>
              </a:rPr>
              <a:t>Control</a:t>
            </a:r>
          </a:p>
          <a:p>
            <a:pPr algn="ctr"/>
            <a:r>
              <a:rPr lang="en-US" sz="600" dirty="0" smtClean="0">
                <a:latin typeface="Arial" pitchFamily="34" charset="0"/>
              </a:rPr>
              <a:t>Module</a:t>
            </a:r>
            <a:endParaRPr lang="en-US" sz="600" dirty="0">
              <a:latin typeface="Arial" pitchFamily="34" charset="0"/>
            </a:endParaRPr>
          </a:p>
        </p:txBody>
      </p:sp>
      <p:sp>
        <p:nvSpPr>
          <p:cNvPr id="136" name="Rounded Rectangle 93"/>
          <p:cNvSpPr/>
          <p:nvPr/>
        </p:nvSpPr>
        <p:spPr bwMode="auto">
          <a:xfrm>
            <a:off x="1371600" y="4095749"/>
            <a:ext cx="609600" cy="304800"/>
          </a:xfrm>
          <a:prstGeom prst="roundRect">
            <a:avLst/>
          </a:prstGeom>
          <a:solidFill>
            <a:schemeClr val="bg1">
              <a:lumMod val="6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US" sz="600" dirty="0" smtClean="0">
                <a:latin typeface="Arial" pitchFamily="34" charset="0"/>
              </a:rPr>
              <a:t>Security </a:t>
            </a:r>
          </a:p>
          <a:p>
            <a:pPr algn="ctr"/>
            <a:r>
              <a:rPr lang="en-US" sz="600" dirty="0" smtClean="0">
                <a:latin typeface="Arial" pitchFamily="34" charset="0"/>
              </a:rPr>
              <a:t>Intelligence</a:t>
            </a:r>
            <a:endParaRPr lang="en-US" sz="600" dirty="0">
              <a:latin typeface="Arial" pitchFamily="34" charset="0"/>
            </a:endParaRPr>
          </a:p>
        </p:txBody>
      </p:sp>
      <p:sp>
        <p:nvSpPr>
          <p:cNvPr id="146" name="Rettangolo 145"/>
          <p:cNvSpPr/>
          <p:nvPr/>
        </p:nvSpPr>
        <p:spPr>
          <a:xfrm>
            <a:off x="3731222" y="1203545"/>
            <a:ext cx="2480167" cy="230832"/>
          </a:xfrm>
          <a:prstGeom prst="rect">
            <a:avLst/>
          </a:prstGeom>
        </p:spPr>
        <p:txBody>
          <a:bodyPr wrap="none">
            <a:spAutoFit/>
          </a:bodyPr>
          <a:lstStyle/>
          <a:p>
            <a:pPr algn="ctr"/>
            <a:r>
              <a:rPr lang="en-US" sz="900" b="1" dirty="0" smtClean="0">
                <a:solidFill>
                  <a:srgbClr val="0070C0"/>
                </a:solidFill>
                <a:latin typeface="Arial" pitchFamily="34" charset="0"/>
              </a:rPr>
              <a:t>European GAMMA Control Center (EGCC)</a:t>
            </a:r>
            <a:endParaRPr lang="en-US" sz="900" b="1" dirty="0">
              <a:solidFill>
                <a:srgbClr val="0070C0"/>
              </a:solidFill>
              <a:latin typeface="Arial" pitchFamily="34" charset="0"/>
            </a:endParaRPr>
          </a:p>
        </p:txBody>
      </p:sp>
      <p:sp>
        <p:nvSpPr>
          <p:cNvPr id="147" name="Rounded Rectangle 83"/>
          <p:cNvSpPr/>
          <p:nvPr/>
        </p:nvSpPr>
        <p:spPr bwMode="auto">
          <a:xfrm>
            <a:off x="3048000" y="3733801"/>
            <a:ext cx="2209800" cy="1066799"/>
          </a:xfrm>
          <a:prstGeom prst="roundRect">
            <a:avLst/>
          </a:prstGeom>
          <a:solidFill>
            <a:schemeClr val="accent2">
              <a:lumMod val="40000"/>
              <a:lumOff val="60000"/>
              <a:alpha val="3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algn="ctr"/>
            <a:endParaRPr lang="en-US" sz="800" b="1" dirty="0" smtClean="0">
              <a:solidFill>
                <a:srgbClr val="FF0000"/>
              </a:solidFill>
              <a:latin typeface="Arial" pitchFamily="34" charset="0"/>
            </a:endParaRPr>
          </a:p>
          <a:p>
            <a:pPr algn="ctr"/>
            <a:r>
              <a:rPr lang="en-US" sz="800" b="1" dirty="0" smtClean="0">
                <a:solidFill>
                  <a:srgbClr val="FF0000"/>
                </a:solidFill>
                <a:latin typeface="Arial" pitchFamily="34" charset="0"/>
              </a:rPr>
              <a:t>National GAMMA</a:t>
            </a:r>
          </a:p>
          <a:p>
            <a:pPr algn="ctr"/>
            <a:r>
              <a:rPr lang="en-US" sz="800" b="1" dirty="0" smtClean="0">
                <a:solidFill>
                  <a:srgbClr val="FF0000"/>
                </a:solidFill>
                <a:latin typeface="Arial" pitchFamily="34" charset="0"/>
              </a:rPr>
              <a:t>Security </a:t>
            </a:r>
            <a:r>
              <a:rPr lang="en-US" sz="800" b="1" dirty="0">
                <a:solidFill>
                  <a:srgbClr val="FF0000"/>
                </a:solidFill>
                <a:latin typeface="Arial" pitchFamily="34" charset="0"/>
              </a:rPr>
              <a:t>M</a:t>
            </a:r>
            <a:r>
              <a:rPr lang="en-US" sz="800" b="1" dirty="0" smtClean="0">
                <a:solidFill>
                  <a:srgbClr val="FF0000"/>
                </a:solidFill>
                <a:latin typeface="Arial" pitchFamily="34" charset="0"/>
              </a:rPr>
              <a:t>anagement </a:t>
            </a:r>
            <a:r>
              <a:rPr lang="en-US" sz="800" b="1" dirty="0">
                <a:solidFill>
                  <a:srgbClr val="FF0000"/>
                </a:solidFill>
                <a:latin typeface="Arial" pitchFamily="34" charset="0"/>
              </a:rPr>
              <a:t>P</a:t>
            </a:r>
            <a:r>
              <a:rPr lang="en-US" sz="800" b="1" dirty="0" smtClean="0">
                <a:solidFill>
                  <a:srgbClr val="FF0000"/>
                </a:solidFill>
                <a:latin typeface="Arial" pitchFamily="34" charset="0"/>
              </a:rPr>
              <a:t>latform</a:t>
            </a:r>
            <a:endParaRPr lang="en-US" sz="800" b="1" dirty="0">
              <a:solidFill>
                <a:srgbClr val="FF0000"/>
              </a:solidFill>
              <a:latin typeface="Arial" pitchFamily="34" charset="0"/>
            </a:endParaRPr>
          </a:p>
        </p:txBody>
      </p:sp>
      <p:sp>
        <p:nvSpPr>
          <p:cNvPr id="148" name="Rounded Rectangle 88"/>
          <p:cNvSpPr/>
          <p:nvPr/>
        </p:nvSpPr>
        <p:spPr bwMode="auto">
          <a:xfrm>
            <a:off x="4650740" y="4191000"/>
            <a:ext cx="530860" cy="254725"/>
          </a:xfrm>
          <a:prstGeom prst="roundRect">
            <a:avLst/>
          </a:prstGeom>
          <a:solidFill>
            <a:schemeClr val="bg1">
              <a:lumMod val="6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US" sz="600" dirty="0" smtClean="0">
                <a:latin typeface="Arial" pitchFamily="34" charset="0"/>
              </a:rPr>
              <a:t>IDS</a:t>
            </a:r>
            <a:endParaRPr lang="en-US" sz="600" dirty="0">
              <a:latin typeface="Arial" pitchFamily="34" charset="0"/>
            </a:endParaRPr>
          </a:p>
        </p:txBody>
      </p:sp>
      <p:sp>
        <p:nvSpPr>
          <p:cNvPr id="149" name="Rounded Rectangle 89"/>
          <p:cNvSpPr/>
          <p:nvPr/>
        </p:nvSpPr>
        <p:spPr bwMode="auto">
          <a:xfrm>
            <a:off x="4648200" y="3886200"/>
            <a:ext cx="533400" cy="254725"/>
          </a:xfrm>
          <a:prstGeom prst="roundRect">
            <a:avLst/>
          </a:prstGeom>
          <a:solidFill>
            <a:schemeClr val="bg1">
              <a:lumMod val="6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US" sz="500" dirty="0" smtClean="0">
                <a:latin typeface="Arial" pitchFamily="34" charset="0"/>
              </a:rPr>
              <a:t>Attack </a:t>
            </a:r>
          </a:p>
          <a:p>
            <a:pPr algn="ctr"/>
            <a:r>
              <a:rPr lang="en-US" sz="500" dirty="0" smtClean="0">
                <a:latin typeface="Arial" pitchFamily="34" charset="0"/>
              </a:rPr>
              <a:t>Prediction</a:t>
            </a:r>
            <a:endParaRPr lang="en-US" sz="500" dirty="0">
              <a:latin typeface="Arial" pitchFamily="34" charset="0"/>
            </a:endParaRPr>
          </a:p>
        </p:txBody>
      </p:sp>
      <p:cxnSp>
        <p:nvCxnSpPr>
          <p:cNvPr id="150" name="Straight Connector 174"/>
          <p:cNvCxnSpPr/>
          <p:nvPr/>
        </p:nvCxnSpPr>
        <p:spPr bwMode="auto">
          <a:xfrm flipV="1">
            <a:off x="5181600" y="4325186"/>
            <a:ext cx="228599" cy="1"/>
          </a:xfrm>
          <a:prstGeom prst="line">
            <a:avLst/>
          </a:prstGeom>
          <a:solidFill>
            <a:schemeClr val="accent1"/>
          </a:solidFill>
          <a:ln w="9525" cap="flat" cmpd="sng" algn="ctr">
            <a:solidFill>
              <a:schemeClr val="tx1"/>
            </a:solidFill>
            <a:prstDash val="sysDash"/>
            <a:round/>
            <a:headEnd type="triangl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51" name="Rounded Rectangle 218"/>
          <p:cNvSpPr/>
          <p:nvPr/>
        </p:nvSpPr>
        <p:spPr bwMode="auto">
          <a:xfrm>
            <a:off x="3555999" y="4876800"/>
            <a:ext cx="1066800" cy="304800"/>
          </a:xfrm>
          <a:prstGeom prst="roundRect">
            <a:avLst/>
          </a:prstGeom>
          <a:solidFill>
            <a:srgbClr val="80000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US" sz="800" dirty="0" smtClean="0">
                <a:solidFill>
                  <a:schemeClr val="bg1"/>
                </a:solidFill>
                <a:latin typeface="Arial" pitchFamily="34" charset="0"/>
              </a:rPr>
              <a:t>NATION YY</a:t>
            </a:r>
          </a:p>
        </p:txBody>
      </p:sp>
      <p:sp>
        <p:nvSpPr>
          <p:cNvPr id="152" name="Rounded Rectangle 79"/>
          <p:cNvSpPr/>
          <p:nvPr/>
        </p:nvSpPr>
        <p:spPr bwMode="auto">
          <a:xfrm>
            <a:off x="3276600" y="3867149"/>
            <a:ext cx="1143000" cy="152400"/>
          </a:xfrm>
          <a:prstGeom prst="roundRect">
            <a:avLst/>
          </a:prstGeom>
          <a:solidFill>
            <a:schemeClr val="bg1">
              <a:lumMod val="6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US" sz="600" i="1" dirty="0" smtClean="0">
                <a:latin typeface="Arial" pitchFamily="34" charset="0"/>
              </a:rPr>
              <a:t>Event Bus</a:t>
            </a:r>
            <a:endParaRPr lang="en-US" sz="600" i="1" dirty="0">
              <a:latin typeface="Arial" pitchFamily="34" charset="0"/>
            </a:endParaRPr>
          </a:p>
        </p:txBody>
      </p:sp>
      <p:sp>
        <p:nvSpPr>
          <p:cNvPr id="153" name="Rounded Rectangle 92"/>
          <p:cNvSpPr/>
          <p:nvPr/>
        </p:nvSpPr>
        <p:spPr bwMode="auto">
          <a:xfrm>
            <a:off x="3200400" y="4095750"/>
            <a:ext cx="609600" cy="304799"/>
          </a:xfrm>
          <a:prstGeom prst="roundRect">
            <a:avLst/>
          </a:prstGeom>
          <a:solidFill>
            <a:schemeClr val="bg1">
              <a:lumMod val="6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US" sz="600" dirty="0" smtClean="0">
                <a:latin typeface="Arial" pitchFamily="34" charset="0"/>
              </a:rPr>
              <a:t>Command </a:t>
            </a:r>
            <a:r>
              <a:rPr lang="en-US" sz="600" dirty="0">
                <a:latin typeface="Arial" pitchFamily="34" charset="0"/>
              </a:rPr>
              <a:t>and </a:t>
            </a:r>
            <a:r>
              <a:rPr lang="en-US" sz="600" dirty="0" smtClean="0">
                <a:latin typeface="Arial" pitchFamily="34" charset="0"/>
              </a:rPr>
              <a:t>Control</a:t>
            </a:r>
          </a:p>
          <a:p>
            <a:pPr algn="ctr"/>
            <a:r>
              <a:rPr lang="en-US" sz="600" dirty="0" smtClean="0">
                <a:latin typeface="Arial" pitchFamily="34" charset="0"/>
              </a:rPr>
              <a:t>Module</a:t>
            </a:r>
            <a:endParaRPr lang="en-US" sz="600" dirty="0">
              <a:latin typeface="Arial" pitchFamily="34" charset="0"/>
            </a:endParaRPr>
          </a:p>
        </p:txBody>
      </p:sp>
      <p:sp>
        <p:nvSpPr>
          <p:cNvPr id="154" name="Rounded Rectangle 93"/>
          <p:cNvSpPr/>
          <p:nvPr/>
        </p:nvSpPr>
        <p:spPr bwMode="auto">
          <a:xfrm>
            <a:off x="3886200" y="4095749"/>
            <a:ext cx="609600" cy="304800"/>
          </a:xfrm>
          <a:prstGeom prst="roundRect">
            <a:avLst/>
          </a:prstGeom>
          <a:solidFill>
            <a:schemeClr val="bg1">
              <a:lumMod val="6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US" sz="600" dirty="0" smtClean="0">
                <a:latin typeface="Arial" pitchFamily="34" charset="0"/>
              </a:rPr>
              <a:t>Security </a:t>
            </a:r>
          </a:p>
          <a:p>
            <a:pPr algn="ctr"/>
            <a:r>
              <a:rPr lang="en-US" sz="600" dirty="0" smtClean="0">
                <a:latin typeface="Arial" pitchFamily="34" charset="0"/>
              </a:rPr>
              <a:t>Intelligence</a:t>
            </a:r>
            <a:endParaRPr lang="en-US" sz="600" dirty="0">
              <a:latin typeface="Arial" pitchFamily="34" charset="0"/>
            </a:endParaRPr>
          </a:p>
        </p:txBody>
      </p:sp>
      <p:sp>
        <p:nvSpPr>
          <p:cNvPr id="155" name="Rounded Rectangle 83"/>
          <p:cNvSpPr/>
          <p:nvPr/>
        </p:nvSpPr>
        <p:spPr bwMode="auto">
          <a:xfrm>
            <a:off x="6477001" y="3733800"/>
            <a:ext cx="2209800" cy="1066799"/>
          </a:xfrm>
          <a:prstGeom prst="roundRect">
            <a:avLst/>
          </a:prstGeom>
          <a:solidFill>
            <a:schemeClr val="accent2">
              <a:lumMod val="40000"/>
              <a:lumOff val="60000"/>
              <a:alpha val="3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algn="ctr"/>
            <a:endParaRPr lang="en-US" sz="800" b="1" dirty="0" smtClean="0">
              <a:solidFill>
                <a:srgbClr val="FF0000"/>
              </a:solidFill>
              <a:latin typeface="Arial" pitchFamily="34" charset="0"/>
            </a:endParaRPr>
          </a:p>
          <a:p>
            <a:pPr algn="ctr"/>
            <a:r>
              <a:rPr lang="en-US" sz="800" b="1" dirty="0" smtClean="0">
                <a:solidFill>
                  <a:srgbClr val="FF0000"/>
                </a:solidFill>
                <a:latin typeface="Arial" pitchFamily="34" charset="0"/>
              </a:rPr>
              <a:t>National GAMMA</a:t>
            </a:r>
          </a:p>
          <a:p>
            <a:pPr algn="ctr"/>
            <a:r>
              <a:rPr lang="en-US" sz="800" b="1" dirty="0" smtClean="0">
                <a:solidFill>
                  <a:srgbClr val="FF0000"/>
                </a:solidFill>
                <a:latin typeface="Arial" pitchFamily="34" charset="0"/>
              </a:rPr>
              <a:t>Security </a:t>
            </a:r>
            <a:r>
              <a:rPr lang="en-US" sz="800" b="1" dirty="0">
                <a:solidFill>
                  <a:srgbClr val="FF0000"/>
                </a:solidFill>
                <a:latin typeface="Arial" pitchFamily="34" charset="0"/>
              </a:rPr>
              <a:t>M</a:t>
            </a:r>
            <a:r>
              <a:rPr lang="en-US" sz="800" b="1" dirty="0" smtClean="0">
                <a:solidFill>
                  <a:srgbClr val="FF0000"/>
                </a:solidFill>
                <a:latin typeface="Arial" pitchFamily="34" charset="0"/>
              </a:rPr>
              <a:t>anagement </a:t>
            </a:r>
            <a:r>
              <a:rPr lang="en-US" sz="800" b="1" dirty="0">
                <a:solidFill>
                  <a:srgbClr val="FF0000"/>
                </a:solidFill>
                <a:latin typeface="Arial" pitchFamily="34" charset="0"/>
              </a:rPr>
              <a:t>P</a:t>
            </a:r>
            <a:r>
              <a:rPr lang="en-US" sz="800" b="1" dirty="0" smtClean="0">
                <a:solidFill>
                  <a:srgbClr val="FF0000"/>
                </a:solidFill>
                <a:latin typeface="Arial" pitchFamily="34" charset="0"/>
              </a:rPr>
              <a:t>latform</a:t>
            </a:r>
            <a:endParaRPr lang="en-US" sz="800" b="1" dirty="0">
              <a:solidFill>
                <a:srgbClr val="FF0000"/>
              </a:solidFill>
              <a:latin typeface="Arial" pitchFamily="34" charset="0"/>
            </a:endParaRPr>
          </a:p>
        </p:txBody>
      </p:sp>
      <p:sp>
        <p:nvSpPr>
          <p:cNvPr id="156" name="Rounded Rectangle 88"/>
          <p:cNvSpPr/>
          <p:nvPr/>
        </p:nvSpPr>
        <p:spPr bwMode="auto">
          <a:xfrm>
            <a:off x="8079741" y="4190999"/>
            <a:ext cx="530860" cy="254725"/>
          </a:xfrm>
          <a:prstGeom prst="roundRect">
            <a:avLst/>
          </a:prstGeom>
          <a:solidFill>
            <a:schemeClr val="bg1">
              <a:lumMod val="6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US" sz="600" dirty="0" smtClean="0">
                <a:latin typeface="Arial" pitchFamily="34" charset="0"/>
              </a:rPr>
              <a:t>IDS</a:t>
            </a:r>
            <a:endParaRPr lang="en-US" sz="600" dirty="0">
              <a:latin typeface="Arial" pitchFamily="34" charset="0"/>
            </a:endParaRPr>
          </a:p>
        </p:txBody>
      </p:sp>
      <p:sp>
        <p:nvSpPr>
          <p:cNvPr id="157" name="Rounded Rectangle 89"/>
          <p:cNvSpPr/>
          <p:nvPr/>
        </p:nvSpPr>
        <p:spPr bwMode="auto">
          <a:xfrm>
            <a:off x="8077201" y="3886199"/>
            <a:ext cx="533400" cy="254725"/>
          </a:xfrm>
          <a:prstGeom prst="roundRect">
            <a:avLst/>
          </a:prstGeom>
          <a:solidFill>
            <a:schemeClr val="bg1">
              <a:lumMod val="6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US" sz="500" dirty="0" smtClean="0">
                <a:latin typeface="Arial" pitchFamily="34" charset="0"/>
              </a:rPr>
              <a:t>Attack </a:t>
            </a:r>
          </a:p>
          <a:p>
            <a:pPr algn="ctr"/>
            <a:r>
              <a:rPr lang="en-US" sz="500" dirty="0" smtClean="0">
                <a:latin typeface="Arial" pitchFamily="34" charset="0"/>
              </a:rPr>
              <a:t>Prediction</a:t>
            </a:r>
            <a:endParaRPr lang="en-US" sz="500" dirty="0">
              <a:latin typeface="Arial" pitchFamily="34" charset="0"/>
            </a:endParaRPr>
          </a:p>
        </p:txBody>
      </p:sp>
      <p:cxnSp>
        <p:nvCxnSpPr>
          <p:cNvPr id="158" name="Straight Connector 174"/>
          <p:cNvCxnSpPr/>
          <p:nvPr/>
        </p:nvCxnSpPr>
        <p:spPr bwMode="auto">
          <a:xfrm flipV="1">
            <a:off x="8610601" y="4325185"/>
            <a:ext cx="228599" cy="1"/>
          </a:xfrm>
          <a:prstGeom prst="line">
            <a:avLst/>
          </a:prstGeom>
          <a:solidFill>
            <a:schemeClr val="accent1"/>
          </a:solidFill>
          <a:ln w="9525" cap="flat" cmpd="sng" algn="ctr">
            <a:solidFill>
              <a:schemeClr val="tx1"/>
            </a:solidFill>
            <a:prstDash val="sysDash"/>
            <a:round/>
            <a:headEnd type="triangl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59" name="Rounded Rectangle 218"/>
          <p:cNvSpPr/>
          <p:nvPr/>
        </p:nvSpPr>
        <p:spPr bwMode="auto">
          <a:xfrm>
            <a:off x="6985000" y="4876799"/>
            <a:ext cx="1066800" cy="304800"/>
          </a:xfrm>
          <a:prstGeom prst="roundRect">
            <a:avLst/>
          </a:prstGeom>
          <a:solidFill>
            <a:srgbClr val="80000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US" sz="800" dirty="0" smtClean="0">
                <a:solidFill>
                  <a:schemeClr val="bg1"/>
                </a:solidFill>
                <a:latin typeface="Arial" pitchFamily="34" charset="0"/>
              </a:rPr>
              <a:t>NATION XX</a:t>
            </a:r>
          </a:p>
        </p:txBody>
      </p:sp>
      <p:sp>
        <p:nvSpPr>
          <p:cNvPr id="160" name="Rounded Rectangle 79"/>
          <p:cNvSpPr/>
          <p:nvPr/>
        </p:nvSpPr>
        <p:spPr bwMode="auto">
          <a:xfrm>
            <a:off x="6705601" y="3867148"/>
            <a:ext cx="1143000" cy="152400"/>
          </a:xfrm>
          <a:prstGeom prst="roundRect">
            <a:avLst/>
          </a:prstGeom>
          <a:solidFill>
            <a:schemeClr val="bg1">
              <a:lumMod val="6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US" sz="600" i="1" dirty="0" smtClean="0">
                <a:latin typeface="Arial" pitchFamily="34" charset="0"/>
              </a:rPr>
              <a:t>Event Bus</a:t>
            </a:r>
            <a:endParaRPr lang="en-US" sz="600" i="1" dirty="0">
              <a:latin typeface="Arial" pitchFamily="34" charset="0"/>
            </a:endParaRPr>
          </a:p>
        </p:txBody>
      </p:sp>
      <p:sp>
        <p:nvSpPr>
          <p:cNvPr id="161" name="Rounded Rectangle 92"/>
          <p:cNvSpPr/>
          <p:nvPr/>
        </p:nvSpPr>
        <p:spPr bwMode="auto">
          <a:xfrm>
            <a:off x="6629401" y="4095749"/>
            <a:ext cx="609600" cy="304799"/>
          </a:xfrm>
          <a:prstGeom prst="roundRect">
            <a:avLst/>
          </a:prstGeom>
          <a:solidFill>
            <a:schemeClr val="bg1">
              <a:lumMod val="6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US" sz="600" dirty="0" smtClean="0">
                <a:latin typeface="Arial" pitchFamily="34" charset="0"/>
              </a:rPr>
              <a:t>Command </a:t>
            </a:r>
            <a:r>
              <a:rPr lang="en-US" sz="600" dirty="0">
                <a:latin typeface="Arial" pitchFamily="34" charset="0"/>
              </a:rPr>
              <a:t>and </a:t>
            </a:r>
            <a:r>
              <a:rPr lang="en-US" sz="600" dirty="0" smtClean="0">
                <a:latin typeface="Arial" pitchFamily="34" charset="0"/>
              </a:rPr>
              <a:t>Control</a:t>
            </a:r>
          </a:p>
          <a:p>
            <a:pPr algn="ctr"/>
            <a:r>
              <a:rPr lang="en-US" sz="600" dirty="0" smtClean="0">
                <a:latin typeface="Arial" pitchFamily="34" charset="0"/>
              </a:rPr>
              <a:t>Module</a:t>
            </a:r>
            <a:endParaRPr lang="en-US" sz="600" dirty="0">
              <a:latin typeface="Arial" pitchFamily="34" charset="0"/>
            </a:endParaRPr>
          </a:p>
        </p:txBody>
      </p:sp>
      <p:sp>
        <p:nvSpPr>
          <p:cNvPr id="162" name="Rounded Rectangle 93"/>
          <p:cNvSpPr/>
          <p:nvPr/>
        </p:nvSpPr>
        <p:spPr bwMode="auto">
          <a:xfrm>
            <a:off x="7315201" y="4095748"/>
            <a:ext cx="609600" cy="304800"/>
          </a:xfrm>
          <a:prstGeom prst="roundRect">
            <a:avLst/>
          </a:prstGeom>
          <a:solidFill>
            <a:schemeClr val="bg1">
              <a:lumMod val="6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US" sz="600" dirty="0" smtClean="0">
                <a:latin typeface="Arial" pitchFamily="34" charset="0"/>
              </a:rPr>
              <a:t>Security </a:t>
            </a:r>
          </a:p>
          <a:p>
            <a:pPr algn="ctr"/>
            <a:r>
              <a:rPr lang="en-US" sz="600" dirty="0" smtClean="0">
                <a:latin typeface="Arial" pitchFamily="34" charset="0"/>
              </a:rPr>
              <a:t>Intelligence</a:t>
            </a:r>
            <a:endParaRPr lang="en-US" sz="600" dirty="0">
              <a:latin typeface="Arial" pitchFamily="34" charset="0"/>
            </a:endParaRPr>
          </a:p>
        </p:txBody>
      </p:sp>
    </p:spTree>
    <p:extLst>
      <p:ext uri="{BB962C8B-B14F-4D97-AF65-F5344CB8AC3E}">
        <p14:creationId xmlns="" xmlns:p14="http://schemas.microsoft.com/office/powerpoint/2010/main" val="37782785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contenuto 2"/>
          <p:cNvSpPr>
            <a:spLocks noGrp="1"/>
          </p:cNvSpPr>
          <p:nvPr>
            <p:ph idx="1"/>
          </p:nvPr>
        </p:nvSpPr>
        <p:spPr>
          <a:xfrm>
            <a:off x="457200" y="1202251"/>
            <a:ext cx="8153400" cy="3323987"/>
          </a:xfrm>
        </p:spPr>
        <p:txBody>
          <a:bodyPr/>
          <a:lstStyle/>
          <a:p>
            <a:pPr>
              <a:buFont typeface="Arial" charset="0"/>
              <a:buChar char="•"/>
            </a:pPr>
            <a:r>
              <a:rPr lang="en-US" altLang="de-DE" sz="1500" b="1" dirty="0" smtClean="0"/>
              <a:t>Validation</a:t>
            </a:r>
            <a:r>
              <a:rPr lang="en-US" altLang="de-DE" sz="1500" dirty="0" smtClean="0"/>
              <a:t> follows </a:t>
            </a:r>
            <a:r>
              <a:rPr lang="en-US" altLang="de-DE" sz="1500" b="1" dirty="0" smtClean="0"/>
              <a:t>ATM-security-incidents-centered approach</a:t>
            </a:r>
            <a:br>
              <a:rPr lang="en-US" altLang="de-DE" sz="1500" b="1" dirty="0" smtClean="0"/>
            </a:br>
            <a:r>
              <a:rPr lang="en-US" altLang="de-DE" sz="1500" dirty="0" smtClean="0"/>
              <a:t>(not prototype-driven approach)</a:t>
            </a:r>
            <a:br>
              <a:rPr lang="en-US" altLang="de-DE" sz="1500" dirty="0" smtClean="0"/>
            </a:br>
            <a:r>
              <a:rPr lang="en-US" altLang="de-DE" sz="1500" dirty="0">
                <a:sym typeface="Wingdings" panose="05000000000000000000" pitchFamily="2" charset="2"/>
              </a:rPr>
              <a:t> validation scenarios </a:t>
            </a:r>
            <a:r>
              <a:rPr lang="en-US" altLang="de-DE" sz="1500" dirty="0" smtClean="0">
                <a:sym typeface="Wingdings" panose="05000000000000000000" pitchFamily="2" charset="2"/>
              </a:rPr>
              <a:t>are </a:t>
            </a:r>
            <a:r>
              <a:rPr lang="en-US" altLang="de-DE" sz="1500" dirty="0">
                <a:sym typeface="Wingdings" panose="05000000000000000000" pitchFamily="2" charset="2"/>
              </a:rPr>
              <a:t>specified for the selected threats identified in </a:t>
            </a:r>
            <a:r>
              <a:rPr lang="en-US" altLang="de-DE" sz="1500" dirty="0" smtClean="0">
                <a:sym typeface="Wingdings" panose="05000000000000000000" pitchFamily="2" charset="2"/>
              </a:rPr>
              <a:t>WP2</a:t>
            </a:r>
          </a:p>
          <a:p>
            <a:pPr>
              <a:buFont typeface="Arial" charset="0"/>
              <a:buChar char="•"/>
            </a:pPr>
            <a:r>
              <a:rPr lang="en-US" altLang="de-DE" sz="1500" b="1" dirty="0" smtClean="0"/>
              <a:t>Most </a:t>
            </a:r>
            <a:r>
              <a:rPr lang="en-US" altLang="de-DE" sz="1500" b="1" dirty="0"/>
              <a:t>important objective </a:t>
            </a:r>
            <a:r>
              <a:rPr lang="en-US" altLang="de-DE" sz="1500" dirty="0" smtClean="0"/>
              <a:t>of validation exercises: </a:t>
            </a:r>
            <a:br>
              <a:rPr lang="en-US" altLang="de-DE" sz="1500" dirty="0" smtClean="0"/>
            </a:br>
            <a:r>
              <a:rPr lang="en-US" altLang="de-DE" sz="1500" b="1" dirty="0" smtClean="0"/>
              <a:t>demonstrate</a:t>
            </a:r>
            <a:r>
              <a:rPr lang="en-US" altLang="de-DE" sz="1500" dirty="0" smtClean="0"/>
              <a:t> </a:t>
            </a:r>
            <a:r>
              <a:rPr lang="en-US" altLang="de-DE" sz="1500" b="1" dirty="0" smtClean="0"/>
              <a:t>improvement in </a:t>
            </a:r>
            <a:r>
              <a:rPr lang="en-US" altLang="de-DE" sz="1500" b="1" dirty="0"/>
              <a:t>security management when security incidents </a:t>
            </a:r>
            <a:r>
              <a:rPr lang="en-US" altLang="de-DE" sz="1500" b="1" dirty="0" smtClean="0"/>
              <a:t>occur</a:t>
            </a:r>
          </a:p>
          <a:p>
            <a:pPr>
              <a:buFont typeface="Arial" charset="0"/>
              <a:buChar char="•"/>
            </a:pPr>
            <a:r>
              <a:rPr lang="en-US" altLang="de-DE" sz="1500" b="1" dirty="0"/>
              <a:t>Information regarding</a:t>
            </a:r>
            <a:r>
              <a:rPr lang="en-US" altLang="de-DE" sz="1500" dirty="0"/>
              <a:t> </a:t>
            </a:r>
            <a:r>
              <a:rPr lang="en-US" altLang="de-DE" sz="1500" b="1" dirty="0"/>
              <a:t>GAMMA</a:t>
            </a:r>
            <a:r>
              <a:rPr lang="en-US" altLang="de-DE" sz="1500" dirty="0"/>
              <a:t> </a:t>
            </a:r>
            <a:r>
              <a:rPr lang="en-US" altLang="de-DE" sz="1500" b="1" dirty="0"/>
              <a:t>operational concepts’ feasibility and benefits </a:t>
            </a:r>
            <a:r>
              <a:rPr lang="en-US" altLang="de-DE" sz="1500" dirty="0"/>
              <a:t>of GAMMA will be </a:t>
            </a:r>
            <a:r>
              <a:rPr lang="en-US" altLang="de-DE" sz="1500" b="1" dirty="0"/>
              <a:t>obtained on threat scenario level</a:t>
            </a:r>
            <a:r>
              <a:rPr lang="en-US" altLang="de-DE" sz="1500" dirty="0"/>
              <a:t> </a:t>
            </a:r>
            <a:r>
              <a:rPr lang="en-US" altLang="de-DE" sz="1500" b="1" dirty="0" smtClean="0"/>
              <a:t>and </a:t>
            </a:r>
            <a:r>
              <a:rPr lang="en-US" altLang="de-DE" sz="1500" b="1" dirty="0"/>
              <a:t>for </a:t>
            </a:r>
            <a:r>
              <a:rPr lang="en-US" altLang="de-DE" sz="1500" b="1" dirty="0" smtClean="0"/>
              <a:t>collective </a:t>
            </a:r>
            <a:r>
              <a:rPr lang="en-US" altLang="de-DE" sz="1500" b="1" dirty="0"/>
              <a:t>validation </a:t>
            </a:r>
            <a:r>
              <a:rPr lang="en-US" altLang="de-DE" sz="1500" dirty="0"/>
              <a:t>(summed over </a:t>
            </a:r>
            <a:r>
              <a:rPr lang="en-US" altLang="de-DE" sz="1500" dirty="0" smtClean="0"/>
              <a:t>all </a:t>
            </a:r>
            <a:r>
              <a:rPr lang="en-US" altLang="de-DE" sz="1500" dirty="0"/>
              <a:t>validation exercises).</a:t>
            </a:r>
            <a:endParaRPr lang="en-US" altLang="de-DE" sz="1500" dirty="0" smtClean="0"/>
          </a:p>
          <a:p>
            <a:pPr>
              <a:buFont typeface="Arial" charset="0"/>
              <a:buChar char="•"/>
            </a:pPr>
            <a:r>
              <a:rPr lang="en-US" altLang="de-DE" sz="1500" b="1" dirty="0" smtClean="0"/>
              <a:t>Validations </a:t>
            </a:r>
            <a:r>
              <a:rPr lang="en-US" altLang="de-DE" sz="1500" b="1" dirty="0"/>
              <a:t>will be conducted in three </a:t>
            </a:r>
            <a:r>
              <a:rPr lang="en-US" altLang="de-DE" sz="1500" b="1" dirty="0" smtClean="0"/>
              <a:t>steps:</a:t>
            </a:r>
            <a:r>
              <a:rPr lang="en-US" altLang="de-DE" sz="1500" dirty="0" smtClean="0"/>
              <a:t> </a:t>
            </a:r>
          </a:p>
          <a:p>
            <a:pPr lvl="1">
              <a:buFont typeface="Arial" charset="0"/>
              <a:buChar char="•"/>
            </a:pPr>
            <a:r>
              <a:rPr lang="en-US" altLang="de-DE" sz="1500" b="1" dirty="0" smtClean="0"/>
              <a:t>Single prototype validation</a:t>
            </a:r>
          </a:p>
          <a:p>
            <a:pPr lvl="1">
              <a:buFont typeface="Arial" charset="0"/>
              <a:buChar char="•"/>
            </a:pPr>
            <a:r>
              <a:rPr lang="en-US" altLang="de-DE" sz="1500" b="1" dirty="0"/>
              <a:t>Validation of combination of prototypes</a:t>
            </a:r>
            <a:r>
              <a:rPr lang="en-US" altLang="de-DE" sz="1500" dirty="0"/>
              <a:t> (partially integrated GAMMA architecture</a:t>
            </a:r>
            <a:r>
              <a:rPr lang="en-US" altLang="de-DE" sz="1500" dirty="0" smtClean="0"/>
              <a:t>)</a:t>
            </a:r>
          </a:p>
          <a:p>
            <a:pPr lvl="1">
              <a:buFont typeface="Arial" charset="0"/>
              <a:buChar char="•"/>
            </a:pPr>
            <a:r>
              <a:rPr lang="en-US" altLang="de-DE" sz="1500" b="1" dirty="0"/>
              <a:t>GAMMA concept validation </a:t>
            </a:r>
            <a:r>
              <a:rPr lang="en-US" altLang="de-DE" sz="1500" dirty="0"/>
              <a:t>(fully integrated GAMMA architecture)</a:t>
            </a:r>
            <a:endParaRPr lang="en-US" altLang="de-DE" sz="1500" dirty="0" smtClean="0"/>
          </a:p>
          <a:p>
            <a:pPr>
              <a:buFont typeface="Arial" charset="0"/>
              <a:buChar char="•"/>
            </a:pPr>
            <a:endParaRPr lang="it-IT" altLang="de-DE" sz="1500" dirty="0" smtClean="0"/>
          </a:p>
        </p:txBody>
      </p:sp>
      <p:sp>
        <p:nvSpPr>
          <p:cNvPr id="7171" name="Segnaposto piè di pagina 3"/>
          <p:cNvSpPr>
            <a:spLocks noGrp="1"/>
          </p:cNvSpPr>
          <p:nvPr>
            <p:ph type="ftr"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de-DE" smtClean="0"/>
              <a:t>© GAMMA.All rights reserved</a:t>
            </a:r>
          </a:p>
        </p:txBody>
      </p:sp>
      <p:sp>
        <p:nvSpPr>
          <p:cNvPr id="7172" name="Titolo 1"/>
          <p:cNvSpPr>
            <a:spLocks noGrp="1"/>
          </p:cNvSpPr>
          <p:nvPr>
            <p:ph type="title"/>
          </p:nvPr>
        </p:nvSpPr>
        <p:spPr>
          <a:xfrm>
            <a:off x="1600200" y="152400"/>
            <a:ext cx="7088189" cy="400110"/>
          </a:xfrm>
        </p:spPr>
        <p:txBody>
          <a:bodyPr/>
          <a:lstStyle/>
          <a:p>
            <a:r>
              <a:rPr lang="en-US" altLang="de-DE" sz="2000" dirty="0" smtClean="0"/>
              <a:t>Validation Strategy</a:t>
            </a:r>
            <a:endParaRPr lang="it-IT" altLang="de-DE" sz="2000" dirty="0" smtClean="0"/>
          </a:p>
        </p:txBody>
      </p:sp>
      <p:pic>
        <p:nvPicPr>
          <p:cNvPr id="9218" name="Grafik 2056"/>
          <p:cNvPicPr>
            <a:picLocks noChangeAspect="1" noChangeArrowheads="1"/>
          </p:cNvPicPr>
          <p:nvPr/>
        </p:nvPicPr>
        <p:blipFill>
          <a:blip r:embed="rId3" cstate="print">
            <a:extLst>
              <a:ext uri="{28A0092B-C50C-407E-A947-70E740481C1C}">
                <a14:useLocalDpi xmlns:a14="http://schemas.microsoft.com/office/drawing/2010/main" xmlns="" val="0"/>
              </a:ext>
            </a:extLst>
          </a:blip>
          <a:srcRect t="16864" b="7808"/>
          <a:stretch>
            <a:fillRect/>
          </a:stretch>
        </p:blipFill>
        <p:spPr bwMode="auto">
          <a:xfrm>
            <a:off x="2286000" y="4267200"/>
            <a:ext cx="4343400" cy="24486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Foliennummernplatzhalter 1"/>
          <p:cNvSpPr>
            <a:spLocks noGrp="1"/>
          </p:cNvSpPr>
          <p:nvPr>
            <p:ph type="sldNum" sz="quarter" idx="11"/>
          </p:nvPr>
        </p:nvSpPr>
        <p:spPr/>
        <p:txBody>
          <a:bodyPr/>
          <a:lstStyle/>
          <a:p>
            <a:pPr>
              <a:defRPr/>
            </a:pPr>
            <a:fld id="{E38E013C-36C8-4502-8AB2-7AB76CF267E3}" type="slidenum">
              <a:rPr lang="en-US" smtClean="0"/>
              <a:pPr>
                <a:defRPr/>
              </a:pPr>
              <a:t>34</a:t>
            </a:fld>
            <a:endParaRPr lang="en-US"/>
          </a:p>
        </p:txBody>
      </p:sp>
    </p:spTree>
    <p:extLst>
      <p:ext uri="{BB962C8B-B14F-4D97-AF65-F5344CB8AC3E}">
        <p14:creationId xmlns:p14="http://schemas.microsoft.com/office/powerpoint/2010/main" xmlns="" val="88040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7170">
                                            <p:txEl>
                                              <p:pRg st="1" end="1"/>
                                            </p:txEl>
                                          </p:spTgt>
                                        </p:tgtEl>
                                        <p:attrNameLst>
                                          <p:attrName>style.visibility</p:attrName>
                                        </p:attrNameLst>
                                      </p:cBhvr>
                                      <p:to>
                                        <p:strVal val="visible"/>
                                      </p:to>
                                    </p:set>
                                    <p:animEffect transition="in" filter="wipe(left)">
                                      <p:cBhvr>
                                        <p:cTn id="11" dur="500"/>
                                        <p:tgtEl>
                                          <p:spTgt spid="7170">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7170">
                                            <p:txEl>
                                              <p:pRg st="2" end="2"/>
                                            </p:txEl>
                                          </p:spTgt>
                                        </p:tgtEl>
                                        <p:attrNameLst>
                                          <p:attrName>style.visibility</p:attrName>
                                        </p:attrNameLst>
                                      </p:cBhvr>
                                      <p:to>
                                        <p:strVal val="visible"/>
                                      </p:to>
                                    </p:set>
                                    <p:animEffect transition="in" filter="wipe(left)">
                                      <p:cBhvr>
                                        <p:cTn id="16" dur="500"/>
                                        <p:tgtEl>
                                          <p:spTgt spid="7170">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7170">
                                            <p:txEl>
                                              <p:pRg st="3" end="3"/>
                                            </p:txEl>
                                          </p:spTgt>
                                        </p:tgtEl>
                                        <p:attrNameLst>
                                          <p:attrName>style.visibility</p:attrName>
                                        </p:attrNameLst>
                                      </p:cBhvr>
                                      <p:to>
                                        <p:strVal val="visible"/>
                                      </p:to>
                                    </p:set>
                                    <p:animEffect transition="in" filter="wipe(left)">
                                      <p:cBhvr>
                                        <p:cTn id="21" dur="500"/>
                                        <p:tgtEl>
                                          <p:spTgt spid="7170">
                                            <p:txEl>
                                              <p:pRg st="3" end="3"/>
                                            </p:txEl>
                                          </p:spTgt>
                                        </p:tgtEl>
                                      </p:cBhvr>
                                    </p:animEffect>
                                  </p:childTnLst>
                                </p:cTn>
                              </p:par>
                              <p:par>
                                <p:cTn id="22" presetID="22" presetClass="entr" presetSubtype="8" fill="hold" nodeType="withEffect">
                                  <p:stCondLst>
                                    <p:cond delay="0"/>
                                  </p:stCondLst>
                                  <p:childTnLst>
                                    <p:set>
                                      <p:cBhvr>
                                        <p:cTn id="23" dur="1" fill="hold">
                                          <p:stCondLst>
                                            <p:cond delay="0"/>
                                          </p:stCondLst>
                                        </p:cTn>
                                        <p:tgtEl>
                                          <p:spTgt spid="7170">
                                            <p:txEl>
                                              <p:pRg st="4" end="4"/>
                                            </p:txEl>
                                          </p:spTgt>
                                        </p:tgtEl>
                                        <p:attrNameLst>
                                          <p:attrName>style.visibility</p:attrName>
                                        </p:attrNameLst>
                                      </p:cBhvr>
                                      <p:to>
                                        <p:strVal val="visible"/>
                                      </p:to>
                                    </p:set>
                                    <p:animEffect transition="in" filter="wipe(left)">
                                      <p:cBhvr>
                                        <p:cTn id="24" dur="500"/>
                                        <p:tgtEl>
                                          <p:spTgt spid="7170">
                                            <p:txEl>
                                              <p:pRg st="4" end="4"/>
                                            </p:txEl>
                                          </p:spTgt>
                                        </p:tgtEl>
                                      </p:cBhvr>
                                    </p:animEffect>
                                  </p:childTnLst>
                                </p:cTn>
                              </p:par>
                              <p:par>
                                <p:cTn id="25" presetID="22" presetClass="entr" presetSubtype="8" fill="hold" nodeType="withEffect">
                                  <p:stCondLst>
                                    <p:cond delay="0"/>
                                  </p:stCondLst>
                                  <p:childTnLst>
                                    <p:set>
                                      <p:cBhvr>
                                        <p:cTn id="26" dur="1" fill="hold">
                                          <p:stCondLst>
                                            <p:cond delay="0"/>
                                          </p:stCondLst>
                                        </p:cTn>
                                        <p:tgtEl>
                                          <p:spTgt spid="7170">
                                            <p:txEl>
                                              <p:pRg st="5" end="5"/>
                                            </p:txEl>
                                          </p:spTgt>
                                        </p:tgtEl>
                                        <p:attrNameLst>
                                          <p:attrName>style.visibility</p:attrName>
                                        </p:attrNameLst>
                                      </p:cBhvr>
                                      <p:to>
                                        <p:strVal val="visible"/>
                                      </p:to>
                                    </p:set>
                                    <p:animEffect transition="in" filter="wipe(left)">
                                      <p:cBhvr>
                                        <p:cTn id="27" dur="500"/>
                                        <p:tgtEl>
                                          <p:spTgt spid="7170">
                                            <p:txEl>
                                              <p:pRg st="5" end="5"/>
                                            </p:txEl>
                                          </p:spTgt>
                                        </p:tgtEl>
                                      </p:cBhvr>
                                    </p:animEffect>
                                  </p:childTnLst>
                                </p:cTn>
                              </p:par>
                              <p:par>
                                <p:cTn id="28" presetID="22" presetClass="entr" presetSubtype="8" fill="hold" nodeType="withEffect">
                                  <p:stCondLst>
                                    <p:cond delay="0"/>
                                  </p:stCondLst>
                                  <p:childTnLst>
                                    <p:set>
                                      <p:cBhvr>
                                        <p:cTn id="29" dur="1" fill="hold">
                                          <p:stCondLst>
                                            <p:cond delay="0"/>
                                          </p:stCondLst>
                                        </p:cTn>
                                        <p:tgtEl>
                                          <p:spTgt spid="7170">
                                            <p:txEl>
                                              <p:pRg st="6" end="6"/>
                                            </p:txEl>
                                          </p:spTgt>
                                        </p:tgtEl>
                                        <p:attrNameLst>
                                          <p:attrName>style.visibility</p:attrName>
                                        </p:attrNameLst>
                                      </p:cBhvr>
                                      <p:to>
                                        <p:strVal val="visible"/>
                                      </p:to>
                                    </p:set>
                                    <p:animEffect transition="in" filter="wipe(left)">
                                      <p:cBhvr>
                                        <p:cTn id="30" dur="500"/>
                                        <p:tgtEl>
                                          <p:spTgt spid="7170">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218"/>
                                        </p:tgtEl>
                                        <p:attrNameLst>
                                          <p:attrName>style.visibility</p:attrName>
                                        </p:attrNameLst>
                                      </p:cBhvr>
                                      <p:to>
                                        <p:strVal val="visible"/>
                                      </p:to>
                                    </p:set>
                                    <p:animEffect transition="in" filter="wipe(left)">
                                      <p:cBhvr>
                                        <p:cTn id="35"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egnaposto piè di pagina 3"/>
          <p:cNvSpPr>
            <a:spLocks noGrp="1"/>
          </p:cNvSpPr>
          <p:nvPr>
            <p:ph type="ftr" sz="quarter"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de-DE" smtClean="0"/>
              <a:t>© GAMMA.All rights reserved</a:t>
            </a:r>
          </a:p>
        </p:txBody>
      </p:sp>
      <p:sp>
        <p:nvSpPr>
          <p:cNvPr id="13316" name="Titolo 1"/>
          <p:cNvSpPr>
            <a:spLocks noGrp="1"/>
          </p:cNvSpPr>
          <p:nvPr>
            <p:ph type="title"/>
          </p:nvPr>
        </p:nvSpPr>
        <p:spPr>
          <a:xfrm>
            <a:off x="3006725" y="152400"/>
            <a:ext cx="5681663" cy="400050"/>
          </a:xfrm>
        </p:spPr>
        <p:txBody>
          <a:bodyPr/>
          <a:lstStyle/>
          <a:p>
            <a:r>
              <a:rPr lang="en-US" altLang="de-DE" sz="2000" dirty="0" smtClean="0"/>
              <a:t>And then …</a:t>
            </a:r>
            <a:endParaRPr lang="en-US" altLang="de-DE" sz="2000" dirty="0"/>
          </a:p>
        </p:txBody>
      </p:sp>
      <p:sp>
        <p:nvSpPr>
          <p:cNvPr id="2" name="Foliennummernplatzhalter 1"/>
          <p:cNvSpPr>
            <a:spLocks noGrp="1"/>
          </p:cNvSpPr>
          <p:nvPr>
            <p:ph type="sldNum" sz="quarter" idx="11"/>
          </p:nvPr>
        </p:nvSpPr>
        <p:spPr/>
        <p:txBody>
          <a:bodyPr/>
          <a:lstStyle/>
          <a:p>
            <a:pPr>
              <a:defRPr/>
            </a:pPr>
            <a:fld id="{E38E013C-36C8-4502-8AB2-7AB76CF267E3}" type="slidenum">
              <a:rPr lang="en-US" smtClean="0"/>
              <a:pPr>
                <a:defRPr/>
              </a:pPr>
              <a:t>35</a:t>
            </a:fld>
            <a:endParaRPr lang="en-US"/>
          </a:p>
        </p:txBody>
      </p:sp>
      <p:pic>
        <p:nvPicPr>
          <p:cNvPr id="17410" name="Picture 2" descr="http://www.cafesmom.com/wp-content/uploads/2015/10/Validation-Road-Sign-6644977.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5800" y="1295400"/>
            <a:ext cx="7543800" cy="48783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83681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box(out)">
                                      <p:cBhvr>
                                        <p:cTn id="7" dur="20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7" name="Titolo 2"/>
          <p:cNvSpPr>
            <a:spLocks noGrp="1"/>
          </p:cNvSpPr>
          <p:nvPr>
            <p:ph type="title"/>
          </p:nvPr>
        </p:nvSpPr>
        <p:spPr>
          <a:xfrm>
            <a:off x="2514599" y="228600"/>
            <a:ext cx="6400801" cy="646331"/>
          </a:xfrm>
        </p:spPr>
        <p:txBody>
          <a:bodyPr/>
          <a:lstStyle/>
          <a:p>
            <a:r>
              <a:rPr lang="it-IT" dirty="0" smtClean="0"/>
              <a:t>GAMMA scope and </a:t>
            </a:r>
            <a:r>
              <a:rPr lang="it-IT" dirty="0" err="1" smtClean="0"/>
              <a:t>positioning</a:t>
            </a:r>
            <a:r>
              <a:rPr lang="it-IT" dirty="0" smtClean="0"/>
              <a:t>: </a:t>
            </a:r>
            <a:r>
              <a:rPr lang="it-IT" dirty="0" err="1" smtClean="0"/>
              <a:t>an</a:t>
            </a:r>
            <a:r>
              <a:rPr lang="it-IT" dirty="0" smtClean="0"/>
              <a:t> end </a:t>
            </a:r>
            <a:r>
              <a:rPr lang="it-IT" dirty="0" err="1" smtClean="0"/>
              <a:t>to</a:t>
            </a:r>
            <a:r>
              <a:rPr lang="it-IT" dirty="0" smtClean="0"/>
              <a:t> end </a:t>
            </a:r>
            <a:r>
              <a:rPr lang="it-IT" dirty="0" err="1" smtClean="0"/>
              <a:t>approach</a:t>
            </a:r>
            <a:endParaRPr lang="it-IT" dirty="0" smtClean="0"/>
          </a:p>
        </p:txBody>
      </p:sp>
      <p:grpSp>
        <p:nvGrpSpPr>
          <p:cNvPr id="129" name="Gruppo 128"/>
          <p:cNvGrpSpPr/>
          <p:nvPr/>
        </p:nvGrpSpPr>
        <p:grpSpPr>
          <a:xfrm>
            <a:off x="-85725" y="1128622"/>
            <a:ext cx="8999639" cy="5122878"/>
            <a:chOff x="-85725" y="1257301"/>
            <a:chExt cx="8999639" cy="5122878"/>
          </a:xfrm>
        </p:grpSpPr>
        <p:sp>
          <p:nvSpPr>
            <p:cNvPr id="131" name="Ovale 15"/>
            <p:cNvSpPr>
              <a:spLocks noChangeArrowheads="1"/>
            </p:cNvSpPr>
            <p:nvPr/>
          </p:nvSpPr>
          <p:spPr bwMode="auto">
            <a:xfrm>
              <a:off x="-85725" y="1257301"/>
              <a:ext cx="8999639" cy="5122878"/>
            </a:xfrm>
            <a:prstGeom prst="ellipse">
              <a:avLst/>
            </a:prstGeom>
            <a:gradFill rotWithShape="1">
              <a:gsLst>
                <a:gs pos="0">
                  <a:srgbClr val="FFBE2D">
                    <a:tint val="50000"/>
                    <a:satMod val="300000"/>
                  </a:srgbClr>
                </a:gs>
                <a:gs pos="35000">
                  <a:srgbClr val="FFBE2D">
                    <a:tint val="37000"/>
                    <a:satMod val="300000"/>
                  </a:srgbClr>
                </a:gs>
                <a:gs pos="100000">
                  <a:srgbClr val="FFBE2D">
                    <a:tint val="15000"/>
                    <a:satMod val="350000"/>
                  </a:srgbClr>
                </a:gs>
              </a:gsLst>
              <a:lin ang="16200000" scaled="1"/>
            </a:gradFill>
            <a:ln w="9525" cap="flat" cmpd="sng" algn="ctr">
              <a:solidFill>
                <a:srgbClr val="FFBE2D">
                  <a:shade val="95000"/>
                  <a:satMod val="105000"/>
                </a:srgbClr>
              </a:solidFill>
              <a:prstDash val="solid"/>
              <a:headEnd/>
              <a:tailEnd/>
            </a:ln>
            <a:effectLst>
              <a:outerShdw blurRad="40000" dist="20000" dir="5400000" rotWithShape="0">
                <a:srgbClr val="000000">
                  <a:alpha val="38000"/>
                </a:srgbClr>
              </a:outerShdw>
              <a:softEdge rad="635000"/>
            </a:effectLst>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it-IT" sz="3200" b="0" i="0" u="none" strike="noStrike" kern="0" cap="none" spc="0" normalizeH="0" baseline="0" noProof="0" dirty="0">
                <a:ln>
                  <a:noFill/>
                </a:ln>
                <a:solidFill>
                  <a:srgbClr val="FF0000"/>
                </a:solidFill>
                <a:effectLst/>
                <a:uLnTx/>
                <a:uFillTx/>
                <a:latin typeface="Arial"/>
                <a:ea typeface="+mn-ea"/>
                <a:cs typeface="+mn-cs"/>
              </a:endParaRPr>
            </a:p>
          </p:txBody>
        </p:sp>
        <p:sp>
          <p:nvSpPr>
            <p:cNvPr id="133" name="CasellaDiTesto 101"/>
            <p:cNvSpPr txBox="1">
              <a:spLocks noChangeArrowheads="1"/>
            </p:cNvSpPr>
            <p:nvPr/>
          </p:nvSpPr>
          <p:spPr bwMode="auto">
            <a:xfrm>
              <a:off x="3733800" y="3505200"/>
              <a:ext cx="1578189" cy="369332"/>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800" b="1" i="0" u="none" strike="noStrike" kern="0" cap="none" spc="0" normalizeH="0" baseline="0" noProof="0" dirty="0">
                  <a:ln>
                    <a:noFill/>
                  </a:ln>
                  <a:solidFill>
                    <a:srgbClr val="000000"/>
                  </a:solidFill>
                  <a:effectLst/>
                  <a:uLnTx/>
                  <a:uFillTx/>
                </a:rPr>
                <a:t>ATM </a:t>
              </a:r>
              <a:r>
                <a:rPr kumimoji="0" lang="it-IT" sz="1800" b="1" i="0" u="none" strike="noStrike" kern="0" cap="none" spc="0" normalizeH="0" baseline="0" noProof="0" dirty="0" smtClean="0">
                  <a:ln>
                    <a:noFill/>
                  </a:ln>
                  <a:solidFill>
                    <a:srgbClr val="000000"/>
                  </a:solidFill>
                  <a:effectLst/>
                  <a:uLnTx/>
                  <a:uFillTx/>
                </a:rPr>
                <a:t>Domain</a:t>
              </a:r>
              <a:endParaRPr kumimoji="0" lang="it-IT" sz="1800" b="1" i="0" u="none" strike="noStrike" kern="0" cap="none" spc="0" normalizeH="0" baseline="0" noProof="0" dirty="0">
                <a:ln>
                  <a:noFill/>
                </a:ln>
                <a:solidFill>
                  <a:srgbClr val="000000"/>
                </a:solidFill>
                <a:effectLst/>
                <a:uLnTx/>
                <a:uFillTx/>
              </a:endParaRPr>
            </a:p>
          </p:txBody>
        </p:sp>
      </p:grpSp>
      <p:sp>
        <p:nvSpPr>
          <p:cNvPr id="135" name="Ovale 7"/>
          <p:cNvSpPr>
            <a:spLocks noChangeAspect="1" noChangeArrowheads="1"/>
          </p:cNvSpPr>
          <p:nvPr/>
        </p:nvSpPr>
        <p:spPr bwMode="auto">
          <a:xfrm>
            <a:off x="1595246" y="2596194"/>
            <a:ext cx="1655476" cy="787400"/>
          </a:xfrm>
          <a:prstGeom prst="ellipse">
            <a:avLst/>
          </a:prstGeom>
          <a:solidFill>
            <a:srgbClr val="FFFFFF">
              <a:lumMod val="65000"/>
            </a:srgb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FFFFFF"/>
                </a:solidFill>
                <a:effectLst/>
                <a:uLnTx/>
                <a:uFillTx/>
                <a:latin typeface="Arial"/>
                <a:ea typeface="+mn-ea"/>
                <a:cs typeface="+mn-cs"/>
              </a:rPr>
              <a:t>ATM</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FFFFFF"/>
                </a:solidFill>
                <a:effectLst/>
                <a:uLnTx/>
                <a:uFillTx/>
                <a:latin typeface="Arial"/>
                <a:ea typeface="+mn-ea"/>
                <a:cs typeface="+mn-cs"/>
              </a:rPr>
              <a:t>sub-system</a:t>
            </a:r>
          </a:p>
        </p:txBody>
      </p:sp>
      <p:sp>
        <p:nvSpPr>
          <p:cNvPr id="137" name="Ovale 7"/>
          <p:cNvSpPr>
            <a:spLocks noChangeAspect="1" noChangeArrowheads="1"/>
          </p:cNvSpPr>
          <p:nvPr/>
        </p:nvSpPr>
        <p:spPr bwMode="auto">
          <a:xfrm>
            <a:off x="2357246" y="4653594"/>
            <a:ext cx="1655476" cy="787400"/>
          </a:xfrm>
          <a:prstGeom prst="ellipse">
            <a:avLst/>
          </a:prstGeom>
          <a:solidFill>
            <a:srgbClr val="FFFFFF">
              <a:lumMod val="65000"/>
            </a:srgb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FFFFFF"/>
                </a:solidFill>
                <a:effectLst/>
                <a:uLnTx/>
                <a:uFillTx/>
                <a:latin typeface="Arial"/>
                <a:ea typeface="+mn-ea"/>
                <a:cs typeface="+mn-cs"/>
              </a:rPr>
              <a:t>ATM</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FFFFFF"/>
                </a:solidFill>
                <a:effectLst/>
                <a:uLnTx/>
                <a:uFillTx/>
                <a:latin typeface="Arial"/>
                <a:ea typeface="+mn-ea"/>
                <a:cs typeface="+mn-cs"/>
              </a:rPr>
              <a:t>sub-system</a:t>
            </a:r>
          </a:p>
        </p:txBody>
      </p:sp>
      <p:sp>
        <p:nvSpPr>
          <p:cNvPr id="139" name="Ovale 7"/>
          <p:cNvSpPr>
            <a:spLocks noChangeAspect="1" noChangeArrowheads="1"/>
          </p:cNvSpPr>
          <p:nvPr/>
        </p:nvSpPr>
        <p:spPr bwMode="auto">
          <a:xfrm>
            <a:off x="4862321" y="4234494"/>
            <a:ext cx="1655476" cy="787400"/>
          </a:xfrm>
          <a:prstGeom prst="ellipse">
            <a:avLst/>
          </a:prstGeom>
          <a:solidFill>
            <a:srgbClr val="FFFFFF">
              <a:lumMod val="65000"/>
            </a:srgb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FFFFFF"/>
                </a:solidFill>
                <a:effectLst/>
                <a:uLnTx/>
                <a:uFillTx/>
                <a:latin typeface="Arial"/>
                <a:ea typeface="+mn-ea"/>
                <a:cs typeface="+mn-cs"/>
              </a:rPr>
              <a:t>ATM</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FFFFFF"/>
                </a:solidFill>
                <a:effectLst/>
                <a:uLnTx/>
                <a:uFillTx/>
                <a:latin typeface="Arial"/>
                <a:ea typeface="+mn-ea"/>
                <a:cs typeface="+mn-cs"/>
              </a:rPr>
              <a:t>sub-system</a:t>
            </a:r>
          </a:p>
        </p:txBody>
      </p:sp>
      <p:sp>
        <p:nvSpPr>
          <p:cNvPr id="140" name="Ovale 7"/>
          <p:cNvSpPr>
            <a:spLocks noChangeAspect="1" noChangeArrowheads="1"/>
          </p:cNvSpPr>
          <p:nvPr/>
        </p:nvSpPr>
        <p:spPr bwMode="auto">
          <a:xfrm>
            <a:off x="3757421" y="2091369"/>
            <a:ext cx="1655476" cy="787400"/>
          </a:xfrm>
          <a:prstGeom prst="ellipse">
            <a:avLst/>
          </a:prstGeom>
          <a:solidFill>
            <a:srgbClr val="FFFFFF">
              <a:lumMod val="65000"/>
            </a:srgb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FFFFFF"/>
                </a:solidFill>
                <a:effectLst/>
                <a:uLnTx/>
                <a:uFillTx/>
                <a:latin typeface="Arial"/>
                <a:ea typeface="+mn-ea"/>
                <a:cs typeface="+mn-cs"/>
              </a:rPr>
              <a:t>ATM</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FFFFFF"/>
                </a:solidFill>
                <a:effectLst/>
                <a:uLnTx/>
                <a:uFillTx/>
                <a:latin typeface="Arial"/>
                <a:ea typeface="+mn-ea"/>
                <a:cs typeface="+mn-cs"/>
              </a:rPr>
              <a:t>sub-system</a:t>
            </a:r>
          </a:p>
        </p:txBody>
      </p:sp>
      <p:grpSp>
        <p:nvGrpSpPr>
          <p:cNvPr id="141" name="Gruppo 140"/>
          <p:cNvGrpSpPr/>
          <p:nvPr/>
        </p:nvGrpSpPr>
        <p:grpSpPr>
          <a:xfrm>
            <a:off x="507882" y="1081266"/>
            <a:ext cx="7507287" cy="5445125"/>
            <a:chOff x="528638" y="1084263"/>
            <a:chExt cx="7507287" cy="5445125"/>
          </a:xfrm>
        </p:grpSpPr>
        <p:sp>
          <p:nvSpPr>
            <p:cNvPr id="143" name="Ovale 7"/>
            <p:cNvSpPr>
              <a:spLocks noChangeAspect="1" noChangeArrowheads="1"/>
            </p:cNvSpPr>
            <p:nvPr/>
          </p:nvSpPr>
          <p:spPr bwMode="auto">
            <a:xfrm>
              <a:off x="6319838" y="1341438"/>
              <a:ext cx="1716087" cy="787400"/>
            </a:xfrm>
            <a:prstGeom prst="ellipse">
              <a:avLst/>
            </a:prstGeom>
            <a:gradFill rotWithShape="1">
              <a:gsLst>
                <a:gs pos="0">
                  <a:srgbClr val="EB7832">
                    <a:shade val="51000"/>
                    <a:satMod val="130000"/>
                  </a:srgbClr>
                </a:gs>
                <a:gs pos="80000">
                  <a:srgbClr val="EB7832">
                    <a:shade val="93000"/>
                    <a:satMod val="130000"/>
                  </a:srgbClr>
                </a:gs>
                <a:gs pos="100000">
                  <a:srgbClr val="EB7832">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FFFFFF"/>
                  </a:solidFill>
                  <a:effectLst/>
                  <a:uLnTx/>
                  <a:uFillTx/>
                  <a:latin typeface="Arial"/>
                  <a:ea typeface="+mn-ea"/>
                  <a:cs typeface="+mn-cs"/>
                </a:rPr>
                <a:t>Security </a:t>
              </a:r>
              <a:r>
                <a:rPr kumimoji="0" lang="it-IT" sz="1400" b="1" i="0" u="none" strike="noStrike" kern="0" cap="none" spc="0" normalizeH="0" baseline="0" noProof="0" dirty="0" err="1">
                  <a:ln>
                    <a:noFill/>
                  </a:ln>
                  <a:solidFill>
                    <a:srgbClr val="FFFFFF"/>
                  </a:solidFill>
                  <a:effectLst/>
                  <a:uLnTx/>
                  <a:uFillTx/>
                  <a:latin typeface="Arial"/>
                  <a:ea typeface="+mn-ea"/>
                  <a:cs typeface="+mn-cs"/>
                </a:rPr>
                <a:t>Stakeholder</a:t>
              </a:r>
              <a:endParaRPr kumimoji="0" lang="it-IT"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5" name="Ovale 7"/>
            <p:cNvSpPr>
              <a:spLocks noChangeAspect="1" noChangeArrowheads="1"/>
            </p:cNvSpPr>
            <p:nvPr/>
          </p:nvSpPr>
          <p:spPr bwMode="auto">
            <a:xfrm>
              <a:off x="1138238" y="1084263"/>
              <a:ext cx="1716087" cy="787400"/>
            </a:xfrm>
            <a:prstGeom prst="ellipse">
              <a:avLst/>
            </a:prstGeom>
            <a:gradFill rotWithShape="1">
              <a:gsLst>
                <a:gs pos="0">
                  <a:srgbClr val="EB7832">
                    <a:shade val="51000"/>
                    <a:satMod val="130000"/>
                  </a:srgbClr>
                </a:gs>
                <a:gs pos="80000">
                  <a:srgbClr val="EB7832">
                    <a:shade val="93000"/>
                    <a:satMod val="130000"/>
                  </a:srgbClr>
                </a:gs>
                <a:gs pos="100000">
                  <a:srgbClr val="EB7832">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FFFFFF"/>
                  </a:solidFill>
                  <a:effectLst/>
                  <a:uLnTx/>
                  <a:uFillTx/>
                  <a:latin typeface="Arial"/>
                  <a:ea typeface="+mn-ea"/>
                  <a:cs typeface="+mn-cs"/>
                </a:rPr>
                <a:t>Security </a:t>
              </a:r>
              <a:r>
                <a:rPr kumimoji="0" lang="it-IT" sz="1400" b="1" i="0" u="none" strike="noStrike" kern="0" cap="none" spc="0" normalizeH="0" baseline="0" noProof="0" dirty="0" err="1">
                  <a:ln>
                    <a:noFill/>
                  </a:ln>
                  <a:solidFill>
                    <a:srgbClr val="FFFFFF"/>
                  </a:solidFill>
                  <a:effectLst/>
                  <a:uLnTx/>
                  <a:uFillTx/>
                  <a:latin typeface="Arial"/>
                  <a:ea typeface="+mn-ea"/>
                  <a:cs typeface="+mn-cs"/>
                </a:rPr>
                <a:t>Stakeholder</a:t>
              </a:r>
              <a:endParaRPr kumimoji="0" lang="it-IT"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7" name="Ovale 7"/>
            <p:cNvSpPr>
              <a:spLocks noChangeAspect="1" noChangeArrowheads="1"/>
            </p:cNvSpPr>
            <p:nvPr/>
          </p:nvSpPr>
          <p:spPr bwMode="auto">
            <a:xfrm>
              <a:off x="528638" y="5741988"/>
              <a:ext cx="1716087" cy="787400"/>
            </a:xfrm>
            <a:prstGeom prst="ellipse">
              <a:avLst/>
            </a:prstGeom>
            <a:gradFill rotWithShape="1">
              <a:gsLst>
                <a:gs pos="0">
                  <a:srgbClr val="EB7832">
                    <a:shade val="51000"/>
                    <a:satMod val="130000"/>
                  </a:srgbClr>
                </a:gs>
                <a:gs pos="80000">
                  <a:srgbClr val="EB7832">
                    <a:shade val="93000"/>
                    <a:satMod val="130000"/>
                  </a:srgbClr>
                </a:gs>
                <a:gs pos="100000">
                  <a:srgbClr val="EB7832">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FFFFFF"/>
                  </a:solidFill>
                  <a:effectLst/>
                  <a:uLnTx/>
                  <a:uFillTx/>
                  <a:latin typeface="Arial"/>
                  <a:ea typeface="+mn-ea"/>
                  <a:cs typeface="+mn-cs"/>
                </a:rPr>
                <a:t>Security </a:t>
              </a:r>
              <a:r>
                <a:rPr kumimoji="0" lang="it-IT" sz="1400" b="1" i="0" u="none" strike="noStrike" kern="0" cap="none" spc="0" normalizeH="0" baseline="0" noProof="0" dirty="0" err="1">
                  <a:ln>
                    <a:noFill/>
                  </a:ln>
                  <a:solidFill>
                    <a:srgbClr val="FFFFFF"/>
                  </a:solidFill>
                  <a:effectLst/>
                  <a:uLnTx/>
                  <a:uFillTx/>
                  <a:latin typeface="Arial"/>
                  <a:ea typeface="+mn-ea"/>
                  <a:cs typeface="+mn-cs"/>
                </a:rPr>
                <a:t>Stakeholder</a:t>
              </a:r>
              <a:endParaRPr kumimoji="0" lang="it-IT" sz="1400" b="1" i="0" u="none" strike="noStrike" kern="0" cap="none" spc="0" normalizeH="0" baseline="0" noProof="0" dirty="0">
                <a:ln>
                  <a:noFill/>
                </a:ln>
                <a:solidFill>
                  <a:srgbClr val="FFFFFF"/>
                </a:solidFill>
                <a:effectLst/>
                <a:uLnTx/>
                <a:uFillTx/>
                <a:latin typeface="Arial"/>
                <a:ea typeface="+mn-ea"/>
                <a:cs typeface="+mn-cs"/>
              </a:endParaRPr>
            </a:p>
          </p:txBody>
        </p:sp>
      </p:grpSp>
      <p:sp>
        <p:nvSpPr>
          <p:cNvPr id="149" name="Ovale 7"/>
          <p:cNvSpPr>
            <a:spLocks noChangeAspect="1" noChangeArrowheads="1"/>
          </p:cNvSpPr>
          <p:nvPr/>
        </p:nvSpPr>
        <p:spPr bwMode="auto">
          <a:xfrm>
            <a:off x="6395846" y="3043869"/>
            <a:ext cx="1655476" cy="787400"/>
          </a:xfrm>
          <a:prstGeom prst="ellipse">
            <a:avLst/>
          </a:prstGeom>
          <a:solidFill>
            <a:srgbClr val="FFFFFF">
              <a:lumMod val="65000"/>
            </a:srgb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FFFFFF"/>
                </a:solidFill>
                <a:effectLst/>
                <a:uLnTx/>
                <a:uFillTx/>
                <a:latin typeface="Arial"/>
                <a:ea typeface="+mn-ea"/>
                <a:cs typeface="+mn-cs"/>
              </a:rPr>
              <a:t>ATM</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FFFFFF"/>
                </a:solidFill>
                <a:effectLst/>
                <a:uLnTx/>
                <a:uFillTx/>
                <a:latin typeface="Arial"/>
                <a:ea typeface="+mn-ea"/>
                <a:cs typeface="+mn-cs"/>
              </a:rPr>
              <a:t>sub-system</a:t>
            </a:r>
          </a:p>
        </p:txBody>
      </p:sp>
      <p:cxnSp>
        <p:nvCxnSpPr>
          <p:cNvPr id="150" name="Connettore 2 149"/>
          <p:cNvCxnSpPr/>
          <p:nvPr/>
        </p:nvCxnSpPr>
        <p:spPr bwMode="auto">
          <a:xfrm flipV="1">
            <a:off x="3228975" y="2643096"/>
            <a:ext cx="542925" cy="209550"/>
          </a:xfrm>
          <a:prstGeom prst="straightConnector1">
            <a:avLst/>
          </a:prstGeom>
          <a:solidFill>
            <a:srgbClr val="D6D6D6"/>
          </a:solidFill>
          <a:ln w="28575" cap="flat" cmpd="sng" algn="ctr">
            <a:solidFill>
              <a:srgbClr val="DC291E"/>
            </a:solidFill>
            <a:prstDash val="solid"/>
            <a:round/>
            <a:headEnd type="arrow"/>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1" name="Connettore 2 150"/>
          <p:cNvCxnSpPr/>
          <p:nvPr/>
        </p:nvCxnSpPr>
        <p:spPr bwMode="auto">
          <a:xfrm>
            <a:off x="3248025" y="3071721"/>
            <a:ext cx="1666875" cy="1285875"/>
          </a:xfrm>
          <a:prstGeom prst="straightConnector1">
            <a:avLst/>
          </a:prstGeom>
          <a:solidFill>
            <a:srgbClr val="D6D6D6"/>
          </a:solidFill>
          <a:ln w="28575" cap="flat" cmpd="sng" algn="ctr">
            <a:solidFill>
              <a:srgbClr val="DC291E"/>
            </a:solidFill>
            <a:prstDash val="solid"/>
            <a:round/>
            <a:headEnd type="arrow"/>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3" name="Connettore 2 152"/>
          <p:cNvCxnSpPr/>
          <p:nvPr/>
        </p:nvCxnSpPr>
        <p:spPr bwMode="auto">
          <a:xfrm>
            <a:off x="3371850" y="2976471"/>
            <a:ext cx="2962275" cy="533400"/>
          </a:xfrm>
          <a:prstGeom prst="straightConnector1">
            <a:avLst/>
          </a:prstGeom>
          <a:solidFill>
            <a:srgbClr val="D6D6D6"/>
          </a:solidFill>
          <a:ln w="28575" cap="flat" cmpd="sng" algn="ctr">
            <a:solidFill>
              <a:srgbClr val="DC291E"/>
            </a:solidFill>
            <a:prstDash val="solid"/>
            <a:round/>
            <a:headEnd type="arrow"/>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4" name="Connettore 2 153"/>
          <p:cNvCxnSpPr/>
          <p:nvPr/>
        </p:nvCxnSpPr>
        <p:spPr bwMode="auto">
          <a:xfrm flipV="1">
            <a:off x="3267075" y="3576546"/>
            <a:ext cx="3076575" cy="1076325"/>
          </a:xfrm>
          <a:prstGeom prst="straightConnector1">
            <a:avLst/>
          </a:prstGeom>
          <a:solidFill>
            <a:srgbClr val="D6D6D6"/>
          </a:solidFill>
          <a:ln w="28575" cap="flat" cmpd="sng" algn="ctr">
            <a:solidFill>
              <a:srgbClr val="DC291E"/>
            </a:solidFill>
            <a:prstDash val="solid"/>
            <a:round/>
            <a:headEnd type="arrow"/>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5" name="Connettore 2 154"/>
          <p:cNvCxnSpPr/>
          <p:nvPr/>
        </p:nvCxnSpPr>
        <p:spPr bwMode="auto">
          <a:xfrm>
            <a:off x="4476750" y="2938371"/>
            <a:ext cx="847725" cy="1314450"/>
          </a:xfrm>
          <a:prstGeom prst="straightConnector1">
            <a:avLst/>
          </a:prstGeom>
          <a:solidFill>
            <a:srgbClr val="D6D6D6"/>
          </a:solidFill>
          <a:ln w="28575" cap="flat" cmpd="sng" algn="ctr">
            <a:solidFill>
              <a:srgbClr val="DC291E"/>
            </a:solidFill>
            <a:prstDash val="solid"/>
            <a:round/>
            <a:headEnd type="arrow"/>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6" name="Connettore 2 155"/>
          <p:cNvCxnSpPr/>
          <p:nvPr/>
        </p:nvCxnSpPr>
        <p:spPr bwMode="auto">
          <a:xfrm flipH="1">
            <a:off x="6019800" y="3700371"/>
            <a:ext cx="419100" cy="561975"/>
          </a:xfrm>
          <a:prstGeom prst="straightConnector1">
            <a:avLst/>
          </a:prstGeom>
          <a:solidFill>
            <a:srgbClr val="D6D6D6"/>
          </a:solidFill>
          <a:ln w="28575" cap="flat" cmpd="sng" algn="ctr">
            <a:solidFill>
              <a:srgbClr val="DC291E"/>
            </a:solidFill>
            <a:prstDash val="solid"/>
            <a:round/>
            <a:headEnd type="arrow"/>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7" name="Connettore 2 156"/>
          <p:cNvCxnSpPr/>
          <p:nvPr/>
        </p:nvCxnSpPr>
        <p:spPr bwMode="auto">
          <a:xfrm flipH="1" flipV="1">
            <a:off x="5362575" y="2633571"/>
            <a:ext cx="1038225" cy="647700"/>
          </a:xfrm>
          <a:prstGeom prst="straightConnector1">
            <a:avLst/>
          </a:prstGeom>
          <a:solidFill>
            <a:srgbClr val="D6D6D6"/>
          </a:solidFill>
          <a:ln w="28575" cap="flat" cmpd="sng" algn="ctr">
            <a:solidFill>
              <a:srgbClr val="DC291E"/>
            </a:solidFill>
            <a:prstDash val="solid"/>
            <a:round/>
            <a:headEnd type="arrow"/>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8" name="Connettore 2 157"/>
          <p:cNvCxnSpPr/>
          <p:nvPr/>
        </p:nvCxnSpPr>
        <p:spPr bwMode="auto">
          <a:xfrm flipH="1" flipV="1">
            <a:off x="2609850" y="3405096"/>
            <a:ext cx="390525" cy="1238251"/>
          </a:xfrm>
          <a:prstGeom prst="straightConnector1">
            <a:avLst/>
          </a:prstGeom>
          <a:solidFill>
            <a:srgbClr val="D6D6D6"/>
          </a:solidFill>
          <a:ln w="28575" cap="flat" cmpd="sng" algn="ctr">
            <a:solidFill>
              <a:srgbClr val="DC291E"/>
            </a:solidFill>
            <a:prstDash val="solid"/>
            <a:round/>
            <a:headEnd type="arrow"/>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9" name="Connettore 2 158"/>
          <p:cNvCxnSpPr/>
          <p:nvPr/>
        </p:nvCxnSpPr>
        <p:spPr bwMode="auto">
          <a:xfrm flipH="1" flipV="1">
            <a:off x="2095501" y="1776322"/>
            <a:ext cx="142874" cy="790574"/>
          </a:xfrm>
          <a:prstGeom prst="straightConnector1">
            <a:avLst/>
          </a:prstGeom>
          <a:solidFill>
            <a:srgbClr val="D6D6D6"/>
          </a:solidFill>
          <a:ln w="28575" cap="flat" cmpd="sng" algn="ctr">
            <a:solidFill>
              <a:srgbClr val="002060"/>
            </a:solidFill>
            <a:prstDash val="dash"/>
            <a:round/>
            <a:headEnd type="arrow"/>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60" name="Connettore 2 159"/>
          <p:cNvCxnSpPr/>
          <p:nvPr/>
        </p:nvCxnSpPr>
        <p:spPr bwMode="auto">
          <a:xfrm flipH="1" flipV="1">
            <a:off x="2514601" y="1681072"/>
            <a:ext cx="1257299" cy="590549"/>
          </a:xfrm>
          <a:prstGeom prst="straightConnector1">
            <a:avLst/>
          </a:prstGeom>
          <a:solidFill>
            <a:srgbClr val="D6D6D6"/>
          </a:solidFill>
          <a:ln w="28575" cap="flat" cmpd="sng" algn="ctr">
            <a:solidFill>
              <a:srgbClr val="002060"/>
            </a:solidFill>
            <a:prstDash val="dash"/>
            <a:round/>
            <a:headEnd type="arrow"/>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61" name="Connettore 2 160"/>
          <p:cNvCxnSpPr/>
          <p:nvPr/>
        </p:nvCxnSpPr>
        <p:spPr bwMode="auto">
          <a:xfrm flipH="1" flipV="1">
            <a:off x="2343151" y="1728697"/>
            <a:ext cx="2686049" cy="2590799"/>
          </a:xfrm>
          <a:prstGeom prst="straightConnector1">
            <a:avLst/>
          </a:prstGeom>
          <a:solidFill>
            <a:srgbClr val="D6D6D6"/>
          </a:solidFill>
          <a:ln w="28575" cap="flat" cmpd="sng" algn="ctr">
            <a:solidFill>
              <a:srgbClr val="002060"/>
            </a:solidFill>
            <a:prstDash val="dash"/>
            <a:round/>
            <a:headEnd type="arrow"/>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62" name="Connettore 2 161"/>
          <p:cNvCxnSpPr/>
          <p:nvPr/>
        </p:nvCxnSpPr>
        <p:spPr bwMode="auto">
          <a:xfrm flipV="1">
            <a:off x="7181850" y="1995396"/>
            <a:ext cx="114300" cy="1028701"/>
          </a:xfrm>
          <a:prstGeom prst="straightConnector1">
            <a:avLst/>
          </a:prstGeom>
          <a:solidFill>
            <a:srgbClr val="D6D6D6"/>
          </a:solidFill>
          <a:ln w="28575" cap="flat" cmpd="sng" algn="ctr">
            <a:solidFill>
              <a:srgbClr val="002060"/>
            </a:solidFill>
            <a:prstDash val="dash"/>
            <a:round/>
            <a:headEnd type="arrow"/>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63" name="Connettore 2 162"/>
          <p:cNvCxnSpPr/>
          <p:nvPr/>
        </p:nvCxnSpPr>
        <p:spPr bwMode="auto">
          <a:xfrm flipV="1">
            <a:off x="5343525" y="1785847"/>
            <a:ext cx="1047750" cy="495299"/>
          </a:xfrm>
          <a:prstGeom prst="straightConnector1">
            <a:avLst/>
          </a:prstGeom>
          <a:solidFill>
            <a:srgbClr val="D6D6D6"/>
          </a:solidFill>
          <a:ln w="28575" cap="flat" cmpd="sng" algn="ctr">
            <a:solidFill>
              <a:srgbClr val="002060"/>
            </a:solidFill>
            <a:prstDash val="dash"/>
            <a:round/>
            <a:headEnd type="arrow"/>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64" name="Connettore 2 163"/>
          <p:cNvCxnSpPr/>
          <p:nvPr/>
        </p:nvCxnSpPr>
        <p:spPr bwMode="auto">
          <a:xfrm flipV="1">
            <a:off x="5591175" y="1928723"/>
            <a:ext cx="1057275" cy="2247898"/>
          </a:xfrm>
          <a:prstGeom prst="straightConnector1">
            <a:avLst/>
          </a:prstGeom>
          <a:solidFill>
            <a:srgbClr val="D6D6D6"/>
          </a:solidFill>
          <a:ln w="28575" cap="flat" cmpd="sng" algn="ctr">
            <a:solidFill>
              <a:srgbClr val="002060"/>
            </a:solidFill>
            <a:prstDash val="dash"/>
            <a:round/>
            <a:headEnd type="arrow"/>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65" name="Connettore 2 164"/>
          <p:cNvCxnSpPr/>
          <p:nvPr/>
        </p:nvCxnSpPr>
        <p:spPr bwMode="auto">
          <a:xfrm flipV="1">
            <a:off x="2009775" y="3471773"/>
            <a:ext cx="200025" cy="2143123"/>
          </a:xfrm>
          <a:prstGeom prst="straightConnector1">
            <a:avLst/>
          </a:prstGeom>
          <a:solidFill>
            <a:srgbClr val="D6D6D6"/>
          </a:solidFill>
          <a:ln w="28575" cap="flat" cmpd="sng" algn="ctr">
            <a:solidFill>
              <a:srgbClr val="002060"/>
            </a:solidFill>
            <a:prstDash val="dash"/>
            <a:round/>
            <a:headEnd type="arrow"/>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66" name="Connettore 2 165"/>
          <p:cNvCxnSpPr/>
          <p:nvPr/>
        </p:nvCxnSpPr>
        <p:spPr bwMode="auto">
          <a:xfrm flipV="1">
            <a:off x="2162175" y="5376771"/>
            <a:ext cx="438150" cy="419100"/>
          </a:xfrm>
          <a:prstGeom prst="straightConnector1">
            <a:avLst/>
          </a:prstGeom>
          <a:solidFill>
            <a:srgbClr val="D6D6D6"/>
          </a:solidFill>
          <a:ln w="28575" cap="flat" cmpd="sng" algn="ctr">
            <a:solidFill>
              <a:srgbClr val="002060"/>
            </a:solidFill>
            <a:prstDash val="dash"/>
            <a:round/>
            <a:headEnd type="arrow"/>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67" name="Connettore 2 166"/>
          <p:cNvCxnSpPr/>
          <p:nvPr/>
        </p:nvCxnSpPr>
        <p:spPr bwMode="auto">
          <a:xfrm flipV="1">
            <a:off x="2247900" y="4957671"/>
            <a:ext cx="2857500" cy="1047751"/>
          </a:xfrm>
          <a:prstGeom prst="straightConnector1">
            <a:avLst/>
          </a:prstGeom>
          <a:solidFill>
            <a:srgbClr val="D6D6D6"/>
          </a:solidFill>
          <a:ln w="28575" cap="flat" cmpd="sng" algn="ctr">
            <a:solidFill>
              <a:srgbClr val="002060"/>
            </a:solidFill>
            <a:prstDash val="dash"/>
            <a:round/>
            <a:headEnd type="arrow"/>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box(out)">
                                      <p:cBhvr>
                                        <p:cTn id="7" dur="500"/>
                                        <p:tgtEl>
                                          <p:spTgt spid="12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5"/>
                                        </p:tgtEl>
                                        <p:attrNameLst>
                                          <p:attrName>style.visibility</p:attrName>
                                        </p:attrNameLst>
                                      </p:cBhvr>
                                      <p:to>
                                        <p:strVal val="visible"/>
                                      </p:to>
                                    </p:set>
                                    <p:animEffect transition="in" filter="fade">
                                      <p:cBhvr>
                                        <p:cTn id="11" dur="2000"/>
                                        <p:tgtEl>
                                          <p:spTgt spid="13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37"/>
                                        </p:tgtEl>
                                        <p:attrNameLst>
                                          <p:attrName>style.visibility</p:attrName>
                                        </p:attrNameLst>
                                      </p:cBhvr>
                                      <p:to>
                                        <p:strVal val="visible"/>
                                      </p:to>
                                    </p:set>
                                    <p:animEffect transition="in" filter="fade">
                                      <p:cBhvr>
                                        <p:cTn id="14" dur="2000"/>
                                        <p:tgtEl>
                                          <p:spTgt spid="13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40"/>
                                        </p:tgtEl>
                                        <p:attrNameLst>
                                          <p:attrName>style.visibility</p:attrName>
                                        </p:attrNameLst>
                                      </p:cBhvr>
                                      <p:to>
                                        <p:strVal val="visible"/>
                                      </p:to>
                                    </p:set>
                                    <p:animEffect transition="in" filter="fade">
                                      <p:cBhvr>
                                        <p:cTn id="17" dur="2000"/>
                                        <p:tgtEl>
                                          <p:spTgt spid="14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9"/>
                                        </p:tgtEl>
                                        <p:attrNameLst>
                                          <p:attrName>style.visibility</p:attrName>
                                        </p:attrNameLst>
                                      </p:cBhvr>
                                      <p:to>
                                        <p:strVal val="visible"/>
                                      </p:to>
                                    </p:set>
                                    <p:animEffect transition="in" filter="fade">
                                      <p:cBhvr>
                                        <p:cTn id="20" dur="2000"/>
                                        <p:tgtEl>
                                          <p:spTgt spid="13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9"/>
                                        </p:tgtEl>
                                        <p:attrNameLst>
                                          <p:attrName>style.visibility</p:attrName>
                                        </p:attrNameLst>
                                      </p:cBhvr>
                                      <p:to>
                                        <p:strVal val="visible"/>
                                      </p:to>
                                    </p:set>
                                    <p:animEffect transition="in" filter="fade">
                                      <p:cBhvr>
                                        <p:cTn id="23" dur="2000"/>
                                        <p:tgtEl>
                                          <p:spTgt spid="149"/>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fade">
                                      <p:cBhvr>
                                        <p:cTn id="27" dur="2000"/>
                                        <p:tgtEl>
                                          <p:spTgt spid="141"/>
                                        </p:tgtEl>
                                      </p:cBhvr>
                                    </p:animEffect>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150"/>
                                        </p:tgtEl>
                                        <p:attrNameLst>
                                          <p:attrName>style.visibility</p:attrName>
                                        </p:attrNameLst>
                                      </p:cBhvr>
                                      <p:to>
                                        <p:strVal val="visible"/>
                                      </p:to>
                                    </p:set>
                                    <p:animEffect transition="in" filter="wipe(left)">
                                      <p:cBhvr>
                                        <p:cTn id="31" dur="500"/>
                                        <p:tgtEl>
                                          <p:spTgt spid="150"/>
                                        </p:tgtEl>
                                      </p:cBhvr>
                                    </p:animEffect>
                                  </p:childTnLst>
                                </p:cTn>
                              </p:par>
                              <p:par>
                                <p:cTn id="32" presetID="22" presetClass="entr" presetSubtype="8" fill="hold" nodeType="withEffect">
                                  <p:stCondLst>
                                    <p:cond delay="0"/>
                                  </p:stCondLst>
                                  <p:childTnLst>
                                    <p:set>
                                      <p:cBhvr>
                                        <p:cTn id="33" dur="1" fill="hold">
                                          <p:stCondLst>
                                            <p:cond delay="0"/>
                                          </p:stCondLst>
                                        </p:cTn>
                                        <p:tgtEl>
                                          <p:spTgt spid="153"/>
                                        </p:tgtEl>
                                        <p:attrNameLst>
                                          <p:attrName>style.visibility</p:attrName>
                                        </p:attrNameLst>
                                      </p:cBhvr>
                                      <p:to>
                                        <p:strVal val="visible"/>
                                      </p:to>
                                    </p:set>
                                    <p:animEffect transition="in" filter="wipe(left)">
                                      <p:cBhvr>
                                        <p:cTn id="34" dur="500"/>
                                        <p:tgtEl>
                                          <p:spTgt spid="153"/>
                                        </p:tgtEl>
                                      </p:cBhvr>
                                    </p:animEffect>
                                  </p:childTnLst>
                                </p:cTn>
                              </p:par>
                              <p:par>
                                <p:cTn id="35" presetID="22" presetClass="entr" presetSubtype="8" fill="hold" nodeType="withEffect">
                                  <p:stCondLst>
                                    <p:cond delay="0"/>
                                  </p:stCondLst>
                                  <p:childTnLst>
                                    <p:set>
                                      <p:cBhvr>
                                        <p:cTn id="36" dur="1" fill="hold">
                                          <p:stCondLst>
                                            <p:cond delay="0"/>
                                          </p:stCondLst>
                                        </p:cTn>
                                        <p:tgtEl>
                                          <p:spTgt spid="151"/>
                                        </p:tgtEl>
                                        <p:attrNameLst>
                                          <p:attrName>style.visibility</p:attrName>
                                        </p:attrNameLst>
                                      </p:cBhvr>
                                      <p:to>
                                        <p:strVal val="visible"/>
                                      </p:to>
                                    </p:set>
                                    <p:animEffect transition="in" filter="wipe(left)">
                                      <p:cBhvr>
                                        <p:cTn id="37" dur="500"/>
                                        <p:tgtEl>
                                          <p:spTgt spid="151"/>
                                        </p:tgtEl>
                                      </p:cBhvr>
                                    </p:animEffect>
                                  </p:childTnLst>
                                </p:cTn>
                              </p:par>
                              <p:par>
                                <p:cTn id="38" presetID="22" presetClass="entr" presetSubtype="8" fill="hold" nodeType="with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par>
                                <p:cTn id="41" presetID="22" presetClass="entr" presetSubtype="2" fill="hold" nodeType="withEffect">
                                  <p:stCondLst>
                                    <p:cond delay="0"/>
                                  </p:stCondLst>
                                  <p:childTnLst>
                                    <p:set>
                                      <p:cBhvr>
                                        <p:cTn id="42" dur="1" fill="hold">
                                          <p:stCondLst>
                                            <p:cond delay="0"/>
                                          </p:stCondLst>
                                        </p:cTn>
                                        <p:tgtEl>
                                          <p:spTgt spid="154"/>
                                        </p:tgtEl>
                                        <p:attrNameLst>
                                          <p:attrName>style.visibility</p:attrName>
                                        </p:attrNameLst>
                                      </p:cBhvr>
                                      <p:to>
                                        <p:strVal val="visible"/>
                                      </p:to>
                                    </p:set>
                                    <p:animEffect transition="in" filter="wipe(right)">
                                      <p:cBhvr>
                                        <p:cTn id="43" dur="500"/>
                                        <p:tgtEl>
                                          <p:spTgt spid="154"/>
                                        </p:tgtEl>
                                      </p:cBhvr>
                                    </p:animEffect>
                                  </p:childTnLst>
                                </p:cTn>
                              </p:par>
                              <p:par>
                                <p:cTn id="44" presetID="22" presetClass="entr" presetSubtype="2" fill="hold" nodeType="withEffect">
                                  <p:stCondLst>
                                    <p:cond delay="0"/>
                                  </p:stCondLst>
                                  <p:childTnLst>
                                    <p:set>
                                      <p:cBhvr>
                                        <p:cTn id="45" dur="1" fill="hold">
                                          <p:stCondLst>
                                            <p:cond delay="0"/>
                                          </p:stCondLst>
                                        </p:cTn>
                                        <p:tgtEl>
                                          <p:spTgt spid="155"/>
                                        </p:tgtEl>
                                        <p:attrNameLst>
                                          <p:attrName>style.visibility</p:attrName>
                                        </p:attrNameLst>
                                      </p:cBhvr>
                                      <p:to>
                                        <p:strVal val="visible"/>
                                      </p:to>
                                    </p:set>
                                    <p:animEffect transition="in" filter="wipe(right)">
                                      <p:cBhvr>
                                        <p:cTn id="46" dur="500"/>
                                        <p:tgtEl>
                                          <p:spTgt spid="155"/>
                                        </p:tgtEl>
                                      </p:cBhvr>
                                    </p:animEffect>
                                  </p:childTnLst>
                                </p:cTn>
                              </p:par>
                              <p:par>
                                <p:cTn id="47" presetID="22" presetClass="entr" presetSubtype="2" fill="hold" nodeType="withEffect">
                                  <p:stCondLst>
                                    <p:cond delay="0"/>
                                  </p:stCondLst>
                                  <p:childTnLst>
                                    <p:set>
                                      <p:cBhvr>
                                        <p:cTn id="48" dur="1" fill="hold">
                                          <p:stCondLst>
                                            <p:cond delay="0"/>
                                          </p:stCondLst>
                                        </p:cTn>
                                        <p:tgtEl>
                                          <p:spTgt spid="156"/>
                                        </p:tgtEl>
                                        <p:attrNameLst>
                                          <p:attrName>style.visibility</p:attrName>
                                        </p:attrNameLst>
                                      </p:cBhvr>
                                      <p:to>
                                        <p:strVal val="visible"/>
                                      </p:to>
                                    </p:set>
                                    <p:animEffect transition="in" filter="wipe(right)">
                                      <p:cBhvr>
                                        <p:cTn id="49" dur="500"/>
                                        <p:tgtEl>
                                          <p:spTgt spid="156"/>
                                        </p:tgtEl>
                                      </p:cBhvr>
                                    </p:animEffect>
                                  </p:childTnLst>
                                </p:cTn>
                              </p:par>
                              <p:par>
                                <p:cTn id="50" presetID="22" presetClass="entr" presetSubtype="2" fill="hold" nodeType="withEffect">
                                  <p:stCondLst>
                                    <p:cond delay="0"/>
                                  </p:stCondLst>
                                  <p:childTnLst>
                                    <p:set>
                                      <p:cBhvr>
                                        <p:cTn id="51" dur="1" fill="hold">
                                          <p:stCondLst>
                                            <p:cond delay="0"/>
                                          </p:stCondLst>
                                        </p:cTn>
                                        <p:tgtEl>
                                          <p:spTgt spid="157"/>
                                        </p:tgtEl>
                                        <p:attrNameLst>
                                          <p:attrName>style.visibility</p:attrName>
                                        </p:attrNameLst>
                                      </p:cBhvr>
                                      <p:to>
                                        <p:strVal val="visible"/>
                                      </p:to>
                                    </p:set>
                                    <p:animEffect transition="in" filter="wipe(right)">
                                      <p:cBhvr>
                                        <p:cTn id="52" dur="500"/>
                                        <p:tgtEl>
                                          <p:spTgt spid="157"/>
                                        </p:tgtEl>
                                      </p:cBhvr>
                                    </p:animEffect>
                                  </p:childTnLst>
                                </p:cTn>
                              </p:par>
                            </p:childTnLst>
                          </p:cTn>
                        </p:par>
                        <p:par>
                          <p:cTn id="53" fill="hold">
                            <p:stCondLst>
                              <p:cond delay="5000"/>
                            </p:stCondLst>
                            <p:childTnLst>
                              <p:par>
                                <p:cTn id="54" presetID="22" presetClass="entr" presetSubtype="1" fill="hold" nodeType="afterEffect">
                                  <p:stCondLst>
                                    <p:cond delay="0"/>
                                  </p:stCondLst>
                                  <p:childTnLst>
                                    <p:set>
                                      <p:cBhvr>
                                        <p:cTn id="55" dur="1" fill="hold">
                                          <p:stCondLst>
                                            <p:cond delay="0"/>
                                          </p:stCondLst>
                                        </p:cTn>
                                        <p:tgtEl>
                                          <p:spTgt spid="159"/>
                                        </p:tgtEl>
                                        <p:attrNameLst>
                                          <p:attrName>style.visibility</p:attrName>
                                        </p:attrNameLst>
                                      </p:cBhvr>
                                      <p:to>
                                        <p:strVal val="visible"/>
                                      </p:to>
                                    </p:set>
                                    <p:animEffect transition="in" filter="wipe(up)">
                                      <p:cBhvr>
                                        <p:cTn id="56" dur="500"/>
                                        <p:tgtEl>
                                          <p:spTgt spid="159"/>
                                        </p:tgtEl>
                                      </p:cBhvr>
                                    </p:animEffect>
                                  </p:childTnLst>
                                </p:cTn>
                              </p:par>
                              <p:par>
                                <p:cTn id="57" presetID="22" presetClass="entr" presetSubtype="1" fill="hold" nodeType="withEffect">
                                  <p:stCondLst>
                                    <p:cond delay="0"/>
                                  </p:stCondLst>
                                  <p:childTnLst>
                                    <p:set>
                                      <p:cBhvr>
                                        <p:cTn id="58" dur="1" fill="hold">
                                          <p:stCondLst>
                                            <p:cond delay="0"/>
                                          </p:stCondLst>
                                        </p:cTn>
                                        <p:tgtEl>
                                          <p:spTgt spid="161"/>
                                        </p:tgtEl>
                                        <p:attrNameLst>
                                          <p:attrName>style.visibility</p:attrName>
                                        </p:attrNameLst>
                                      </p:cBhvr>
                                      <p:to>
                                        <p:strVal val="visible"/>
                                      </p:to>
                                    </p:set>
                                    <p:animEffect transition="in" filter="wipe(up)">
                                      <p:cBhvr>
                                        <p:cTn id="59" dur="500"/>
                                        <p:tgtEl>
                                          <p:spTgt spid="161"/>
                                        </p:tgtEl>
                                      </p:cBhvr>
                                    </p:animEffect>
                                  </p:childTnLst>
                                </p:cTn>
                              </p:par>
                              <p:par>
                                <p:cTn id="60" presetID="22" presetClass="entr" presetSubtype="1" fill="hold" nodeType="withEffect">
                                  <p:stCondLst>
                                    <p:cond delay="0"/>
                                  </p:stCondLst>
                                  <p:childTnLst>
                                    <p:set>
                                      <p:cBhvr>
                                        <p:cTn id="61" dur="1" fill="hold">
                                          <p:stCondLst>
                                            <p:cond delay="0"/>
                                          </p:stCondLst>
                                        </p:cTn>
                                        <p:tgtEl>
                                          <p:spTgt spid="160"/>
                                        </p:tgtEl>
                                        <p:attrNameLst>
                                          <p:attrName>style.visibility</p:attrName>
                                        </p:attrNameLst>
                                      </p:cBhvr>
                                      <p:to>
                                        <p:strVal val="visible"/>
                                      </p:to>
                                    </p:set>
                                    <p:animEffect transition="in" filter="wipe(up)">
                                      <p:cBhvr>
                                        <p:cTn id="62" dur="500"/>
                                        <p:tgtEl>
                                          <p:spTgt spid="160"/>
                                        </p:tgtEl>
                                      </p:cBhvr>
                                    </p:animEffect>
                                  </p:childTnLst>
                                </p:cTn>
                              </p:par>
                              <p:par>
                                <p:cTn id="63" presetID="22" presetClass="entr" presetSubtype="1" fill="hold" nodeType="withEffect">
                                  <p:stCondLst>
                                    <p:cond delay="0"/>
                                  </p:stCondLst>
                                  <p:childTnLst>
                                    <p:set>
                                      <p:cBhvr>
                                        <p:cTn id="64" dur="1" fill="hold">
                                          <p:stCondLst>
                                            <p:cond delay="0"/>
                                          </p:stCondLst>
                                        </p:cTn>
                                        <p:tgtEl>
                                          <p:spTgt spid="163"/>
                                        </p:tgtEl>
                                        <p:attrNameLst>
                                          <p:attrName>style.visibility</p:attrName>
                                        </p:attrNameLst>
                                      </p:cBhvr>
                                      <p:to>
                                        <p:strVal val="visible"/>
                                      </p:to>
                                    </p:set>
                                    <p:animEffect transition="in" filter="wipe(up)">
                                      <p:cBhvr>
                                        <p:cTn id="65" dur="500"/>
                                        <p:tgtEl>
                                          <p:spTgt spid="163"/>
                                        </p:tgtEl>
                                      </p:cBhvr>
                                    </p:animEffect>
                                  </p:childTnLst>
                                </p:cTn>
                              </p:par>
                              <p:par>
                                <p:cTn id="66" presetID="22" presetClass="entr" presetSubtype="1" fill="hold" nodeType="withEffect">
                                  <p:stCondLst>
                                    <p:cond delay="0"/>
                                  </p:stCondLst>
                                  <p:childTnLst>
                                    <p:set>
                                      <p:cBhvr>
                                        <p:cTn id="67" dur="1" fill="hold">
                                          <p:stCondLst>
                                            <p:cond delay="0"/>
                                          </p:stCondLst>
                                        </p:cTn>
                                        <p:tgtEl>
                                          <p:spTgt spid="164"/>
                                        </p:tgtEl>
                                        <p:attrNameLst>
                                          <p:attrName>style.visibility</p:attrName>
                                        </p:attrNameLst>
                                      </p:cBhvr>
                                      <p:to>
                                        <p:strVal val="visible"/>
                                      </p:to>
                                    </p:set>
                                    <p:animEffect transition="in" filter="wipe(up)">
                                      <p:cBhvr>
                                        <p:cTn id="68" dur="500"/>
                                        <p:tgtEl>
                                          <p:spTgt spid="164"/>
                                        </p:tgtEl>
                                      </p:cBhvr>
                                    </p:animEffect>
                                  </p:childTnLst>
                                </p:cTn>
                              </p:par>
                              <p:par>
                                <p:cTn id="69" presetID="22" presetClass="entr" presetSubtype="1" fill="hold" nodeType="withEffect">
                                  <p:stCondLst>
                                    <p:cond delay="0"/>
                                  </p:stCondLst>
                                  <p:childTnLst>
                                    <p:set>
                                      <p:cBhvr>
                                        <p:cTn id="70" dur="1" fill="hold">
                                          <p:stCondLst>
                                            <p:cond delay="0"/>
                                          </p:stCondLst>
                                        </p:cTn>
                                        <p:tgtEl>
                                          <p:spTgt spid="162"/>
                                        </p:tgtEl>
                                        <p:attrNameLst>
                                          <p:attrName>style.visibility</p:attrName>
                                        </p:attrNameLst>
                                      </p:cBhvr>
                                      <p:to>
                                        <p:strVal val="visible"/>
                                      </p:to>
                                    </p:set>
                                    <p:animEffect transition="in" filter="wipe(up)">
                                      <p:cBhvr>
                                        <p:cTn id="71" dur="500"/>
                                        <p:tgtEl>
                                          <p:spTgt spid="162"/>
                                        </p:tgtEl>
                                      </p:cBhvr>
                                    </p:animEffect>
                                  </p:childTnLst>
                                </p:cTn>
                              </p:par>
                              <p:par>
                                <p:cTn id="72" presetID="22" presetClass="entr" presetSubtype="4" fill="hold" nodeType="withEffect">
                                  <p:stCondLst>
                                    <p:cond delay="0"/>
                                  </p:stCondLst>
                                  <p:childTnLst>
                                    <p:set>
                                      <p:cBhvr>
                                        <p:cTn id="73" dur="1" fill="hold">
                                          <p:stCondLst>
                                            <p:cond delay="0"/>
                                          </p:stCondLst>
                                        </p:cTn>
                                        <p:tgtEl>
                                          <p:spTgt spid="165"/>
                                        </p:tgtEl>
                                        <p:attrNameLst>
                                          <p:attrName>style.visibility</p:attrName>
                                        </p:attrNameLst>
                                      </p:cBhvr>
                                      <p:to>
                                        <p:strVal val="visible"/>
                                      </p:to>
                                    </p:set>
                                    <p:animEffect transition="in" filter="wipe(down)">
                                      <p:cBhvr>
                                        <p:cTn id="74" dur="500"/>
                                        <p:tgtEl>
                                          <p:spTgt spid="165"/>
                                        </p:tgtEl>
                                      </p:cBhvr>
                                    </p:animEffect>
                                  </p:childTnLst>
                                </p:cTn>
                              </p:par>
                              <p:par>
                                <p:cTn id="75" presetID="22" presetClass="entr" presetSubtype="4" fill="hold" nodeType="withEffect">
                                  <p:stCondLst>
                                    <p:cond delay="0"/>
                                  </p:stCondLst>
                                  <p:childTnLst>
                                    <p:set>
                                      <p:cBhvr>
                                        <p:cTn id="76" dur="1" fill="hold">
                                          <p:stCondLst>
                                            <p:cond delay="0"/>
                                          </p:stCondLst>
                                        </p:cTn>
                                        <p:tgtEl>
                                          <p:spTgt spid="166"/>
                                        </p:tgtEl>
                                        <p:attrNameLst>
                                          <p:attrName>style.visibility</p:attrName>
                                        </p:attrNameLst>
                                      </p:cBhvr>
                                      <p:to>
                                        <p:strVal val="visible"/>
                                      </p:to>
                                    </p:set>
                                    <p:animEffect transition="in" filter="wipe(down)">
                                      <p:cBhvr>
                                        <p:cTn id="77" dur="500"/>
                                        <p:tgtEl>
                                          <p:spTgt spid="166"/>
                                        </p:tgtEl>
                                      </p:cBhvr>
                                    </p:animEffect>
                                  </p:childTnLst>
                                </p:cTn>
                              </p:par>
                              <p:par>
                                <p:cTn id="78" presetID="22" presetClass="entr" presetSubtype="4" fill="hold" nodeType="withEffect">
                                  <p:stCondLst>
                                    <p:cond delay="0"/>
                                  </p:stCondLst>
                                  <p:childTnLst>
                                    <p:set>
                                      <p:cBhvr>
                                        <p:cTn id="79" dur="1" fill="hold">
                                          <p:stCondLst>
                                            <p:cond delay="0"/>
                                          </p:stCondLst>
                                        </p:cTn>
                                        <p:tgtEl>
                                          <p:spTgt spid="167"/>
                                        </p:tgtEl>
                                        <p:attrNameLst>
                                          <p:attrName>style.visibility</p:attrName>
                                        </p:attrNameLst>
                                      </p:cBhvr>
                                      <p:to>
                                        <p:strVal val="visible"/>
                                      </p:to>
                                    </p:set>
                                    <p:animEffect transition="in" filter="wipe(down)">
                                      <p:cBhvr>
                                        <p:cTn id="80" dur="500"/>
                                        <p:tgtEl>
                                          <p:spTgt spid="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animBg="1"/>
      <p:bldP spid="137" grpId="0" animBg="1"/>
      <p:bldP spid="139" grpId="0" animBg="1"/>
      <p:bldP spid="140" grpId="0" animBg="1"/>
      <p:bldP spid="14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olo 1"/>
          <p:cNvSpPr>
            <a:spLocks noGrp="1"/>
          </p:cNvSpPr>
          <p:nvPr>
            <p:ph type="title" idx="4294967295"/>
          </p:nvPr>
        </p:nvSpPr>
        <p:spPr/>
        <p:txBody>
          <a:bodyPr/>
          <a:lstStyle/>
          <a:p>
            <a:pPr eaLnBrk="1" hangingPunct="1">
              <a:defRPr/>
            </a:pPr>
            <a:r>
              <a:rPr lang="it-IT" dirty="0" smtClean="0">
                <a:solidFill>
                  <a:schemeClr val="bg1">
                    <a:lumMod val="95000"/>
                    <a:lumOff val="5000"/>
                  </a:schemeClr>
                </a:solidFill>
              </a:rPr>
              <a:t>GAMMA: a </a:t>
            </a:r>
            <a:r>
              <a:rPr lang="it-IT" dirty="0" err="1" smtClean="0">
                <a:solidFill>
                  <a:schemeClr val="bg1">
                    <a:lumMod val="95000"/>
                    <a:lumOff val="5000"/>
                  </a:schemeClr>
                </a:solidFill>
              </a:rPr>
              <a:t>Helicopter</a:t>
            </a:r>
            <a:r>
              <a:rPr lang="it-IT" dirty="0" smtClean="0">
                <a:solidFill>
                  <a:schemeClr val="bg1">
                    <a:lumMod val="95000"/>
                    <a:lumOff val="5000"/>
                  </a:schemeClr>
                </a:solidFill>
              </a:rPr>
              <a:t> </a:t>
            </a:r>
            <a:r>
              <a:rPr lang="it-IT" dirty="0" err="1" smtClean="0">
                <a:solidFill>
                  <a:schemeClr val="bg1">
                    <a:lumMod val="95000"/>
                    <a:lumOff val="5000"/>
                  </a:schemeClr>
                </a:solidFill>
              </a:rPr>
              <a:t>view</a:t>
            </a:r>
            <a:endParaRPr lang="it-IT" dirty="0" smtClean="0">
              <a:solidFill>
                <a:schemeClr val="bg1">
                  <a:lumMod val="95000"/>
                  <a:lumOff val="5000"/>
                </a:schemeClr>
              </a:solidFill>
            </a:endParaRPr>
          </a:p>
        </p:txBody>
      </p:sp>
      <p:grpSp>
        <p:nvGrpSpPr>
          <p:cNvPr id="49" name="Gruppo 48"/>
          <p:cNvGrpSpPr/>
          <p:nvPr/>
        </p:nvGrpSpPr>
        <p:grpSpPr>
          <a:xfrm>
            <a:off x="866775" y="815975"/>
            <a:ext cx="7092950" cy="5965825"/>
            <a:chOff x="866775" y="815975"/>
            <a:chExt cx="7092950" cy="5965825"/>
          </a:xfrm>
        </p:grpSpPr>
        <p:grpSp>
          <p:nvGrpSpPr>
            <p:cNvPr id="60" name="Gruppo 59"/>
            <p:cNvGrpSpPr/>
            <p:nvPr/>
          </p:nvGrpSpPr>
          <p:grpSpPr>
            <a:xfrm>
              <a:off x="3049587" y="815975"/>
              <a:ext cx="2743200" cy="533400"/>
              <a:chOff x="3049587" y="815975"/>
              <a:chExt cx="2743200" cy="533400"/>
            </a:xfrm>
          </p:grpSpPr>
          <p:sp>
            <p:nvSpPr>
              <p:cNvPr id="38" name="AutoShape 32"/>
              <p:cNvSpPr>
                <a:spLocks noChangeArrowheads="1"/>
              </p:cNvSpPr>
              <p:nvPr/>
            </p:nvSpPr>
            <p:spPr bwMode="auto">
              <a:xfrm>
                <a:off x="3049587" y="815975"/>
                <a:ext cx="2743200" cy="533400"/>
              </a:xfrm>
              <a:prstGeom prst="triangle">
                <a:avLst>
                  <a:gd name="adj" fmla="val 49622"/>
                </a:avLst>
              </a:prstGeom>
              <a:gradFill flip="none" rotWithShape="1">
                <a:gsLst>
                  <a:gs pos="0">
                    <a:srgbClr val="FF9966">
                      <a:shade val="30000"/>
                      <a:satMod val="115000"/>
                    </a:srgbClr>
                  </a:gs>
                  <a:gs pos="50000">
                    <a:srgbClr val="FF9966">
                      <a:shade val="67500"/>
                      <a:satMod val="115000"/>
                    </a:srgbClr>
                  </a:gs>
                  <a:gs pos="100000">
                    <a:srgbClr val="FF9966">
                      <a:shade val="100000"/>
                      <a:satMod val="115000"/>
                    </a:srgbClr>
                  </a:gs>
                </a:gsLst>
                <a:path path="circle">
                  <a:fillToRect l="50000" t="50000" r="50000" b="50000"/>
                </a:path>
                <a:tileRect/>
              </a:gra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wrap="none" anchor="ctr"/>
              <a:lstStyle/>
              <a:p>
                <a:pPr algn="ctr" eaLnBrk="0" hangingPunct="0">
                  <a:defRPr/>
                </a:pPr>
                <a:endParaRPr lang="en-US" sz="900">
                  <a:solidFill>
                    <a:srgbClr val="50555A"/>
                  </a:solidFill>
                </a:endParaRPr>
              </a:p>
            </p:txBody>
          </p:sp>
          <p:sp>
            <p:nvSpPr>
              <p:cNvPr id="17457" name="Text Box 33"/>
              <p:cNvSpPr txBox="1">
                <a:spLocks noChangeArrowheads="1"/>
              </p:cNvSpPr>
              <p:nvPr/>
            </p:nvSpPr>
            <p:spPr bwMode="auto">
              <a:xfrm>
                <a:off x="3400127" y="980043"/>
                <a:ext cx="2100434" cy="369332"/>
              </a:xfrm>
              <a:prstGeom prst="rect">
                <a:avLst/>
              </a:prstGeom>
              <a:noFill/>
              <a:ln w="9525">
                <a:noFill/>
                <a:miter lim="800000"/>
                <a:headEnd/>
                <a:tailEnd/>
              </a:ln>
            </p:spPr>
            <p:txBody>
              <a:bodyPr>
                <a:spAutoFit/>
              </a:bodyPr>
              <a:lstStyle/>
              <a:p>
                <a:pPr algn="ctr" eaLnBrk="0" hangingPunct="0"/>
                <a:r>
                  <a:rPr lang="en-US" sz="900" b="1" dirty="0">
                    <a:solidFill>
                      <a:srgbClr val="002060"/>
                    </a:solidFill>
                  </a:rPr>
                  <a:t>Implementation</a:t>
                </a:r>
              </a:p>
              <a:p>
                <a:pPr algn="ctr" eaLnBrk="0" hangingPunct="0"/>
                <a:r>
                  <a:rPr lang="en-US" sz="900" b="1" dirty="0">
                    <a:solidFill>
                      <a:srgbClr val="002060"/>
                    </a:solidFill>
                  </a:rPr>
                  <a:t>Proposals</a:t>
                </a:r>
              </a:p>
            </p:txBody>
          </p:sp>
        </p:grpSp>
        <p:grpSp>
          <p:nvGrpSpPr>
            <p:cNvPr id="57" name="Gruppo 56"/>
            <p:cNvGrpSpPr/>
            <p:nvPr/>
          </p:nvGrpSpPr>
          <p:grpSpPr>
            <a:xfrm>
              <a:off x="2557463" y="1989138"/>
              <a:ext cx="3787775" cy="393700"/>
              <a:chOff x="2557463" y="1989138"/>
              <a:chExt cx="3787775" cy="393700"/>
            </a:xfrm>
          </p:grpSpPr>
          <p:sp>
            <p:nvSpPr>
              <p:cNvPr id="6176" name="Rectangle 78"/>
              <p:cNvSpPr>
                <a:spLocks noChangeArrowheads="1"/>
              </p:cNvSpPr>
              <p:nvPr/>
            </p:nvSpPr>
            <p:spPr bwMode="auto">
              <a:xfrm>
                <a:off x="2557463" y="1989138"/>
                <a:ext cx="3787775" cy="3937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sz="900">
                  <a:solidFill>
                    <a:srgbClr val="002060"/>
                  </a:solidFill>
                  <a:latin typeface="Arial" charset="0"/>
                  <a:cs typeface="Arial" charset="0"/>
                </a:endParaRPr>
              </a:p>
            </p:txBody>
          </p:sp>
          <p:sp>
            <p:nvSpPr>
              <p:cNvPr id="7194" name="Text Box 79"/>
              <p:cNvSpPr txBox="1">
                <a:spLocks noChangeArrowheads="1"/>
              </p:cNvSpPr>
              <p:nvPr/>
            </p:nvSpPr>
            <p:spPr bwMode="auto">
              <a:xfrm>
                <a:off x="3689628" y="2086918"/>
                <a:ext cx="1415772" cy="230832"/>
              </a:xfrm>
              <a:prstGeom prst="rect">
                <a:avLst/>
              </a:prstGeom>
              <a:noFill/>
              <a:ln w="9525">
                <a:noFill/>
                <a:miter lim="800000"/>
                <a:headEnd/>
                <a:tailEnd/>
              </a:ln>
            </p:spPr>
            <p:txBody>
              <a:bodyPr wrap="none">
                <a:spAutoFit/>
              </a:bodyPr>
              <a:lstStyle/>
              <a:p>
                <a:pPr>
                  <a:defRPr/>
                </a:pPr>
                <a:r>
                  <a:rPr lang="en-US" sz="900" b="1" dirty="0">
                    <a:solidFill>
                      <a:srgbClr val="002060"/>
                    </a:solidFill>
                    <a:latin typeface="Arial" charset="0"/>
                    <a:cs typeface="Arial" charset="0"/>
                  </a:rPr>
                  <a:t>ATM Security Solution</a:t>
                </a:r>
              </a:p>
            </p:txBody>
          </p:sp>
        </p:grpSp>
        <p:grpSp>
          <p:nvGrpSpPr>
            <p:cNvPr id="48" name="Gruppo 47"/>
            <p:cNvGrpSpPr/>
            <p:nvPr/>
          </p:nvGrpSpPr>
          <p:grpSpPr>
            <a:xfrm>
              <a:off x="2054225" y="6053138"/>
              <a:ext cx="4916488" cy="301625"/>
              <a:chOff x="2054225" y="6053138"/>
              <a:chExt cx="4916488" cy="301625"/>
            </a:xfrm>
          </p:grpSpPr>
          <p:sp>
            <p:nvSpPr>
              <p:cNvPr id="6162" name="Rectangle 78"/>
              <p:cNvSpPr>
                <a:spLocks noChangeArrowheads="1"/>
              </p:cNvSpPr>
              <p:nvPr/>
            </p:nvSpPr>
            <p:spPr bwMode="auto">
              <a:xfrm>
                <a:off x="2054225" y="6053138"/>
                <a:ext cx="4916488" cy="301625"/>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sz="900">
                  <a:solidFill>
                    <a:srgbClr val="002060"/>
                  </a:solidFill>
                  <a:latin typeface="Arial" charset="0"/>
                  <a:cs typeface="Arial" charset="0"/>
                </a:endParaRPr>
              </a:p>
            </p:txBody>
          </p:sp>
          <p:sp>
            <p:nvSpPr>
              <p:cNvPr id="7180" name="Text Box 79"/>
              <p:cNvSpPr txBox="1">
                <a:spLocks noChangeArrowheads="1"/>
              </p:cNvSpPr>
              <p:nvPr/>
            </p:nvSpPr>
            <p:spPr bwMode="auto">
              <a:xfrm>
                <a:off x="3541713" y="6121400"/>
                <a:ext cx="1531188" cy="230832"/>
              </a:xfrm>
              <a:prstGeom prst="rect">
                <a:avLst/>
              </a:prstGeom>
              <a:noFill/>
              <a:ln w="9525">
                <a:noFill/>
                <a:miter lim="800000"/>
                <a:headEnd/>
                <a:tailEnd/>
              </a:ln>
            </p:spPr>
            <p:txBody>
              <a:bodyPr wrap="none">
                <a:spAutoFit/>
              </a:bodyPr>
              <a:lstStyle/>
              <a:p>
                <a:pPr eaLnBrk="0" hangingPunct="0">
                  <a:defRPr/>
                </a:pPr>
                <a:r>
                  <a:rPr lang="en-US" sz="900" b="1" dirty="0">
                    <a:solidFill>
                      <a:srgbClr val="002060"/>
                    </a:solidFill>
                    <a:latin typeface="Arial" charset="0"/>
                    <a:cs typeface="Arial" charset="0"/>
                  </a:rPr>
                  <a:t>ATM Threat Assessment</a:t>
                </a:r>
              </a:p>
            </p:txBody>
          </p:sp>
        </p:grpSp>
        <p:grpSp>
          <p:nvGrpSpPr>
            <p:cNvPr id="61" name="Gruppo 60"/>
            <p:cNvGrpSpPr/>
            <p:nvPr/>
          </p:nvGrpSpPr>
          <p:grpSpPr>
            <a:xfrm>
              <a:off x="866775" y="6383338"/>
              <a:ext cx="7092950" cy="398462"/>
              <a:chOff x="866775" y="6383338"/>
              <a:chExt cx="7092950" cy="398462"/>
            </a:xfrm>
          </p:grpSpPr>
          <p:sp>
            <p:nvSpPr>
              <p:cNvPr id="16402" name="Rectangle 78"/>
              <p:cNvSpPr>
                <a:spLocks noChangeArrowheads="1"/>
              </p:cNvSpPr>
              <p:nvPr/>
            </p:nvSpPr>
            <p:spPr bwMode="auto">
              <a:xfrm>
                <a:off x="866775" y="6383338"/>
                <a:ext cx="7092950" cy="398462"/>
              </a:xfrm>
              <a:prstGeom prst="rect">
                <a:avLst/>
              </a:prstGeom>
              <a:solidFill>
                <a:srgbClr val="808080"/>
              </a:solidFill>
              <a:ln w="9525">
                <a:solidFill>
                  <a:schemeClr val="tx1"/>
                </a:solidFill>
                <a:miter lim="800000"/>
                <a:headEnd/>
                <a:tailEnd/>
              </a:ln>
              <a:effectLst>
                <a:glow rad="228600">
                  <a:srgbClr val="FFFF00">
                    <a:alpha val="40000"/>
                  </a:srgbClr>
                </a:glow>
              </a:effectLst>
            </p:spPr>
            <p:txBody>
              <a:bodyPr wrap="none" anchor="ctr"/>
              <a:lstStyle/>
              <a:p>
                <a:pPr>
                  <a:defRPr/>
                </a:pPr>
                <a:endParaRPr lang="it-IT" sz="900">
                  <a:solidFill>
                    <a:srgbClr val="002060"/>
                  </a:solidFill>
                </a:endParaRPr>
              </a:p>
            </p:txBody>
          </p:sp>
          <p:sp>
            <p:nvSpPr>
              <p:cNvPr id="37" name="Text Box 79"/>
              <p:cNvSpPr txBox="1">
                <a:spLocks noChangeArrowheads="1"/>
              </p:cNvSpPr>
              <p:nvPr/>
            </p:nvSpPr>
            <p:spPr bwMode="auto">
              <a:xfrm>
                <a:off x="3962400" y="6473825"/>
                <a:ext cx="582211" cy="230832"/>
              </a:xfrm>
              <a:prstGeom prst="rect">
                <a:avLst/>
              </a:prstGeom>
              <a:solidFill>
                <a:srgbClr val="808080"/>
              </a:solidFill>
              <a:ln w="9525">
                <a:noFill/>
                <a:miter lim="800000"/>
                <a:headEnd/>
                <a:tailEnd/>
              </a:ln>
            </p:spPr>
            <p:txBody>
              <a:bodyPr wrap="none">
                <a:spAutoFit/>
              </a:bodyPr>
              <a:lstStyle/>
              <a:p>
                <a:pPr>
                  <a:defRPr/>
                </a:pPr>
                <a:r>
                  <a:rPr lang="en-US" sz="900" b="1" dirty="0" smtClean="0">
                    <a:solidFill>
                      <a:srgbClr val="002060"/>
                    </a:solidFill>
                    <a:latin typeface="Arial" charset="0"/>
                    <a:cs typeface="Arial" charset="0"/>
                  </a:rPr>
                  <a:t>SESAR</a:t>
                </a:r>
                <a:endParaRPr lang="en-US" sz="900" b="1" dirty="0">
                  <a:solidFill>
                    <a:srgbClr val="002060"/>
                  </a:solidFill>
                  <a:latin typeface="Arial" charset="0"/>
                  <a:cs typeface="Arial" charset="0"/>
                </a:endParaRPr>
              </a:p>
            </p:txBody>
          </p:sp>
        </p:grpSp>
        <p:grpSp>
          <p:nvGrpSpPr>
            <p:cNvPr id="58" name="Gruppo 57"/>
            <p:cNvGrpSpPr/>
            <p:nvPr/>
          </p:nvGrpSpPr>
          <p:grpSpPr>
            <a:xfrm>
              <a:off x="2301875" y="1752600"/>
              <a:ext cx="4284662" cy="230832"/>
              <a:chOff x="2301875" y="1752600"/>
              <a:chExt cx="4284662" cy="230832"/>
            </a:xfrm>
          </p:grpSpPr>
          <p:sp>
            <p:nvSpPr>
              <p:cNvPr id="6160" name="Rectangle 78"/>
              <p:cNvSpPr>
                <a:spLocks noChangeArrowheads="1"/>
              </p:cNvSpPr>
              <p:nvPr/>
            </p:nvSpPr>
            <p:spPr bwMode="auto">
              <a:xfrm>
                <a:off x="2301875" y="1787525"/>
                <a:ext cx="4284662" cy="180975"/>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sz="900">
                  <a:solidFill>
                    <a:srgbClr val="002060"/>
                  </a:solidFill>
                  <a:latin typeface="Arial" charset="0"/>
                  <a:cs typeface="Arial" charset="0"/>
                </a:endParaRPr>
              </a:p>
            </p:txBody>
          </p:sp>
          <p:sp>
            <p:nvSpPr>
              <p:cNvPr id="41" name="Text Box 79"/>
              <p:cNvSpPr txBox="1">
                <a:spLocks noChangeArrowheads="1"/>
              </p:cNvSpPr>
              <p:nvPr/>
            </p:nvSpPr>
            <p:spPr bwMode="auto">
              <a:xfrm>
                <a:off x="3692525" y="1752600"/>
                <a:ext cx="1300356" cy="230832"/>
              </a:xfrm>
              <a:prstGeom prst="rect">
                <a:avLst/>
              </a:prstGeom>
              <a:noFill/>
              <a:ln w="9525">
                <a:noFill/>
                <a:miter lim="800000"/>
                <a:headEnd/>
                <a:tailEnd/>
              </a:ln>
            </p:spPr>
            <p:txBody>
              <a:bodyPr wrap="none">
                <a:spAutoFit/>
              </a:bodyPr>
              <a:lstStyle/>
              <a:p>
                <a:pPr>
                  <a:defRPr/>
                </a:pPr>
                <a:r>
                  <a:rPr lang="en-US" sz="900" b="1" dirty="0">
                    <a:solidFill>
                      <a:srgbClr val="002060"/>
                    </a:solidFill>
                    <a:latin typeface="Arial" charset="0"/>
                    <a:cs typeface="Arial" charset="0"/>
                  </a:rPr>
                  <a:t>Validation Platforms</a:t>
                </a:r>
              </a:p>
            </p:txBody>
          </p:sp>
        </p:grpSp>
        <p:grpSp>
          <p:nvGrpSpPr>
            <p:cNvPr id="59" name="Gruppo 58"/>
            <p:cNvGrpSpPr/>
            <p:nvPr/>
          </p:nvGrpSpPr>
          <p:grpSpPr>
            <a:xfrm>
              <a:off x="2133600" y="1379538"/>
              <a:ext cx="4618037" cy="328612"/>
              <a:chOff x="2133600" y="1379538"/>
              <a:chExt cx="4618037" cy="328612"/>
            </a:xfrm>
          </p:grpSpPr>
          <p:sp>
            <p:nvSpPr>
              <p:cNvPr id="45" name="Trapezio 44"/>
              <p:cNvSpPr/>
              <p:nvPr/>
            </p:nvSpPr>
            <p:spPr bwMode="auto">
              <a:xfrm>
                <a:off x="2133600" y="1379538"/>
                <a:ext cx="4618037" cy="328612"/>
              </a:xfrm>
              <a:prstGeom prst="trapezoid">
                <a:avLst>
                  <a:gd name="adj" fmla="val 266789"/>
                </a:avLst>
              </a:prstGeom>
              <a:gradFill flip="none" rotWithShape="1">
                <a:gsLst>
                  <a:gs pos="0">
                    <a:srgbClr val="FF9966">
                      <a:shade val="30000"/>
                      <a:satMod val="115000"/>
                    </a:srgbClr>
                  </a:gs>
                  <a:gs pos="50000">
                    <a:srgbClr val="FF9966">
                      <a:shade val="67500"/>
                      <a:satMod val="115000"/>
                    </a:srgbClr>
                  </a:gs>
                  <a:gs pos="100000">
                    <a:srgbClr val="FF9966">
                      <a:shade val="100000"/>
                      <a:satMod val="115000"/>
                    </a:srgbClr>
                  </a:gs>
                </a:gsLst>
                <a:lin ang="16200000" scaled="1"/>
                <a:tileRect/>
              </a:gradFill>
              <a:ln w="9525" cap="flat" cmpd="sng" algn="ctr">
                <a:noFill/>
                <a:prstDash val="solid"/>
                <a:round/>
                <a:headEnd type="triangle" w="med" len="med"/>
                <a:tailEnd type="triangle" w="med" len="med"/>
              </a:ln>
              <a:effectLst>
                <a:outerShdw blurRad="50800" dist="38100" dir="5400000" algn="t" rotWithShape="0">
                  <a:prstClr val="black">
                    <a:alpha val="40000"/>
                  </a:prstClr>
                </a:outerShdw>
              </a:effectLst>
            </p:spPr>
            <p:txBody>
              <a:bodyPr/>
              <a:lstStyle/>
              <a:p>
                <a:pPr algn="ctr" eaLnBrk="0" hangingPunct="0">
                  <a:defRPr/>
                </a:pPr>
                <a:endParaRPr lang="en-US" sz="900">
                  <a:solidFill>
                    <a:srgbClr val="002060"/>
                  </a:solidFill>
                  <a:cs typeface="Arial" charset="0"/>
                </a:endParaRPr>
              </a:p>
            </p:txBody>
          </p:sp>
          <p:sp>
            <p:nvSpPr>
              <p:cNvPr id="17424" name="Text Box 33"/>
              <p:cNvSpPr txBox="1">
                <a:spLocks noChangeArrowheads="1"/>
              </p:cNvSpPr>
              <p:nvPr/>
            </p:nvSpPr>
            <p:spPr bwMode="auto">
              <a:xfrm>
                <a:off x="2774058" y="1423343"/>
                <a:ext cx="3357595" cy="230832"/>
              </a:xfrm>
              <a:prstGeom prst="rect">
                <a:avLst/>
              </a:prstGeom>
              <a:noFill/>
              <a:ln w="9525">
                <a:noFill/>
                <a:miter lim="800000"/>
                <a:headEnd/>
                <a:tailEnd/>
              </a:ln>
            </p:spPr>
            <p:txBody>
              <a:bodyPr>
                <a:spAutoFit/>
              </a:bodyPr>
              <a:lstStyle/>
              <a:p>
                <a:pPr algn="ctr" eaLnBrk="0" hangingPunct="0"/>
                <a:r>
                  <a:rPr lang="en-US" sz="900" b="1" dirty="0">
                    <a:solidFill>
                      <a:srgbClr val="002060"/>
                    </a:solidFill>
                  </a:rPr>
                  <a:t>Validation</a:t>
                </a:r>
              </a:p>
            </p:txBody>
          </p:sp>
        </p:grpSp>
        <p:grpSp>
          <p:nvGrpSpPr>
            <p:cNvPr id="47" name="Gruppo 46"/>
            <p:cNvGrpSpPr/>
            <p:nvPr/>
          </p:nvGrpSpPr>
          <p:grpSpPr>
            <a:xfrm>
              <a:off x="2457450" y="5784850"/>
              <a:ext cx="4022725" cy="263525"/>
              <a:chOff x="2457450" y="5784850"/>
              <a:chExt cx="4022725" cy="263525"/>
            </a:xfrm>
          </p:grpSpPr>
          <p:sp>
            <p:nvSpPr>
              <p:cNvPr id="53" name="Rectangle 78"/>
              <p:cNvSpPr>
                <a:spLocks noChangeArrowheads="1"/>
              </p:cNvSpPr>
              <p:nvPr/>
            </p:nvSpPr>
            <p:spPr bwMode="auto">
              <a:xfrm>
                <a:off x="2457450" y="5784850"/>
                <a:ext cx="4022725" cy="263525"/>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sz="900">
                  <a:solidFill>
                    <a:srgbClr val="002060"/>
                  </a:solidFill>
                  <a:latin typeface="Arial" charset="0"/>
                  <a:cs typeface="Arial" charset="0"/>
                </a:endParaRPr>
              </a:p>
            </p:txBody>
          </p:sp>
          <p:sp>
            <p:nvSpPr>
              <p:cNvPr id="54" name="Text Box 79"/>
              <p:cNvSpPr txBox="1">
                <a:spLocks noChangeArrowheads="1"/>
              </p:cNvSpPr>
              <p:nvPr/>
            </p:nvSpPr>
            <p:spPr bwMode="auto">
              <a:xfrm>
                <a:off x="3395663" y="5802313"/>
                <a:ext cx="1723549" cy="230832"/>
              </a:xfrm>
              <a:prstGeom prst="rect">
                <a:avLst/>
              </a:prstGeom>
              <a:noFill/>
              <a:ln w="9525">
                <a:noFill/>
                <a:miter lim="800000"/>
                <a:headEnd/>
                <a:tailEnd/>
              </a:ln>
            </p:spPr>
            <p:txBody>
              <a:bodyPr wrap="none">
                <a:spAutoFit/>
              </a:bodyPr>
              <a:lstStyle/>
              <a:p>
                <a:pPr eaLnBrk="0" hangingPunct="0">
                  <a:defRPr/>
                </a:pPr>
                <a:r>
                  <a:rPr lang="en-US" sz="900" b="1" dirty="0">
                    <a:solidFill>
                      <a:srgbClr val="002060"/>
                    </a:solidFill>
                    <a:latin typeface="Arial" charset="0"/>
                    <a:cs typeface="Arial" charset="0"/>
                  </a:rPr>
                  <a:t>ATM Security Requirements</a:t>
                </a:r>
              </a:p>
            </p:txBody>
          </p:sp>
        </p:grpSp>
        <p:grpSp>
          <p:nvGrpSpPr>
            <p:cNvPr id="62" name="Gruppo 61"/>
            <p:cNvGrpSpPr/>
            <p:nvPr/>
          </p:nvGrpSpPr>
          <p:grpSpPr>
            <a:xfrm>
              <a:off x="2670175" y="2384425"/>
              <a:ext cx="3544888" cy="3411538"/>
              <a:chOff x="2670175" y="2384425"/>
              <a:chExt cx="3544888" cy="3411538"/>
            </a:xfrm>
          </p:grpSpPr>
          <p:sp>
            <p:nvSpPr>
              <p:cNvPr id="63" name="Freeform 35"/>
              <p:cNvSpPr>
                <a:spLocks/>
              </p:cNvSpPr>
              <p:nvPr/>
            </p:nvSpPr>
            <p:spPr bwMode="auto">
              <a:xfrm>
                <a:off x="2857519" y="2556121"/>
                <a:ext cx="435243" cy="3027700"/>
              </a:xfrm>
              <a:custGeom>
                <a:avLst/>
                <a:gdLst>
                  <a:gd name="T0" fmla="*/ 0 w 352"/>
                  <a:gd name="T1" fmla="*/ 20135744 h 1320"/>
                  <a:gd name="T2" fmla="*/ 1 w 352"/>
                  <a:gd name="T3" fmla="*/ 0 h 1320"/>
                  <a:gd name="T4" fmla="*/ 1 w 352"/>
                  <a:gd name="T5" fmla="*/ 0 h 1320"/>
                  <a:gd name="T6" fmla="*/ 1 w 352"/>
                  <a:gd name="T7" fmla="*/ 20268614 h 1320"/>
                  <a:gd name="T8" fmla="*/ 0 w 352"/>
                  <a:gd name="T9" fmla="*/ 20261592 h 1320"/>
                  <a:gd name="T10" fmla="*/ 0 60000 65536"/>
                  <a:gd name="T11" fmla="*/ 0 60000 65536"/>
                  <a:gd name="T12" fmla="*/ 0 60000 65536"/>
                  <a:gd name="T13" fmla="*/ 0 60000 65536"/>
                  <a:gd name="T14" fmla="*/ 0 60000 65536"/>
                  <a:gd name="T15" fmla="*/ 0 w 352"/>
                  <a:gd name="T16" fmla="*/ 0 h 1320"/>
                  <a:gd name="T17" fmla="*/ 352 w 352"/>
                  <a:gd name="T18" fmla="*/ 1320 h 1320"/>
                </a:gdLst>
                <a:ahLst/>
                <a:cxnLst>
                  <a:cxn ang="T10">
                    <a:pos x="T0" y="T1"/>
                  </a:cxn>
                  <a:cxn ang="T11">
                    <a:pos x="T2" y="T3"/>
                  </a:cxn>
                  <a:cxn ang="T12">
                    <a:pos x="T4" y="T5"/>
                  </a:cxn>
                  <a:cxn ang="T13">
                    <a:pos x="T6" y="T7"/>
                  </a:cxn>
                  <a:cxn ang="T14">
                    <a:pos x="T8" y="T9"/>
                  </a:cxn>
                </a:cxnLst>
                <a:rect l="T15" t="T16" r="T17" b="T18"/>
                <a:pathLst>
                  <a:path w="352" h="1320">
                    <a:moveTo>
                      <a:pt x="0" y="1311"/>
                    </a:moveTo>
                    <a:lnTo>
                      <a:pt x="48" y="0"/>
                    </a:lnTo>
                    <a:lnTo>
                      <a:pt x="288" y="0"/>
                    </a:lnTo>
                    <a:lnTo>
                      <a:pt x="352" y="1320"/>
                    </a:lnTo>
                    <a:lnTo>
                      <a:pt x="0" y="1319"/>
                    </a:lnTo>
                  </a:path>
                </a:pathLst>
              </a:custGeom>
              <a:gradFill rotWithShape="1">
                <a:gsLst>
                  <a:gs pos="0">
                    <a:srgbClr val="767676"/>
                  </a:gs>
                  <a:gs pos="50000">
                    <a:srgbClr val="FFFFFF"/>
                  </a:gs>
                  <a:gs pos="100000">
                    <a:srgbClr val="767676"/>
                  </a:gs>
                </a:gsLst>
                <a:lin ang="0" scaled="1"/>
              </a:gradFill>
              <a:ln w="9525" cap="flat" cmpd="sng">
                <a:noFill/>
                <a:prstDash val="solid"/>
                <a:round/>
                <a:headEnd type="none" w="med" len="med"/>
                <a:tailEnd type="none" w="med" len="med"/>
              </a:ln>
              <a:effectLst>
                <a:outerShdw blurRad="76200" dir="18900000" sy="23000" kx="-1200000" algn="bl" rotWithShape="0">
                  <a:prstClr val="black">
                    <a:alpha val="20000"/>
                  </a:prstClr>
                </a:outerShdw>
              </a:effectLst>
            </p:spPr>
            <p:txBody>
              <a:bodyPr/>
              <a:lstStyle/>
              <a:p>
                <a:endParaRPr lang="it-IT" sz="900">
                  <a:solidFill>
                    <a:srgbClr val="002060"/>
                  </a:solidFill>
                </a:endParaRPr>
              </a:p>
            </p:txBody>
          </p:sp>
          <p:sp>
            <p:nvSpPr>
              <p:cNvPr id="64" name="Freeform 36"/>
              <p:cNvSpPr>
                <a:spLocks/>
              </p:cNvSpPr>
              <p:nvPr/>
            </p:nvSpPr>
            <p:spPr bwMode="auto">
              <a:xfrm>
                <a:off x="2670175" y="5685212"/>
                <a:ext cx="808038" cy="110751"/>
              </a:xfrm>
              <a:custGeom>
                <a:avLst/>
                <a:gdLst>
                  <a:gd name="T0" fmla="*/ 0 w 1019"/>
                  <a:gd name="T1" fmla="*/ 0 h 384"/>
                  <a:gd name="T2" fmla="*/ 0 w 1019"/>
                  <a:gd name="T3" fmla="*/ 0 h 384"/>
                  <a:gd name="T4" fmla="*/ 0 w 1019"/>
                  <a:gd name="T5" fmla="*/ 0 h 384"/>
                  <a:gd name="T6" fmla="*/ 0 w 1019"/>
                  <a:gd name="T7" fmla="*/ 0 h 384"/>
                  <a:gd name="T8" fmla="*/ 0 w 1019"/>
                  <a:gd name="T9" fmla="*/ 0 h 384"/>
                  <a:gd name="T10" fmla="*/ 0 w 1019"/>
                  <a:gd name="T11" fmla="*/ 0 h 384"/>
                  <a:gd name="T12" fmla="*/ 0 60000 65536"/>
                  <a:gd name="T13" fmla="*/ 0 60000 65536"/>
                  <a:gd name="T14" fmla="*/ 0 60000 65536"/>
                  <a:gd name="T15" fmla="*/ 0 60000 65536"/>
                  <a:gd name="T16" fmla="*/ 0 60000 65536"/>
                  <a:gd name="T17" fmla="*/ 0 60000 65536"/>
                  <a:gd name="T18" fmla="*/ 0 w 1019"/>
                  <a:gd name="T19" fmla="*/ 0 h 384"/>
                  <a:gd name="T20" fmla="*/ 1019 w 1019"/>
                  <a:gd name="T21" fmla="*/ 384 h 384"/>
                </a:gdLst>
                <a:ahLst/>
                <a:cxnLst>
                  <a:cxn ang="T12">
                    <a:pos x="T0" y="T1"/>
                  </a:cxn>
                  <a:cxn ang="T13">
                    <a:pos x="T2" y="T3"/>
                  </a:cxn>
                  <a:cxn ang="T14">
                    <a:pos x="T4" y="T5"/>
                  </a:cxn>
                  <a:cxn ang="T15">
                    <a:pos x="T6" y="T7"/>
                  </a:cxn>
                  <a:cxn ang="T16">
                    <a:pos x="T8" y="T9"/>
                  </a:cxn>
                  <a:cxn ang="T17">
                    <a:pos x="T10" y="T11"/>
                  </a:cxn>
                </a:cxnLst>
                <a:rect l="T18" t="T19" r="T20" b="T21"/>
                <a:pathLst>
                  <a:path w="1019" h="384">
                    <a:moveTo>
                      <a:pt x="135" y="0"/>
                    </a:moveTo>
                    <a:cubicBezTo>
                      <a:pt x="118" y="25"/>
                      <a:pt x="28" y="88"/>
                      <a:pt x="30" y="152"/>
                    </a:cubicBezTo>
                    <a:cubicBezTo>
                      <a:pt x="32" y="216"/>
                      <a:pt x="0" y="347"/>
                      <a:pt x="144" y="384"/>
                    </a:cubicBezTo>
                    <a:lnTo>
                      <a:pt x="894" y="376"/>
                    </a:lnTo>
                    <a:cubicBezTo>
                      <a:pt x="1018" y="312"/>
                      <a:pt x="1019" y="61"/>
                      <a:pt x="891" y="0"/>
                    </a:cubicBezTo>
                    <a:lnTo>
                      <a:pt x="126" y="8"/>
                    </a:lnTo>
                  </a:path>
                </a:pathLst>
              </a:custGeom>
              <a:gradFill rotWithShape="1">
                <a:gsLst>
                  <a:gs pos="0">
                    <a:srgbClr val="FFFFFF"/>
                  </a:gs>
                  <a:gs pos="100000">
                    <a:srgbClr val="767676"/>
                  </a:gs>
                </a:gsLst>
                <a:lin ang="5400000" scaled="1"/>
              </a:gradFill>
              <a:ln w="9525" cap="flat" cmpd="sng">
                <a:noFill/>
                <a:prstDash val="solid"/>
                <a:round/>
                <a:headEnd type="none" w="med" len="med"/>
                <a:tailEnd type="none" w="med" len="med"/>
              </a:ln>
            </p:spPr>
            <p:txBody>
              <a:bodyPr/>
              <a:lstStyle/>
              <a:p>
                <a:endParaRPr lang="it-IT" sz="900">
                  <a:solidFill>
                    <a:srgbClr val="002060"/>
                  </a:solidFill>
                </a:endParaRPr>
              </a:p>
            </p:txBody>
          </p:sp>
          <p:sp>
            <p:nvSpPr>
              <p:cNvPr id="65" name="Freeform 37"/>
              <p:cNvSpPr>
                <a:spLocks/>
              </p:cNvSpPr>
              <p:nvPr/>
            </p:nvSpPr>
            <p:spPr bwMode="auto">
              <a:xfrm>
                <a:off x="2757224" y="5585381"/>
                <a:ext cx="633941" cy="99831"/>
              </a:xfrm>
              <a:custGeom>
                <a:avLst/>
                <a:gdLst>
                  <a:gd name="T0" fmla="*/ 0 w 1019"/>
                  <a:gd name="T1" fmla="*/ 0 h 384"/>
                  <a:gd name="T2" fmla="*/ 0 w 1019"/>
                  <a:gd name="T3" fmla="*/ 0 h 384"/>
                  <a:gd name="T4" fmla="*/ 0 w 1019"/>
                  <a:gd name="T5" fmla="*/ 0 h 384"/>
                  <a:gd name="T6" fmla="*/ 0 w 1019"/>
                  <a:gd name="T7" fmla="*/ 0 h 384"/>
                  <a:gd name="T8" fmla="*/ 0 w 1019"/>
                  <a:gd name="T9" fmla="*/ 0 h 384"/>
                  <a:gd name="T10" fmla="*/ 0 w 1019"/>
                  <a:gd name="T11" fmla="*/ 0 h 384"/>
                  <a:gd name="T12" fmla="*/ 0 60000 65536"/>
                  <a:gd name="T13" fmla="*/ 0 60000 65536"/>
                  <a:gd name="T14" fmla="*/ 0 60000 65536"/>
                  <a:gd name="T15" fmla="*/ 0 60000 65536"/>
                  <a:gd name="T16" fmla="*/ 0 60000 65536"/>
                  <a:gd name="T17" fmla="*/ 0 60000 65536"/>
                  <a:gd name="T18" fmla="*/ 0 w 1019"/>
                  <a:gd name="T19" fmla="*/ 0 h 384"/>
                  <a:gd name="T20" fmla="*/ 1019 w 1019"/>
                  <a:gd name="T21" fmla="*/ 384 h 384"/>
                </a:gdLst>
                <a:ahLst/>
                <a:cxnLst>
                  <a:cxn ang="T12">
                    <a:pos x="T0" y="T1"/>
                  </a:cxn>
                  <a:cxn ang="T13">
                    <a:pos x="T2" y="T3"/>
                  </a:cxn>
                  <a:cxn ang="T14">
                    <a:pos x="T4" y="T5"/>
                  </a:cxn>
                  <a:cxn ang="T15">
                    <a:pos x="T6" y="T7"/>
                  </a:cxn>
                  <a:cxn ang="T16">
                    <a:pos x="T8" y="T9"/>
                  </a:cxn>
                  <a:cxn ang="T17">
                    <a:pos x="T10" y="T11"/>
                  </a:cxn>
                </a:cxnLst>
                <a:rect l="T18" t="T19" r="T20" b="T21"/>
                <a:pathLst>
                  <a:path w="1019" h="384">
                    <a:moveTo>
                      <a:pt x="135" y="0"/>
                    </a:moveTo>
                    <a:cubicBezTo>
                      <a:pt x="118" y="25"/>
                      <a:pt x="28" y="88"/>
                      <a:pt x="30" y="152"/>
                    </a:cubicBezTo>
                    <a:cubicBezTo>
                      <a:pt x="32" y="216"/>
                      <a:pt x="0" y="347"/>
                      <a:pt x="144" y="384"/>
                    </a:cubicBezTo>
                    <a:lnTo>
                      <a:pt x="894" y="376"/>
                    </a:lnTo>
                    <a:cubicBezTo>
                      <a:pt x="1018" y="312"/>
                      <a:pt x="1019" y="61"/>
                      <a:pt x="891" y="0"/>
                    </a:cubicBezTo>
                    <a:lnTo>
                      <a:pt x="126" y="8"/>
                    </a:lnTo>
                  </a:path>
                </a:pathLst>
              </a:custGeom>
              <a:gradFill rotWithShape="1">
                <a:gsLst>
                  <a:gs pos="0">
                    <a:srgbClr val="FFFFFF"/>
                  </a:gs>
                  <a:gs pos="100000">
                    <a:srgbClr val="767676"/>
                  </a:gs>
                </a:gsLst>
                <a:lin ang="5400000" scaled="1"/>
              </a:gradFill>
              <a:ln w="9525" cap="flat" cmpd="sng">
                <a:noFill/>
                <a:prstDash val="solid"/>
                <a:round/>
                <a:headEnd type="none" w="med" len="med"/>
                <a:tailEnd type="none" w="med" len="med"/>
              </a:ln>
            </p:spPr>
            <p:txBody>
              <a:bodyPr/>
              <a:lstStyle/>
              <a:p>
                <a:endParaRPr lang="it-IT" sz="900">
                  <a:solidFill>
                    <a:srgbClr val="002060"/>
                  </a:solidFill>
                </a:endParaRPr>
              </a:p>
            </p:txBody>
          </p:sp>
          <p:sp>
            <p:nvSpPr>
              <p:cNvPr id="66" name="Freeform 38"/>
              <p:cNvSpPr>
                <a:spLocks/>
              </p:cNvSpPr>
              <p:nvPr/>
            </p:nvSpPr>
            <p:spPr bwMode="auto">
              <a:xfrm rot="10800000">
                <a:off x="2740192" y="2390775"/>
                <a:ext cx="669896" cy="87353"/>
              </a:xfrm>
              <a:custGeom>
                <a:avLst/>
                <a:gdLst>
                  <a:gd name="T0" fmla="*/ 0 w 1019"/>
                  <a:gd name="T1" fmla="*/ 0 h 384"/>
                  <a:gd name="T2" fmla="*/ 0 w 1019"/>
                  <a:gd name="T3" fmla="*/ 0 h 384"/>
                  <a:gd name="T4" fmla="*/ 0 w 1019"/>
                  <a:gd name="T5" fmla="*/ 0 h 384"/>
                  <a:gd name="T6" fmla="*/ 0 w 1019"/>
                  <a:gd name="T7" fmla="*/ 0 h 384"/>
                  <a:gd name="T8" fmla="*/ 0 w 1019"/>
                  <a:gd name="T9" fmla="*/ 0 h 384"/>
                  <a:gd name="T10" fmla="*/ 0 w 1019"/>
                  <a:gd name="T11" fmla="*/ 0 h 384"/>
                  <a:gd name="T12" fmla="*/ 0 60000 65536"/>
                  <a:gd name="T13" fmla="*/ 0 60000 65536"/>
                  <a:gd name="T14" fmla="*/ 0 60000 65536"/>
                  <a:gd name="T15" fmla="*/ 0 60000 65536"/>
                  <a:gd name="T16" fmla="*/ 0 60000 65536"/>
                  <a:gd name="T17" fmla="*/ 0 60000 65536"/>
                  <a:gd name="T18" fmla="*/ 0 w 1019"/>
                  <a:gd name="T19" fmla="*/ 0 h 384"/>
                  <a:gd name="T20" fmla="*/ 1019 w 1019"/>
                  <a:gd name="T21" fmla="*/ 384 h 384"/>
                </a:gdLst>
                <a:ahLst/>
                <a:cxnLst>
                  <a:cxn ang="T12">
                    <a:pos x="T0" y="T1"/>
                  </a:cxn>
                  <a:cxn ang="T13">
                    <a:pos x="T2" y="T3"/>
                  </a:cxn>
                  <a:cxn ang="T14">
                    <a:pos x="T4" y="T5"/>
                  </a:cxn>
                  <a:cxn ang="T15">
                    <a:pos x="T6" y="T7"/>
                  </a:cxn>
                  <a:cxn ang="T16">
                    <a:pos x="T8" y="T9"/>
                  </a:cxn>
                  <a:cxn ang="T17">
                    <a:pos x="T10" y="T11"/>
                  </a:cxn>
                </a:cxnLst>
                <a:rect l="T18" t="T19" r="T20" b="T21"/>
                <a:pathLst>
                  <a:path w="1019" h="384">
                    <a:moveTo>
                      <a:pt x="135" y="0"/>
                    </a:moveTo>
                    <a:cubicBezTo>
                      <a:pt x="118" y="25"/>
                      <a:pt x="28" y="88"/>
                      <a:pt x="30" y="152"/>
                    </a:cubicBezTo>
                    <a:cubicBezTo>
                      <a:pt x="32" y="216"/>
                      <a:pt x="0" y="347"/>
                      <a:pt x="144" y="384"/>
                    </a:cubicBezTo>
                    <a:lnTo>
                      <a:pt x="894" y="376"/>
                    </a:lnTo>
                    <a:cubicBezTo>
                      <a:pt x="1018" y="312"/>
                      <a:pt x="1019" y="61"/>
                      <a:pt x="891" y="0"/>
                    </a:cubicBezTo>
                    <a:lnTo>
                      <a:pt x="126" y="8"/>
                    </a:lnTo>
                  </a:path>
                </a:pathLst>
              </a:custGeom>
              <a:gradFill rotWithShape="1">
                <a:gsLst>
                  <a:gs pos="0">
                    <a:srgbClr val="767676"/>
                  </a:gs>
                  <a:gs pos="100000">
                    <a:srgbClr val="FFFFFF"/>
                  </a:gs>
                </a:gsLst>
                <a:lin ang="5400000" scaled="1"/>
              </a:gradFill>
              <a:ln w="9525" cap="flat" cmpd="sng">
                <a:noFill/>
                <a:prstDash val="solid"/>
                <a:round/>
                <a:headEnd type="none" w="med" len="med"/>
                <a:tailEnd type="none" w="med" len="med"/>
              </a:ln>
            </p:spPr>
            <p:txBody>
              <a:bodyPr/>
              <a:lstStyle/>
              <a:p>
                <a:endParaRPr lang="it-IT" sz="900">
                  <a:solidFill>
                    <a:srgbClr val="002060"/>
                  </a:solidFill>
                </a:endParaRPr>
              </a:p>
            </p:txBody>
          </p:sp>
          <p:sp>
            <p:nvSpPr>
              <p:cNvPr id="67" name="Freeform 39"/>
              <p:cNvSpPr>
                <a:spLocks/>
              </p:cNvSpPr>
              <p:nvPr/>
            </p:nvSpPr>
            <p:spPr bwMode="auto">
              <a:xfrm>
                <a:off x="2804533" y="2476568"/>
                <a:ext cx="527969" cy="79553"/>
              </a:xfrm>
              <a:custGeom>
                <a:avLst/>
                <a:gdLst>
                  <a:gd name="T0" fmla="*/ 0 w 1019"/>
                  <a:gd name="T1" fmla="*/ 0 h 384"/>
                  <a:gd name="T2" fmla="*/ 0 w 1019"/>
                  <a:gd name="T3" fmla="*/ 0 h 384"/>
                  <a:gd name="T4" fmla="*/ 0 w 1019"/>
                  <a:gd name="T5" fmla="*/ 0 h 384"/>
                  <a:gd name="T6" fmla="*/ 0 w 1019"/>
                  <a:gd name="T7" fmla="*/ 0 h 384"/>
                  <a:gd name="T8" fmla="*/ 0 w 1019"/>
                  <a:gd name="T9" fmla="*/ 0 h 384"/>
                  <a:gd name="T10" fmla="*/ 0 w 1019"/>
                  <a:gd name="T11" fmla="*/ 0 h 384"/>
                  <a:gd name="T12" fmla="*/ 0 60000 65536"/>
                  <a:gd name="T13" fmla="*/ 0 60000 65536"/>
                  <a:gd name="T14" fmla="*/ 0 60000 65536"/>
                  <a:gd name="T15" fmla="*/ 0 60000 65536"/>
                  <a:gd name="T16" fmla="*/ 0 60000 65536"/>
                  <a:gd name="T17" fmla="*/ 0 60000 65536"/>
                  <a:gd name="T18" fmla="*/ 0 w 1019"/>
                  <a:gd name="T19" fmla="*/ 0 h 384"/>
                  <a:gd name="T20" fmla="*/ 1019 w 1019"/>
                  <a:gd name="T21" fmla="*/ 384 h 384"/>
                </a:gdLst>
                <a:ahLst/>
                <a:cxnLst>
                  <a:cxn ang="T12">
                    <a:pos x="T0" y="T1"/>
                  </a:cxn>
                  <a:cxn ang="T13">
                    <a:pos x="T2" y="T3"/>
                  </a:cxn>
                  <a:cxn ang="T14">
                    <a:pos x="T4" y="T5"/>
                  </a:cxn>
                  <a:cxn ang="T15">
                    <a:pos x="T6" y="T7"/>
                  </a:cxn>
                  <a:cxn ang="T16">
                    <a:pos x="T8" y="T9"/>
                  </a:cxn>
                  <a:cxn ang="T17">
                    <a:pos x="T10" y="T11"/>
                  </a:cxn>
                </a:cxnLst>
                <a:rect l="T18" t="T19" r="T20" b="T21"/>
                <a:pathLst>
                  <a:path w="1019" h="384">
                    <a:moveTo>
                      <a:pt x="135" y="0"/>
                    </a:moveTo>
                    <a:cubicBezTo>
                      <a:pt x="118" y="25"/>
                      <a:pt x="28" y="88"/>
                      <a:pt x="30" y="152"/>
                    </a:cubicBezTo>
                    <a:cubicBezTo>
                      <a:pt x="32" y="216"/>
                      <a:pt x="0" y="347"/>
                      <a:pt x="144" y="384"/>
                    </a:cubicBezTo>
                    <a:lnTo>
                      <a:pt x="894" y="376"/>
                    </a:lnTo>
                    <a:cubicBezTo>
                      <a:pt x="1018" y="312"/>
                      <a:pt x="1019" y="61"/>
                      <a:pt x="891" y="0"/>
                    </a:cubicBezTo>
                    <a:lnTo>
                      <a:pt x="126" y="8"/>
                    </a:lnTo>
                  </a:path>
                </a:pathLst>
              </a:custGeom>
              <a:gradFill rotWithShape="1">
                <a:gsLst>
                  <a:gs pos="0">
                    <a:srgbClr val="FFFFFF"/>
                  </a:gs>
                  <a:gs pos="100000">
                    <a:srgbClr val="767676"/>
                  </a:gs>
                </a:gsLst>
                <a:lin ang="5400000" scaled="1"/>
              </a:gradFill>
              <a:ln w="9525" cap="flat" cmpd="sng">
                <a:noFill/>
                <a:prstDash val="solid"/>
                <a:round/>
                <a:headEnd type="none" w="med" len="med"/>
                <a:tailEnd type="none" w="med" len="med"/>
              </a:ln>
            </p:spPr>
            <p:txBody>
              <a:bodyPr/>
              <a:lstStyle/>
              <a:p>
                <a:endParaRPr lang="it-IT" sz="900">
                  <a:solidFill>
                    <a:srgbClr val="002060"/>
                  </a:solidFill>
                </a:endParaRPr>
              </a:p>
            </p:txBody>
          </p:sp>
          <p:sp>
            <p:nvSpPr>
              <p:cNvPr id="68" name="Text Box 40"/>
              <p:cNvSpPr txBox="1">
                <a:spLocks noChangeArrowheads="1"/>
              </p:cNvSpPr>
              <p:nvPr/>
            </p:nvSpPr>
            <p:spPr bwMode="auto">
              <a:xfrm rot="16200000">
                <a:off x="1536741" y="3949077"/>
                <a:ext cx="3037060" cy="230868"/>
              </a:xfrm>
              <a:prstGeom prst="rect">
                <a:avLst/>
              </a:prstGeom>
              <a:noFill/>
              <a:ln w="9525">
                <a:noFill/>
                <a:miter lim="800000"/>
                <a:headEnd/>
                <a:tailEnd/>
              </a:ln>
            </p:spPr>
            <p:txBody>
              <a:bodyPr>
                <a:spAutoFit/>
              </a:bodyPr>
              <a:lstStyle/>
              <a:p>
                <a:pPr eaLnBrk="0" hangingPunct="0">
                  <a:defRPr/>
                </a:pPr>
                <a:r>
                  <a:rPr lang="en-US" sz="900" b="1" dirty="0">
                    <a:solidFill>
                      <a:srgbClr val="002060"/>
                    </a:solidFill>
                    <a:latin typeface="Arial" charset="0"/>
                    <a:cs typeface="Arial" charset="0"/>
                  </a:rPr>
                  <a:t>ATM Cyber Security</a:t>
                </a:r>
              </a:p>
            </p:txBody>
          </p:sp>
          <p:sp>
            <p:nvSpPr>
              <p:cNvPr id="69" name="Freeform 35"/>
              <p:cNvSpPr>
                <a:spLocks/>
              </p:cNvSpPr>
              <p:nvPr/>
            </p:nvSpPr>
            <p:spPr bwMode="auto">
              <a:xfrm>
                <a:off x="3761657" y="2549771"/>
                <a:ext cx="433532" cy="3027700"/>
              </a:xfrm>
              <a:custGeom>
                <a:avLst/>
                <a:gdLst>
                  <a:gd name="T0" fmla="*/ 0 w 352"/>
                  <a:gd name="T1" fmla="*/ 20135744 h 1320"/>
                  <a:gd name="T2" fmla="*/ 1 w 352"/>
                  <a:gd name="T3" fmla="*/ 0 h 1320"/>
                  <a:gd name="T4" fmla="*/ 1 w 352"/>
                  <a:gd name="T5" fmla="*/ 0 h 1320"/>
                  <a:gd name="T6" fmla="*/ 1 w 352"/>
                  <a:gd name="T7" fmla="*/ 20268614 h 1320"/>
                  <a:gd name="T8" fmla="*/ 0 w 352"/>
                  <a:gd name="T9" fmla="*/ 20261592 h 1320"/>
                  <a:gd name="T10" fmla="*/ 0 60000 65536"/>
                  <a:gd name="T11" fmla="*/ 0 60000 65536"/>
                  <a:gd name="T12" fmla="*/ 0 60000 65536"/>
                  <a:gd name="T13" fmla="*/ 0 60000 65536"/>
                  <a:gd name="T14" fmla="*/ 0 60000 65536"/>
                  <a:gd name="T15" fmla="*/ 0 w 352"/>
                  <a:gd name="T16" fmla="*/ 0 h 1320"/>
                  <a:gd name="T17" fmla="*/ 352 w 352"/>
                  <a:gd name="T18" fmla="*/ 1320 h 1320"/>
                </a:gdLst>
                <a:ahLst/>
                <a:cxnLst>
                  <a:cxn ang="T10">
                    <a:pos x="T0" y="T1"/>
                  </a:cxn>
                  <a:cxn ang="T11">
                    <a:pos x="T2" y="T3"/>
                  </a:cxn>
                  <a:cxn ang="T12">
                    <a:pos x="T4" y="T5"/>
                  </a:cxn>
                  <a:cxn ang="T13">
                    <a:pos x="T6" y="T7"/>
                  </a:cxn>
                  <a:cxn ang="T14">
                    <a:pos x="T8" y="T9"/>
                  </a:cxn>
                </a:cxnLst>
                <a:rect l="T15" t="T16" r="T17" b="T18"/>
                <a:pathLst>
                  <a:path w="352" h="1320">
                    <a:moveTo>
                      <a:pt x="0" y="1311"/>
                    </a:moveTo>
                    <a:lnTo>
                      <a:pt x="48" y="0"/>
                    </a:lnTo>
                    <a:lnTo>
                      <a:pt x="288" y="0"/>
                    </a:lnTo>
                    <a:lnTo>
                      <a:pt x="352" y="1320"/>
                    </a:lnTo>
                    <a:lnTo>
                      <a:pt x="0" y="1319"/>
                    </a:lnTo>
                  </a:path>
                </a:pathLst>
              </a:custGeom>
              <a:gradFill rotWithShape="1">
                <a:gsLst>
                  <a:gs pos="0">
                    <a:srgbClr val="767676"/>
                  </a:gs>
                  <a:gs pos="50000">
                    <a:srgbClr val="FFFFFF"/>
                  </a:gs>
                  <a:gs pos="100000">
                    <a:srgbClr val="767676"/>
                  </a:gs>
                </a:gsLst>
                <a:lin ang="0" scaled="1"/>
              </a:gradFill>
              <a:ln w="9525" cap="flat" cmpd="sng">
                <a:noFill/>
                <a:prstDash val="solid"/>
                <a:round/>
                <a:headEnd type="none" w="med" len="med"/>
                <a:tailEnd type="none" w="med" len="med"/>
              </a:ln>
              <a:effectLst>
                <a:outerShdw blurRad="76200" dir="18900000" sy="23000" kx="-1200000" algn="bl" rotWithShape="0">
                  <a:prstClr val="black">
                    <a:alpha val="20000"/>
                  </a:prstClr>
                </a:outerShdw>
              </a:effectLst>
            </p:spPr>
            <p:txBody>
              <a:bodyPr/>
              <a:lstStyle/>
              <a:p>
                <a:endParaRPr lang="it-IT" sz="900">
                  <a:solidFill>
                    <a:srgbClr val="002060"/>
                  </a:solidFill>
                </a:endParaRPr>
              </a:p>
            </p:txBody>
          </p:sp>
          <p:sp>
            <p:nvSpPr>
              <p:cNvPr id="70" name="Freeform 36"/>
              <p:cNvSpPr>
                <a:spLocks/>
              </p:cNvSpPr>
              <p:nvPr/>
            </p:nvSpPr>
            <p:spPr bwMode="auto">
              <a:xfrm>
                <a:off x="3575050" y="5678862"/>
                <a:ext cx="804862" cy="110751"/>
              </a:xfrm>
              <a:custGeom>
                <a:avLst/>
                <a:gdLst>
                  <a:gd name="T0" fmla="*/ 0 w 1019"/>
                  <a:gd name="T1" fmla="*/ 0 h 384"/>
                  <a:gd name="T2" fmla="*/ 0 w 1019"/>
                  <a:gd name="T3" fmla="*/ 0 h 384"/>
                  <a:gd name="T4" fmla="*/ 0 w 1019"/>
                  <a:gd name="T5" fmla="*/ 0 h 384"/>
                  <a:gd name="T6" fmla="*/ 0 w 1019"/>
                  <a:gd name="T7" fmla="*/ 0 h 384"/>
                  <a:gd name="T8" fmla="*/ 0 w 1019"/>
                  <a:gd name="T9" fmla="*/ 0 h 384"/>
                  <a:gd name="T10" fmla="*/ 0 w 1019"/>
                  <a:gd name="T11" fmla="*/ 0 h 384"/>
                  <a:gd name="T12" fmla="*/ 0 60000 65536"/>
                  <a:gd name="T13" fmla="*/ 0 60000 65536"/>
                  <a:gd name="T14" fmla="*/ 0 60000 65536"/>
                  <a:gd name="T15" fmla="*/ 0 60000 65536"/>
                  <a:gd name="T16" fmla="*/ 0 60000 65536"/>
                  <a:gd name="T17" fmla="*/ 0 60000 65536"/>
                  <a:gd name="T18" fmla="*/ 0 w 1019"/>
                  <a:gd name="T19" fmla="*/ 0 h 384"/>
                  <a:gd name="T20" fmla="*/ 1019 w 1019"/>
                  <a:gd name="T21" fmla="*/ 384 h 384"/>
                </a:gdLst>
                <a:ahLst/>
                <a:cxnLst>
                  <a:cxn ang="T12">
                    <a:pos x="T0" y="T1"/>
                  </a:cxn>
                  <a:cxn ang="T13">
                    <a:pos x="T2" y="T3"/>
                  </a:cxn>
                  <a:cxn ang="T14">
                    <a:pos x="T4" y="T5"/>
                  </a:cxn>
                  <a:cxn ang="T15">
                    <a:pos x="T6" y="T7"/>
                  </a:cxn>
                  <a:cxn ang="T16">
                    <a:pos x="T8" y="T9"/>
                  </a:cxn>
                  <a:cxn ang="T17">
                    <a:pos x="T10" y="T11"/>
                  </a:cxn>
                </a:cxnLst>
                <a:rect l="T18" t="T19" r="T20" b="T21"/>
                <a:pathLst>
                  <a:path w="1019" h="384">
                    <a:moveTo>
                      <a:pt x="135" y="0"/>
                    </a:moveTo>
                    <a:cubicBezTo>
                      <a:pt x="118" y="25"/>
                      <a:pt x="28" y="88"/>
                      <a:pt x="30" y="152"/>
                    </a:cubicBezTo>
                    <a:cubicBezTo>
                      <a:pt x="32" y="216"/>
                      <a:pt x="0" y="347"/>
                      <a:pt x="144" y="384"/>
                    </a:cubicBezTo>
                    <a:lnTo>
                      <a:pt x="894" y="376"/>
                    </a:lnTo>
                    <a:cubicBezTo>
                      <a:pt x="1018" y="312"/>
                      <a:pt x="1019" y="61"/>
                      <a:pt x="891" y="0"/>
                    </a:cubicBezTo>
                    <a:lnTo>
                      <a:pt x="126" y="8"/>
                    </a:lnTo>
                  </a:path>
                </a:pathLst>
              </a:custGeom>
              <a:gradFill rotWithShape="1">
                <a:gsLst>
                  <a:gs pos="0">
                    <a:srgbClr val="FFFFFF"/>
                  </a:gs>
                  <a:gs pos="100000">
                    <a:srgbClr val="767676"/>
                  </a:gs>
                </a:gsLst>
                <a:lin ang="5400000" scaled="1"/>
              </a:gradFill>
              <a:ln w="9525" cap="flat" cmpd="sng">
                <a:noFill/>
                <a:prstDash val="solid"/>
                <a:round/>
                <a:headEnd type="none" w="med" len="med"/>
                <a:tailEnd type="none" w="med" len="med"/>
              </a:ln>
            </p:spPr>
            <p:txBody>
              <a:bodyPr/>
              <a:lstStyle/>
              <a:p>
                <a:endParaRPr lang="it-IT" sz="900">
                  <a:solidFill>
                    <a:srgbClr val="002060"/>
                  </a:solidFill>
                </a:endParaRPr>
              </a:p>
            </p:txBody>
          </p:sp>
          <p:sp>
            <p:nvSpPr>
              <p:cNvPr id="71" name="Freeform 37"/>
              <p:cNvSpPr>
                <a:spLocks/>
              </p:cNvSpPr>
              <p:nvPr/>
            </p:nvSpPr>
            <p:spPr bwMode="auto">
              <a:xfrm>
                <a:off x="3661756" y="5579031"/>
                <a:ext cx="631449" cy="99831"/>
              </a:xfrm>
              <a:custGeom>
                <a:avLst/>
                <a:gdLst>
                  <a:gd name="T0" fmla="*/ 0 w 1019"/>
                  <a:gd name="T1" fmla="*/ 0 h 384"/>
                  <a:gd name="T2" fmla="*/ 0 w 1019"/>
                  <a:gd name="T3" fmla="*/ 0 h 384"/>
                  <a:gd name="T4" fmla="*/ 0 w 1019"/>
                  <a:gd name="T5" fmla="*/ 0 h 384"/>
                  <a:gd name="T6" fmla="*/ 0 w 1019"/>
                  <a:gd name="T7" fmla="*/ 0 h 384"/>
                  <a:gd name="T8" fmla="*/ 0 w 1019"/>
                  <a:gd name="T9" fmla="*/ 0 h 384"/>
                  <a:gd name="T10" fmla="*/ 0 w 1019"/>
                  <a:gd name="T11" fmla="*/ 0 h 384"/>
                  <a:gd name="T12" fmla="*/ 0 60000 65536"/>
                  <a:gd name="T13" fmla="*/ 0 60000 65536"/>
                  <a:gd name="T14" fmla="*/ 0 60000 65536"/>
                  <a:gd name="T15" fmla="*/ 0 60000 65536"/>
                  <a:gd name="T16" fmla="*/ 0 60000 65536"/>
                  <a:gd name="T17" fmla="*/ 0 60000 65536"/>
                  <a:gd name="T18" fmla="*/ 0 w 1019"/>
                  <a:gd name="T19" fmla="*/ 0 h 384"/>
                  <a:gd name="T20" fmla="*/ 1019 w 1019"/>
                  <a:gd name="T21" fmla="*/ 384 h 384"/>
                </a:gdLst>
                <a:ahLst/>
                <a:cxnLst>
                  <a:cxn ang="T12">
                    <a:pos x="T0" y="T1"/>
                  </a:cxn>
                  <a:cxn ang="T13">
                    <a:pos x="T2" y="T3"/>
                  </a:cxn>
                  <a:cxn ang="T14">
                    <a:pos x="T4" y="T5"/>
                  </a:cxn>
                  <a:cxn ang="T15">
                    <a:pos x="T6" y="T7"/>
                  </a:cxn>
                  <a:cxn ang="T16">
                    <a:pos x="T8" y="T9"/>
                  </a:cxn>
                  <a:cxn ang="T17">
                    <a:pos x="T10" y="T11"/>
                  </a:cxn>
                </a:cxnLst>
                <a:rect l="T18" t="T19" r="T20" b="T21"/>
                <a:pathLst>
                  <a:path w="1019" h="384">
                    <a:moveTo>
                      <a:pt x="135" y="0"/>
                    </a:moveTo>
                    <a:cubicBezTo>
                      <a:pt x="118" y="25"/>
                      <a:pt x="28" y="88"/>
                      <a:pt x="30" y="152"/>
                    </a:cubicBezTo>
                    <a:cubicBezTo>
                      <a:pt x="32" y="216"/>
                      <a:pt x="0" y="347"/>
                      <a:pt x="144" y="384"/>
                    </a:cubicBezTo>
                    <a:lnTo>
                      <a:pt x="894" y="376"/>
                    </a:lnTo>
                    <a:cubicBezTo>
                      <a:pt x="1018" y="312"/>
                      <a:pt x="1019" y="61"/>
                      <a:pt x="891" y="0"/>
                    </a:cubicBezTo>
                    <a:lnTo>
                      <a:pt x="126" y="8"/>
                    </a:lnTo>
                  </a:path>
                </a:pathLst>
              </a:custGeom>
              <a:gradFill rotWithShape="1">
                <a:gsLst>
                  <a:gs pos="0">
                    <a:srgbClr val="FFFFFF"/>
                  </a:gs>
                  <a:gs pos="100000">
                    <a:srgbClr val="767676"/>
                  </a:gs>
                </a:gsLst>
                <a:lin ang="5400000" scaled="1"/>
              </a:gradFill>
              <a:ln w="9525" cap="flat" cmpd="sng">
                <a:noFill/>
                <a:prstDash val="solid"/>
                <a:round/>
                <a:headEnd type="none" w="med" len="med"/>
                <a:tailEnd type="none" w="med" len="med"/>
              </a:ln>
            </p:spPr>
            <p:txBody>
              <a:bodyPr/>
              <a:lstStyle/>
              <a:p>
                <a:endParaRPr lang="it-IT" sz="900">
                  <a:solidFill>
                    <a:srgbClr val="002060"/>
                  </a:solidFill>
                </a:endParaRPr>
              </a:p>
            </p:txBody>
          </p:sp>
          <p:sp>
            <p:nvSpPr>
              <p:cNvPr id="72" name="Freeform 38"/>
              <p:cNvSpPr>
                <a:spLocks/>
              </p:cNvSpPr>
              <p:nvPr/>
            </p:nvSpPr>
            <p:spPr bwMode="auto">
              <a:xfrm rot="10800000">
                <a:off x="3644792" y="2384425"/>
                <a:ext cx="667263" cy="87353"/>
              </a:xfrm>
              <a:custGeom>
                <a:avLst/>
                <a:gdLst>
                  <a:gd name="T0" fmla="*/ 0 w 1019"/>
                  <a:gd name="T1" fmla="*/ 0 h 384"/>
                  <a:gd name="T2" fmla="*/ 0 w 1019"/>
                  <a:gd name="T3" fmla="*/ 0 h 384"/>
                  <a:gd name="T4" fmla="*/ 0 w 1019"/>
                  <a:gd name="T5" fmla="*/ 0 h 384"/>
                  <a:gd name="T6" fmla="*/ 0 w 1019"/>
                  <a:gd name="T7" fmla="*/ 0 h 384"/>
                  <a:gd name="T8" fmla="*/ 0 w 1019"/>
                  <a:gd name="T9" fmla="*/ 0 h 384"/>
                  <a:gd name="T10" fmla="*/ 0 w 1019"/>
                  <a:gd name="T11" fmla="*/ 0 h 384"/>
                  <a:gd name="T12" fmla="*/ 0 60000 65536"/>
                  <a:gd name="T13" fmla="*/ 0 60000 65536"/>
                  <a:gd name="T14" fmla="*/ 0 60000 65536"/>
                  <a:gd name="T15" fmla="*/ 0 60000 65536"/>
                  <a:gd name="T16" fmla="*/ 0 60000 65536"/>
                  <a:gd name="T17" fmla="*/ 0 60000 65536"/>
                  <a:gd name="T18" fmla="*/ 0 w 1019"/>
                  <a:gd name="T19" fmla="*/ 0 h 384"/>
                  <a:gd name="T20" fmla="*/ 1019 w 1019"/>
                  <a:gd name="T21" fmla="*/ 384 h 384"/>
                </a:gdLst>
                <a:ahLst/>
                <a:cxnLst>
                  <a:cxn ang="T12">
                    <a:pos x="T0" y="T1"/>
                  </a:cxn>
                  <a:cxn ang="T13">
                    <a:pos x="T2" y="T3"/>
                  </a:cxn>
                  <a:cxn ang="T14">
                    <a:pos x="T4" y="T5"/>
                  </a:cxn>
                  <a:cxn ang="T15">
                    <a:pos x="T6" y="T7"/>
                  </a:cxn>
                  <a:cxn ang="T16">
                    <a:pos x="T8" y="T9"/>
                  </a:cxn>
                  <a:cxn ang="T17">
                    <a:pos x="T10" y="T11"/>
                  </a:cxn>
                </a:cxnLst>
                <a:rect l="T18" t="T19" r="T20" b="T21"/>
                <a:pathLst>
                  <a:path w="1019" h="384">
                    <a:moveTo>
                      <a:pt x="135" y="0"/>
                    </a:moveTo>
                    <a:cubicBezTo>
                      <a:pt x="118" y="25"/>
                      <a:pt x="28" y="88"/>
                      <a:pt x="30" y="152"/>
                    </a:cubicBezTo>
                    <a:cubicBezTo>
                      <a:pt x="32" y="216"/>
                      <a:pt x="0" y="347"/>
                      <a:pt x="144" y="384"/>
                    </a:cubicBezTo>
                    <a:lnTo>
                      <a:pt x="894" y="376"/>
                    </a:lnTo>
                    <a:cubicBezTo>
                      <a:pt x="1018" y="312"/>
                      <a:pt x="1019" y="61"/>
                      <a:pt x="891" y="0"/>
                    </a:cubicBezTo>
                    <a:lnTo>
                      <a:pt x="126" y="8"/>
                    </a:lnTo>
                  </a:path>
                </a:pathLst>
              </a:custGeom>
              <a:gradFill rotWithShape="1">
                <a:gsLst>
                  <a:gs pos="0">
                    <a:srgbClr val="767676"/>
                  </a:gs>
                  <a:gs pos="100000">
                    <a:srgbClr val="FFFFFF"/>
                  </a:gs>
                </a:gsLst>
                <a:lin ang="5400000" scaled="1"/>
              </a:gradFill>
              <a:ln w="9525" cap="flat" cmpd="sng">
                <a:noFill/>
                <a:prstDash val="solid"/>
                <a:round/>
                <a:headEnd type="none" w="med" len="med"/>
                <a:tailEnd type="none" w="med" len="med"/>
              </a:ln>
            </p:spPr>
            <p:txBody>
              <a:bodyPr/>
              <a:lstStyle/>
              <a:p>
                <a:endParaRPr lang="it-IT" sz="900">
                  <a:solidFill>
                    <a:srgbClr val="002060"/>
                  </a:solidFill>
                </a:endParaRPr>
              </a:p>
            </p:txBody>
          </p:sp>
          <p:sp>
            <p:nvSpPr>
              <p:cNvPr id="73" name="Freeform 39"/>
              <p:cNvSpPr>
                <a:spLocks/>
              </p:cNvSpPr>
              <p:nvPr/>
            </p:nvSpPr>
            <p:spPr bwMode="auto">
              <a:xfrm>
                <a:off x="3708880" y="2470218"/>
                <a:ext cx="525893" cy="79553"/>
              </a:xfrm>
              <a:custGeom>
                <a:avLst/>
                <a:gdLst>
                  <a:gd name="T0" fmla="*/ 0 w 1019"/>
                  <a:gd name="T1" fmla="*/ 0 h 384"/>
                  <a:gd name="T2" fmla="*/ 0 w 1019"/>
                  <a:gd name="T3" fmla="*/ 0 h 384"/>
                  <a:gd name="T4" fmla="*/ 0 w 1019"/>
                  <a:gd name="T5" fmla="*/ 0 h 384"/>
                  <a:gd name="T6" fmla="*/ 0 w 1019"/>
                  <a:gd name="T7" fmla="*/ 0 h 384"/>
                  <a:gd name="T8" fmla="*/ 0 w 1019"/>
                  <a:gd name="T9" fmla="*/ 0 h 384"/>
                  <a:gd name="T10" fmla="*/ 0 w 1019"/>
                  <a:gd name="T11" fmla="*/ 0 h 384"/>
                  <a:gd name="T12" fmla="*/ 0 60000 65536"/>
                  <a:gd name="T13" fmla="*/ 0 60000 65536"/>
                  <a:gd name="T14" fmla="*/ 0 60000 65536"/>
                  <a:gd name="T15" fmla="*/ 0 60000 65536"/>
                  <a:gd name="T16" fmla="*/ 0 60000 65536"/>
                  <a:gd name="T17" fmla="*/ 0 60000 65536"/>
                  <a:gd name="T18" fmla="*/ 0 w 1019"/>
                  <a:gd name="T19" fmla="*/ 0 h 384"/>
                  <a:gd name="T20" fmla="*/ 1019 w 1019"/>
                  <a:gd name="T21" fmla="*/ 384 h 384"/>
                </a:gdLst>
                <a:ahLst/>
                <a:cxnLst>
                  <a:cxn ang="T12">
                    <a:pos x="T0" y="T1"/>
                  </a:cxn>
                  <a:cxn ang="T13">
                    <a:pos x="T2" y="T3"/>
                  </a:cxn>
                  <a:cxn ang="T14">
                    <a:pos x="T4" y="T5"/>
                  </a:cxn>
                  <a:cxn ang="T15">
                    <a:pos x="T6" y="T7"/>
                  </a:cxn>
                  <a:cxn ang="T16">
                    <a:pos x="T8" y="T9"/>
                  </a:cxn>
                  <a:cxn ang="T17">
                    <a:pos x="T10" y="T11"/>
                  </a:cxn>
                </a:cxnLst>
                <a:rect l="T18" t="T19" r="T20" b="T21"/>
                <a:pathLst>
                  <a:path w="1019" h="384">
                    <a:moveTo>
                      <a:pt x="135" y="0"/>
                    </a:moveTo>
                    <a:cubicBezTo>
                      <a:pt x="118" y="25"/>
                      <a:pt x="28" y="88"/>
                      <a:pt x="30" y="152"/>
                    </a:cubicBezTo>
                    <a:cubicBezTo>
                      <a:pt x="32" y="216"/>
                      <a:pt x="0" y="347"/>
                      <a:pt x="144" y="384"/>
                    </a:cubicBezTo>
                    <a:lnTo>
                      <a:pt x="894" y="376"/>
                    </a:lnTo>
                    <a:cubicBezTo>
                      <a:pt x="1018" y="312"/>
                      <a:pt x="1019" y="61"/>
                      <a:pt x="891" y="0"/>
                    </a:cubicBezTo>
                    <a:lnTo>
                      <a:pt x="126" y="8"/>
                    </a:lnTo>
                  </a:path>
                </a:pathLst>
              </a:custGeom>
              <a:gradFill rotWithShape="1">
                <a:gsLst>
                  <a:gs pos="0">
                    <a:srgbClr val="FFFFFF"/>
                  </a:gs>
                  <a:gs pos="100000">
                    <a:srgbClr val="767676"/>
                  </a:gs>
                </a:gsLst>
                <a:lin ang="5400000" scaled="1"/>
              </a:gradFill>
              <a:ln w="9525" cap="flat" cmpd="sng">
                <a:noFill/>
                <a:prstDash val="solid"/>
                <a:round/>
                <a:headEnd type="none" w="med" len="med"/>
                <a:tailEnd type="none" w="med" len="med"/>
              </a:ln>
            </p:spPr>
            <p:txBody>
              <a:bodyPr/>
              <a:lstStyle/>
              <a:p>
                <a:endParaRPr lang="it-IT" sz="900">
                  <a:solidFill>
                    <a:srgbClr val="002060"/>
                  </a:solidFill>
                </a:endParaRPr>
              </a:p>
            </p:txBody>
          </p:sp>
          <p:sp>
            <p:nvSpPr>
              <p:cNvPr id="74" name="Text Box 40"/>
              <p:cNvSpPr txBox="1">
                <a:spLocks noChangeArrowheads="1"/>
              </p:cNvSpPr>
              <p:nvPr/>
            </p:nvSpPr>
            <p:spPr bwMode="auto">
              <a:xfrm rot="16200000">
                <a:off x="2439939" y="3943181"/>
                <a:ext cx="3035500" cy="229961"/>
              </a:xfrm>
              <a:prstGeom prst="rect">
                <a:avLst/>
              </a:prstGeom>
              <a:noFill/>
              <a:ln w="9525">
                <a:noFill/>
                <a:miter lim="800000"/>
                <a:headEnd/>
                <a:tailEnd/>
              </a:ln>
            </p:spPr>
            <p:txBody>
              <a:bodyPr>
                <a:spAutoFit/>
              </a:bodyPr>
              <a:lstStyle/>
              <a:p>
                <a:pPr eaLnBrk="0" hangingPunct="0">
                  <a:defRPr/>
                </a:pPr>
                <a:r>
                  <a:rPr lang="en-US" sz="900" b="1" dirty="0">
                    <a:solidFill>
                      <a:srgbClr val="002060"/>
                    </a:solidFill>
                    <a:latin typeface="Arial" charset="0"/>
                    <a:cs typeface="Arial" charset="0"/>
                  </a:rPr>
                  <a:t>ATM CNS Security</a:t>
                </a:r>
              </a:p>
            </p:txBody>
          </p:sp>
          <p:sp>
            <p:nvSpPr>
              <p:cNvPr id="75" name="Freeform 35"/>
              <p:cNvSpPr>
                <a:spLocks/>
              </p:cNvSpPr>
              <p:nvPr/>
            </p:nvSpPr>
            <p:spPr bwMode="auto">
              <a:xfrm>
                <a:off x="4664074" y="2549525"/>
                <a:ext cx="433388" cy="3027363"/>
              </a:xfrm>
              <a:custGeom>
                <a:avLst/>
                <a:gdLst>
                  <a:gd name="T0" fmla="*/ 0 w 352"/>
                  <a:gd name="T1" fmla="*/ 2147483647 h 1320"/>
                  <a:gd name="T2" fmla="*/ 2147483647 w 352"/>
                  <a:gd name="T3" fmla="*/ 0 h 1320"/>
                  <a:gd name="T4" fmla="*/ 2147483647 w 352"/>
                  <a:gd name="T5" fmla="*/ 0 h 1320"/>
                  <a:gd name="T6" fmla="*/ 2147483647 w 352"/>
                  <a:gd name="T7" fmla="*/ 2147483647 h 1320"/>
                  <a:gd name="T8" fmla="*/ 0 w 352"/>
                  <a:gd name="T9" fmla="*/ 2147483647 h 1320"/>
                  <a:gd name="T10" fmla="*/ 0 60000 65536"/>
                  <a:gd name="T11" fmla="*/ 0 60000 65536"/>
                  <a:gd name="T12" fmla="*/ 0 60000 65536"/>
                  <a:gd name="T13" fmla="*/ 0 60000 65536"/>
                  <a:gd name="T14" fmla="*/ 0 60000 65536"/>
                  <a:gd name="T15" fmla="*/ 0 w 352"/>
                  <a:gd name="T16" fmla="*/ 0 h 1320"/>
                  <a:gd name="T17" fmla="*/ 352 w 352"/>
                  <a:gd name="T18" fmla="*/ 1320 h 1320"/>
                </a:gdLst>
                <a:ahLst/>
                <a:cxnLst>
                  <a:cxn ang="T10">
                    <a:pos x="T0" y="T1"/>
                  </a:cxn>
                  <a:cxn ang="T11">
                    <a:pos x="T2" y="T3"/>
                  </a:cxn>
                  <a:cxn ang="T12">
                    <a:pos x="T4" y="T5"/>
                  </a:cxn>
                  <a:cxn ang="T13">
                    <a:pos x="T6" y="T7"/>
                  </a:cxn>
                  <a:cxn ang="T14">
                    <a:pos x="T8" y="T9"/>
                  </a:cxn>
                </a:cxnLst>
                <a:rect l="T15" t="T16" r="T17" b="T18"/>
                <a:pathLst>
                  <a:path w="352" h="1320">
                    <a:moveTo>
                      <a:pt x="0" y="1311"/>
                    </a:moveTo>
                    <a:lnTo>
                      <a:pt x="48" y="0"/>
                    </a:lnTo>
                    <a:lnTo>
                      <a:pt x="288" y="0"/>
                    </a:lnTo>
                    <a:lnTo>
                      <a:pt x="352" y="1320"/>
                    </a:lnTo>
                    <a:lnTo>
                      <a:pt x="0" y="1319"/>
                    </a:lnTo>
                  </a:path>
                </a:pathLst>
              </a:custGeom>
              <a:gradFill rotWithShape="1">
                <a:gsLst>
                  <a:gs pos="0">
                    <a:srgbClr val="767676"/>
                  </a:gs>
                  <a:gs pos="50000">
                    <a:srgbClr val="FFFFFF"/>
                  </a:gs>
                  <a:gs pos="100000">
                    <a:srgbClr val="767676"/>
                  </a:gs>
                </a:gsLst>
                <a:lin ang="0" scaled="1"/>
              </a:gradFill>
              <a:ln w="9525" cap="flat" cmpd="sng">
                <a:noFill/>
                <a:prstDash val="solid"/>
                <a:round/>
                <a:headEnd type="none" w="med" len="med"/>
                <a:tailEnd type="none" w="med" len="med"/>
              </a:ln>
              <a:effectLst>
                <a:outerShdw blurRad="76200" dir="18900000" sy="23000" kx="-1200000" algn="bl" rotWithShape="0">
                  <a:prstClr val="black">
                    <a:alpha val="20000"/>
                  </a:prstClr>
                </a:outerShdw>
              </a:effectLst>
            </p:spPr>
            <p:txBody>
              <a:bodyPr/>
              <a:lstStyle/>
              <a:p>
                <a:endParaRPr lang="it-IT" sz="900">
                  <a:solidFill>
                    <a:srgbClr val="002060"/>
                  </a:solidFill>
                </a:endParaRPr>
              </a:p>
            </p:txBody>
          </p:sp>
          <p:sp>
            <p:nvSpPr>
              <p:cNvPr id="76" name="Freeform 36"/>
              <p:cNvSpPr>
                <a:spLocks/>
              </p:cNvSpPr>
              <p:nvPr/>
            </p:nvSpPr>
            <p:spPr bwMode="auto">
              <a:xfrm>
                <a:off x="4476749" y="5678488"/>
                <a:ext cx="804863" cy="111125"/>
              </a:xfrm>
              <a:custGeom>
                <a:avLst/>
                <a:gdLst>
                  <a:gd name="T0" fmla="*/ 0 w 1019"/>
                  <a:gd name="T1" fmla="*/ 0 h 384"/>
                  <a:gd name="T2" fmla="*/ 0 w 1019"/>
                  <a:gd name="T3" fmla="*/ 0 h 384"/>
                  <a:gd name="T4" fmla="*/ 0 w 1019"/>
                  <a:gd name="T5" fmla="*/ 0 h 384"/>
                  <a:gd name="T6" fmla="*/ 0 w 1019"/>
                  <a:gd name="T7" fmla="*/ 0 h 384"/>
                  <a:gd name="T8" fmla="*/ 0 w 1019"/>
                  <a:gd name="T9" fmla="*/ 0 h 384"/>
                  <a:gd name="T10" fmla="*/ 0 w 1019"/>
                  <a:gd name="T11" fmla="*/ 0 h 384"/>
                  <a:gd name="T12" fmla="*/ 0 60000 65536"/>
                  <a:gd name="T13" fmla="*/ 0 60000 65536"/>
                  <a:gd name="T14" fmla="*/ 0 60000 65536"/>
                  <a:gd name="T15" fmla="*/ 0 60000 65536"/>
                  <a:gd name="T16" fmla="*/ 0 60000 65536"/>
                  <a:gd name="T17" fmla="*/ 0 60000 65536"/>
                  <a:gd name="T18" fmla="*/ 0 w 1019"/>
                  <a:gd name="T19" fmla="*/ 0 h 384"/>
                  <a:gd name="T20" fmla="*/ 1019 w 1019"/>
                  <a:gd name="T21" fmla="*/ 384 h 384"/>
                </a:gdLst>
                <a:ahLst/>
                <a:cxnLst>
                  <a:cxn ang="T12">
                    <a:pos x="T0" y="T1"/>
                  </a:cxn>
                  <a:cxn ang="T13">
                    <a:pos x="T2" y="T3"/>
                  </a:cxn>
                  <a:cxn ang="T14">
                    <a:pos x="T4" y="T5"/>
                  </a:cxn>
                  <a:cxn ang="T15">
                    <a:pos x="T6" y="T7"/>
                  </a:cxn>
                  <a:cxn ang="T16">
                    <a:pos x="T8" y="T9"/>
                  </a:cxn>
                  <a:cxn ang="T17">
                    <a:pos x="T10" y="T11"/>
                  </a:cxn>
                </a:cxnLst>
                <a:rect l="T18" t="T19" r="T20" b="T21"/>
                <a:pathLst>
                  <a:path w="1019" h="384">
                    <a:moveTo>
                      <a:pt x="135" y="0"/>
                    </a:moveTo>
                    <a:cubicBezTo>
                      <a:pt x="118" y="25"/>
                      <a:pt x="28" y="88"/>
                      <a:pt x="30" y="152"/>
                    </a:cubicBezTo>
                    <a:cubicBezTo>
                      <a:pt x="32" y="216"/>
                      <a:pt x="0" y="347"/>
                      <a:pt x="144" y="384"/>
                    </a:cubicBezTo>
                    <a:lnTo>
                      <a:pt x="894" y="376"/>
                    </a:lnTo>
                    <a:cubicBezTo>
                      <a:pt x="1018" y="312"/>
                      <a:pt x="1019" y="61"/>
                      <a:pt x="891" y="0"/>
                    </a:cubicBezTo>
                    <a:lnTo>
                      <a:pt x="126" y="8"/>
                    </a:lnTo>
                  </a:path>
                </a:pathLst>
              </a:custGeom>
              <a:gradFill rotWithShape="1">
                <a:gsLst>
                  <a:gs pos="0">
                    <a:srgbClr val="FFFFFF"/>
                  </a:gs>
                  <a:gs pos="100000">
                    <a:srgbClr val="767676"/>
                  </a:gs>
                </a:gsLst>
                <a:lin ang="5400000" scaled="1"/>
              </a:gradFill>
              <a:ln w="9525" cap="flat" cmpd="sng">
                <a:noFill/>
                <a:prstDash val="solid"/>
                <a:round/>
                <a:headEnd type="none" w="med" len="med"/>
                <a:tailEnd type="none" w="med" len="med"/>
              </a:ln>
            </p:spPr>
            <p:txBody>
              <a:bodyPr/>
              <a:lstStyle/>
              <a:p>
                <a:endParaRPr lang="it-IT" sz="900">
                  <a:solidFill>
                    <a:srgbClr val="002060"/>
                  </a:solidFill>
                </a:endParaRPr>
              </a:p>
            </p:txBody>
          </p:sp>
          <p:sp>
            <p:nvSpPr>
              <p:cNvPr id="77" name="Freeform 37"/>
              <p:cNvSpPr>
                <a:spLocks/>
              </p:cNvSpPr>
              <p:nvPr/>
            </p:nvSpPr>
            <p:spPr bwMode="auto">
              <a:xfrm>
                <a:off x="4564062" y="5578475"/>
                <a:ext cx="631825" cy="100013"/>
              </a:xfrm>
              <a:custGeom>
                <a:avLst/>
                <a:gdLst>
                  <a:gd name="T0" fmla="*/ 0 w 1019"/>
                  <a:gd name="T1" fmla="*/ 0 h 384"/>
                  <a:gd name="T2" fmla="*/ 0 w 1019"/>
                  <a:gd name="T3" fmla="*/ 0 h 384"/>
                  <a:gd name="T4" fmla="*/ 0 w 1019"/>
                  <a:gd name="T5" fmla="*/ 0 h 384"/>
                  <a:gd name="T6" fmla="*/ 0 w 1019"/>
                  <a:gd name="T7" fmla="*/ 0 h 384"/>
                  <a:gd name="T8" fmla="*/ 0 w 1019"/>
                  <a:gd name="T9" fmla="*/ 0 h 384"/>
                  <a:gd name="T10" fmla="*/ 0 w 1019"/>
                  <a:gd name="T11" fmla="*/ 0 h 384"/>
                  <a:gd name="T12" fmla="*/ 0 60000 65536"/>
                  <a:gd name="T13" fmla="*/ 0 60000 65536"/>
                  <a:gd name="T14" fmla="*/ 0 60000 65536"/>
                  <a:gd name="T15" fmla="*/ 0 60000 65536"/>
                  <a:gd name="T16" fmla="*/ 0 60000 65536"/>
                  <a:gd name="T17" fmla="*/ 0 60000 65536"/>
                  <a:gd name="T18" fmla="*/ 0 w 1019"/>
                  <a:gd name="T19" fmla="*/ 0 h 384"/>
                  <a:gd name="T20" fmla="*/ 1019 w 1019"/>
                  <a:gd name="T21" fmla="*/ 384 h 384"/>
                </a:gdLst>
                <a:ahLst/>
                <a:cxnLst>
                  <a:cxn ang="T12">
                    <a:pos x="T0" y="T1"/>
                  </a:cxn>
                  <a:cxn ang="T13">
                    <a:pos x="T2" y="T3"/>
                  </a:cxn>
                  <a:cxn ang="T14">
                    <a:pos x="T4" y="T5"/>
                  </a:cxn>
                  <a:cxn ang="T15">
                    <a:pos x="T6" y="T7"/>
                  </a:cxn>
                  <a:cxn ang="T16">
                    <a:pos x="T8" y="T9"/>
                  </a:cxn>
                  <a:cxn ang="T17">
                    <a:pos x="T10" y="T11"/>
                  </a:cxn>
                </a:cxnLst>
                <a:rect l="T18" t="T19" r="T20" b="T21"/>
                <a:pathLst>
                  <a:path w="1019" h="384">
                    <a:moveTo>
                      <a:pt x="135" y="0"/>
                    </a:moveTo>
                    <a:cubicBezTo>
                      <a:pt x="118" y="25"/>
                      <a:pt x="28" y="88"/>
                      <a:pt x="30" y="152"/>
                    </a:cubicBezTo>
                    <a:cubicBezTo>
                      <a:pt x="32" y="216"/>
                      <a:pt x="0" y="347"/>
                      <a:pt x="144" y="384"/>
                    </a:cubicBezTo>
                    <a:lnTo>
                      <a:pt x="894" y="376"/>
                    </a:lnTo>
                    <a:cubicBezTo>
                      <a:pt x="1018" y="312"/>
                      <a:pt x="1019" y="61"/>
                      <a:pt x="891" y="0"/>
                    </a:cubicBezTo>
                    <a:lnTo>
                      <a:pt x="126" y="8"/>
                    </a:lnTo>
                  </a:path>
                </a:pathLst>
              </a:custGeom>
              <a:gradFill rotWithShape="1">
                <a:gsLst>
                  <a:gs pos="0">
                    <a:srgbClr val="FFFFFF"/>
                  </a:gs>
                  <a:gs pos="100000">
                    <a:srgbClr val="767676"/>
                  </a:gs>
                </a:gsLst>
                <a:lin ang="5400000" scaled="1"/>
              </a:gradFill>
              <a:ln w="9525" cap="flat" cmpd="sng">
                <a:noFill/>
                <a:prstDash val="solid"/>
                <a:round/>
                <a:headEnd type="none" w="med" len="med"/>
                <a:tailEnd type="none" w="med" len="med"/>
              </a:ln>
            </p:spPr>
            <p:txBody>
              <a:bodyPr/>
              <a:lstStyle/>
              <a:p>
                <a:endParaRPr lang="it-IT" sz="900">
                  <a:solidFill>
                    <a:srgbClr val="002060"/>
                  </a:solidFill>
                </a:endParaRPr>
              </a:p>
            </p:txBody>
          </p:sp>
          <p:sp>
            <p:nvSpPr>
              <p:cNvPr id="78" name="Freeform 38"/>
              <p:cNvSpPr>
                <a:spLocks/>
              </p:cNvSpPr>
              <p:nvPr/>
            </p:nvSpPr>
            <p:spPr bwMode="auto">
              <a:xfrm rot="10800000">
                <a:off x="4546599" y="2384425"/>
                <a:ext cx="668338" cy="87313"/>
              </a:xfrm>
              <a:custGeom>
                <a:avLst/>
                <a:gdLst>
                  <a:gd name="T0" fmla="*/ 0 w 1019"/>
                  <a:gd name="T1" fmla="*/ 0 h 384"/>
                  <a:gd name="T2" fmla="*/ 0 w 1019"/>
                  <a:gd name="T3" fmla="*/ 0 h 384"/>
                  <a:gd name="T4" fmla="*/ 0 w 1019"/>
                  <a:gd name="T5" fmla="*/ 0 h 384"/>
                  <a:gd name="T6" fmla="*/ 0 w 1019"/>
                  <a:gd name="T7" fmla="*/ 0 h 384"/>
                  <a:gd name="T8" fmla="*/ 0 w 1019"/>
                  <a:gd name="T9" fmla="*/ 0 h 384"/>
                  <a:gd name="T10" fmla="*/ 0 w 1019"/>
                  <a:gd name="T11" fmla="*/ 0 h 384"/>
                  <a:gd name="T12" fmla="*/ 0 60000 65536"/>
                  <a:gd name="T13" fmla="*/ 0 60000 65536"/>
                  <a:gd name="T14" fmla="*/ 0 60000 65536"/>
                  <a:gd name="T15" fmla="*/ 0 60000 65536"/>
                  <a:gd name="T16" fmla="*/ 0 60000 65536"/>
                  <a:gd name="T17" fmla="*/ 0 60000 65536"/>
                  <a:gd name="T18" fmla="*/ 0 w 1019"/>
                  <a:gd name="T19" fmla="*/ 0 h 384"/>
                  <a:gd name="T20" fmla="*/ 1019 w 1019"/>
                  <a:gd name="T21" fmla="*/ 384 h 384"/>
                </a:gdLst>
                <a:ahLst/>
                <a:cxnLst>
                  <a:cxn ang="T12">
                    <a:pos x="T0" y="T1"/>
                  </a:cxn>
                  <a:cxn ang="T13">
                    <a:pos x="T2" y="T3"/>
                  </a:cxn>
                  <a:cxn ang="T14">
                    <a:pos x="T4" y="T5"/>
                  </a:cxn>
                  <a:cxn ang="T15">
                    <a:pos x="T6" y="T7"/>
                  </a:cxn>
                  <a:cxn ang="T16">
                    <a:pos x="T8" y="T9"/>
                  </a:cxn>
                  <a:cxn ang="T17">
                    <a:pos x="T10" y="T11"/>
                  </a:cxn>
                </a:cxnLst>
                <a:rect l="T18" t="T19" r="T20" b="T21"/>
                <a:pathLst>
                  <a:path w="1019" h="384">
                    <a:moveTo>
                      <a:pt x="135" y="0"/>
                    </a:moveTo>
                    <a:cubicBezTo>
                      <a:pt x="118" y="25"/>
                      <a:pt x="28" y="88"/>
                      <a:pt x="30" y="152"/>
                    </a:cubicBezTo>
                    <a:cubicBezTo>
                      <a:pt x="32" y="216"/>
                      <a:pt x="0" y="347"/>
                      <a:pt x="144" y="384"/>
                    </a:cubicBezTo>
                    <a:lnTo>
                      <a:pt x="894" y="376"/>
                    </a:lnTo>
                    <a:cubicBezTo>
                      <a:pt x="1018" y="312"/>
                      <a:pt x="1019" y="61"/>
                      <a:pt x="891" y="0"/>
                    </a:cubicBezTo>
                    <a:lnTo>
                      <a:pt x="126" y="8"/>
                    </a:lnTo>
                  </a:path>
                </a:pathLst>
              </a:custGeom>
              <a:gradFill rotWithShape="1">
                <a:gsLst>
                  <a:gs pos="0">
                    <a:srgbClr val="767676"/>
                  </a:gs>
                  <a:gs pos="100000">
                    <a:srgbClr val="FFFFFF"/>
                  </a:gs>
                </a:gsLst>
                <a:lin ang="5400000" scaled="1"/>
              </a:gradFill>
              <a:ln w="9525" cap="flat" cmpd="sng">
                <a:noFill/>
                <a:prstDash val="solid"/>
                <a:round/>
                <a:headEnd type="none" w="med" len="med"/>
                <a:tailEnd type="none" w="med" len="med"/>
              </a:ln>
            </p:spPr>
            <p:txBody>
              <a:bodyPr/>
              <a:lstStyle/>
              <a:p>
                <a:endParaRPr lang="it-IT" sz="900">
                  <a:solidFill>
                    <a:srgbClr val="002060"/>
                  </a:solidFill>
                </a:endParaRPr>
              </a:p>
            </p:txBody>
          </p:sp>
          <p:sp>
            <p:nvSpPr>
              <p:cNvPr id="79" name="Freeform 39"/>
              <p:cNvSpPr>
                <a:spLocks/>
              </p:cNvSpPr>
              <p:nvPr/>
            </p:nvSpPr>
            <p:spPr bwMode="auto">
              <a:xfrm>
                <a:off x="4610099" y="2470150"/>
                <a:ext cx="527050" cy="79375"/>
              </a:xfrm>
              <a:custGeom>
                <a:avLst/>
                <a:gdLst>
                  <a:gd name="T0" fmla="*/ 0 w 1019"/>
                  <a:gd name="T1" fmla="*/ 0 h 384"/>
                  <a:gd name="T2" fmla="*/ 0 w 1019"/>
                  <a:gd name="T3" fmla="*/ 0 h 384"/>
                  <a:gd name="T4" fmla="*/ 0 w 1019"/>
                  <a:gd name="T5" fmla="*/ 0 h 384"/>
                  <a:gd name="T6" fmla="*/ 0 w 1019"/>
                  <a:gd name="T7" fmla="*/ 0 h 384"/>
                  <a:gd name="T8" fmla="*/ 0 w 1019"/>
                  <a:gd name="T9" fmla="*/ 0 h 384"/>
                  <a:gd name="T10" fmla="*/ 0 w 1019"/>
                  <a:gd name="T11" fmla="*/ 0 h 384"/>
                  <a:gd name="T12" fmla="*/ 0 60000 65536"/>
                  <a:gd name="T13" fmla="*/ 0 60000 65536"/>
                  <a:gd name="T14" fmla="*/ 0 60000 65536"/>
                  <a:gd name="T15" fmla="*/ 0 60000 65536"/>
                  <a:gd name="T16" fmla="*/ 0 60000 65536"/>
                  <a:gd name="T17" fmla="*/ 0 60000 65536"/>
                  <a:gd name="T18" fmla="*/ 0 w 1019"/>
                  <a:gd name="T19" fmla="*/ 0 h 384"/>
                  <a:gd name="T20" fmla="*/ 1019 w 1019"/>
                  <a:gd name="T21" fmla="*/ 384 h 384"/>
                </a:gdLst>
                <a:ahLst/>
                <a:cxnLst>
                  <a:cxn ang="T12">
                    <a:pos x="T0" y="T1"/>
                  </a:cxn>
                  <a:cxn ang="T13">
                    <a:pos x="T2" y="T3"/>
                  </a:cxn>
                  <a:cxn ang="T14">
                    <a:pos x="T4" y="T5"/>
                  </a:cxn>
                  <a:cxn ang="T15">
                    <a:pos x="T6" y="T7"/>
                  </a:cxn>
                  <a:cxn ang="T16">
                    <a:pos x="T8" y="T9"/>
                  </a:cxn>
                  <a:cxn ang="T17">
                    <a:pos x="T10" y="T11"/>
                  </a:cxn>
                </a:cxnLst>
                <a:rect l="T18" t="T19" r="T20" b="T21"/>
                <a:pathLst>
                  <a:path w="1019" h="384">
                    <a:moveTo>
                      <a:pt x="135" y="0"/>
                    </a:moveTo>
                    <a:cubicBezTo>
                      <a:pt x="118" y="25"/>
                      <a:pt x="28" y="88"/>
                      <a:pt x="30" y="152"/>
                    </a:cubicBezTo>
                    <a:cubicBezTo>
                      <a:pt x="32" y="216"/>
                      <a:pt x="0" y="347"/>
                      <a:pt x="144" y="384"/>
                    </a:cubicBezTo>
                    <a:lnTo>
                      <a:pt x="894" y="376"/>
                    </a:lnTo>
                    <a:cubicBezTo>
                      <a:pt x="1018" y="312"/>
                      <a:pt x="1019" y="61"/>
                      <a:pt x="891" y="0"/>
                    </a:cubicBezTo>
                    <a:lnTo>
                      <a:pt x="126" y="8"/>
                    </a:lnTo>
                  </a:path>
                </a:pathLst>
              </a:custGeom>
              <a:gradFill rotWithShape="1">
                <a:gsLst>
                  <a:gs pos="0">
                    <a:srgbClr val="FFFFFF"/>
                  </a:gs>
                  <a:gs pos="100000">
                    <a:srgbClr val="767676"/>
                  </a:gs>
                </a:gsLst>
                <a:lin ang="5400000" scaled="1"/>
              </a:gradFill>
              <a:ln w="9525" cap="flat" cmpd="sng">
                <a:noFill/>
                <a:prstDash val="solid"/>
                <a:round/>
                <a:headEnd type="none" w="med" len="med"/>
                <a:tailEnd type="none" w="med" len="med"/>
              </a:ln>
            </p:spPr>
            <p:txBody>
              <a:bodyPr/>
              <a:lstStyle/>
              <a:p>
                <a:endParaRPr lang="it-IT" sz="900">
                  <a:solidFill>
                    <a:srgbClr val="002060"/>
                  </a:solidFill>
                </a:endParaRPr>
              </a:p>
            </p:txBody>
          </p:sp>
          <p:sp>
            <p:nvSpPr>
              <p:cNvPr id="80" name="Text Box 40"/>
              <p:cNvSpPr txBox="1">
                <a:spLocks noChangeArrowheads="1"/>
              </p:cNvSpPr>
              <p:nvPr/>
            </p:nvSpPr>
            <p:spPr bwMode="auto">
              <a:xfrm rot="16200000">
                <a:off x="3322960" y="3943027"/>
                <a:ext cx="3033712" cy="230832"/>
              </a:xfrm>
              <a:prstGeom prst="rect">
                <a:avLst/>
              </a:prstGeom>
              <a:noFill/>
              <a:ln w="9525">
                <a:noFill/>
                <a:miter lim="800000"/>
                <a:headEnd/>
                <a:tailEnd/>
              </a:ln>
            </p:spPr>
            <p:txBody>
              <a:bodyPr>
                <a:spAutoFit/>
              </a:bodyPr>
              <a:lstStyle/>
              <a:p>
                <a:pPr eaLnBrk="0" hangingPunct="0">
                  <a:defRPr/>
                </a:pPr>
                <a:r>
                  <a:rPr lang="en-US" sz="900" b="1" dirty="0">
                    <a:solidFill>
                      <a:srgbClr val="002060"/>
                    </a:solidFill>
                    <a:latin typeface="Arial" charset="0"/>
                    <a:cs typeface="Arial" charset="0"/>
                  </a:rPr>
                  <a:t>ATM physical infrastructure Security</a:t>
                </a:r>
              </a:p>
            </p:txBody>
          </p:sp>
          <p:sp>
            <p:nvSpPr>
              <p:cNvPr id="81" name="Freeform 35"/>
              <p:cNvSpPr>
                <a:spLocks/>
              </p:cNvSpPr>
              <p:nvPr/>
            </p:nvSpPr>
            <p:spPr bwMode="auto">
              <a:xfrm>
                <a:off x="5597525" y="2549525"/>
                <a:ext cx="433388" cy="3027363"/>
              </a:xfrm>
              <a:custGeom>
                <a:avLst/>
                <a:gdLst>
                  <a:gd name="T0" fmla="*/ 0 w 352"/>
                  <a:gd name="T1" fmla="*/ 2147483647 h 1320"/>
                  <a:gd name="T2" fmla="*/ 2147483647 w 352"/>
                  <a:gd name="T3" fmla="*/ 0 h 1320"/>
                  <a:gd name="T4" fmla="*/ 2147483647 w 352"/>
                  <a:gd name="T5" fmla="*/ 0 h 1320"/>
                  <a:gd name="T6" fmla="*/ 2147483647 w 352"/>
                  <a:gd name="T7" fmla="*/ 2147483647 h 1320"/>
                  <a:gd name="T8" fmla="*/ 0 w 352"/>
                  <a:gd name="T9" fmla="*/ 2147483647 h 1320"/>
                  <a:gd name="T10" fmla="*/ 0 60000 65536"/>
                  <a:gd name="T11" fmla="*/ 0 60000 65536"/>
                  <a:gd name="T12" fmla="*/ 0 60000 65536"/>
                  <a:gd name="T13" fmla="*/ 0 60000 65536"/>
                  <a:gd name="T14" fmla="*/ 0 60000 65536"/>
                  <a:gd name="T15" fmla="*/ 0 w 352"/>
                  <a:gd name="T16" fmla="*/ 0 h 1320"/>
                  <a:gd name="T17" fmla="*/ 352 w 352"/>
                  <a:gd name="T18" fmla="*/ 1320 h 1320"/>
                </a:gdLst>
                <a:ahLst/>
                <a:cxnLst>
                  <a:cxn ang="T10">
                    <a:pos x="T0" y="T1"/>
                  </a:cxn>
                  <a:cxn ang="T11">
                    <a:pos x="T2" y="T3"/>
                  </a:cxn>
                  <a:cxn ang="T12">
                    <a:pos x="T4" y="T5"/>
                  </a:cxn>
                  <a:cxn ang="T13">
                    <a:pos x="T6" y="T7"/>
                  </a:cxn>
                  <a:cxn ang="T14">
                    <a:pos x="T8" y="T9"/>
                  </a:cxn>
                </a:cxnLst>
                <a:rect l="T15" t="T16" r="T17" b="T18"/>
                <a:pathLst>
                  <a:path w="352" h="1320">
                    <a:moveTo>
                      <a:pt x="0" y="1311"/>
                    </a:moveTo>
                    <a:lnTo>
                      <a:pt x="48" y="0"/>
                    </a:lnTo>
                    <a:lnTo>
                      <a:pt x="288" y="0"/>
                    </a:lnTo>
                    <a:lnTo>
                      <a:pt x="352" y="1320"/>
                    </a:lnTo>
                    <a:lnTo>
                      <a:pt x="0" y="1319"/>
                    </a:lnTo>
                  </a:path>
                </a:pathLst>
              </a:custGeom>
              <a:gradFill rotWithShape="1">
                <a:gsLst>
                  <a:gs pos="0">
                    <a:srgbClr val="767676"/>
                  </a:gs>
                  <a:gs pos="50000">
                    <a:srgbClr val="FFFFFF"/>
                  </a:gs>
                  <a:gs pos="100000">
                    <a:srgbClr val="767676"/>
                  </a:gs>
                </a:gsLst>
                <a:lin ang="0" scaled="1"/>
              </a:gradFill>
              <a:ln w="9525" cap="flat" cmpd="sng">
                <a:noFill/>
                <a:prstDash val="solid"/>
                <a:round/>
                <a:headEnd type="none" w="med" len="med"/>
                <a:tailEnd type="none" w="med" len="med"/>
              </a:ln>
              <a:effectLst>
                <a:outerShdw blurRad="76200" dir="18900000" sy="23000" kx="-1200000" algn="bl" rotWithShape="0">
                  <a:prstClr val="black">
                    <a:alpha val="20000"/>
                  </a:prstClr>
                </a:outerShdw>
              </a:effectLst>
            </p:spPr>
            <p:txBody>
              <a:bodyPr/>
              <a:lstStyle/>
              <a:p>
                <a:endParaRPr lang="it-IT" sz="900">
                  <a:solidFill>
                    <a:srgbClr val="002060"/>
                  </a:solidFill>
                </a:endParaRPr>
              </a:p>
            </p:txBody>
          </p:sp>
          <p:sp>
            <p:nvSpPr>
              <p:cNvPr id="82" name="Freeform 36"/>
              <p:cNvSpPr>
                <a:spLocks/>
              </p:cNvSpPr>
              <p:nvPr/>
            </p:nvSpPr>
            <p:spPr bwMode="auto">
              <a:xfrm>
                <a:off x="5410200" y="5678488"/>
                <a:ext cx="804863" cy="111125"/>
              </a:xfrm>
              <a:custGeom>
                <a:avLst/>
                <a:gdLst>
                  <a:gd name="T0" fmla="*/ 0 w 1019"/>
                  <a:gd name="T1" fmla="*/ 0 h 384"/>
                  <a:gd name="T2" fmla="*/ 0 w 1019"/>
                  <a:gd name="T3" fmla="*/ 0 h 384"/>
                  <a:gd name="T4" fmla="*/ 0 w 1019"/>
                  <a:gd name="T5" fmla="*/ 0 h 384"/>
                  <a:gd name="T6" fmla="*/ 0 w 1019"/>
                  <a:gd name="T7" fmla="*/ 0 h 384"/>
                  <a:gd name="T8" fmla="*/ 0 w 1019"/>
                  <a:gd name="T9" fmla="*/ 0 h 384"/>
                  <a:gd name="T10" fmla="*/ 0 w 1019"/>
                  <a:gd name="T11" fmla="*/ 0 h 384"/>
                  <a:gd name="T12" fmla="*/ 0 60000 65536"/>
                  <a:gd name="T13" fmla="*/ 0 60000 65536"/>
                  <a:gd name="T14" fmla="*/ 0 60000 65536"/>
                  <a:gd name="T15" fmla="*/ 0 60000 65536"/>
                  <a:gd name="T16" fmla="*/ 0 60000 65536"/>
                  <a:gd name="T17" fmla="*/ 0 60000 65536"/>
                  <a:gd name="T18" fmla="*/ 0 w 1019"/>
                  <a:gd name="T19" fmla="*/ 0 h 384"/>
                  <a:gd name="T20" fmla="*/ 1019 w 1019"/>
                  <a:gd name="T21" fmla="*/ 384 h 384"/>
                </a:gdLst>
                <a:ahLst/>
                <a:cxnLst>
                  <a:cxn ang="T12">
                    <a:pos x="T0" y="T1"/>
                  </a:cxn>
                  <a:cxn ang="T13">
                    <a:pos x="T2" y="T3"/>
                  </a:cxn>
                  <a:cxn ang="T14">
                    <a:pos x="T4" y="T5"/>
                  </a:cxn>
                  <a:cxn ang="T15">
                    <a:pos x="T6" y="T7"/>
                  </a:cxn>
                  <a:cxn ang="T16">
                    <a:pos x="T8" y="T9"/>
                  </a:cxn>
                  <a:cxn ang="T17">
                    <a:pos x="T10" y="T11"/>
                  </a:cxn>
                </a:cxnLst>
                <a:rect l="T18" t="T19" r="T20" b="T21"/>
                <a:pathLst>
                  <a:path w="1019" h="384">
                    <a:moveTo>
                      <a:pt x="135" y="0"/>
                    </a:moveTo>
                    <a:cubicBezTo>
                      <a:pt x="118" y="25"/>
                      <a:pt x="28" y="88"/>
                      <a:pt x="30" y="152"/>
                    </a:cubicBezTo>
                    <a:cubicBezTo>
                      <a:pt x="32" y="216"/>
                      <a:pt x="0" y="347"/>
                      <a:pt x="144" y="384"/>
                    </a:cubicBezTo>
                    <a:lnTo>
                      <a:pt x="894" y="376"/>
                    </a:lnTo>
                    <a:cubicBezTo>
                      <a:pt x="1018" y="312"/>
                      <a:pt x="1019" y="61"/>
                      <a:pt x="891" y="0"/>
                    </a:cubicBezTo>
                    <a:lnTo>
                      <a:pt x="126" y="8"/>
                    </a:lnTo>
                  </a:path>
                </a:pathLst>
              </a:custGeom>
              <a:gradFill rotWithShape="1">
                <a:gsLst>
                  <a:gs pos="0">
                    <a:srgbClr val="FFFFFF"/>
                  </a:gs>
                  <a:gs pos="100000">
                    <a:srgbClr val="767676"/>
                  </a:gs>
                </a:gsLst>
                <a:lin ang="5400000" scaled="1"/>
              </a:gradFill>
              <a:ln w="9525" cap="flat" cmpd="sng">
                <a:noFill/>
                <a:prstDash val="solid"/>
                <a:round/>
                <a:headEnd type="none" w="med" len="med"/>
                <a:tailEnd type="none" w="med" len="med"/>
              </a:ln>
            </p:spPr>
            <p:txBody>
              <a:bodyPr/>
              <a:lstStyle/>
              <a:p>
                <a:endParaRPr lang="it-IT" sz="900">
                  <a:solidFill>
                    <a:srgbClr val="002060"/>
                  </a:solidFill>
                </a:endParaRPr>
              </a:p>
            </p:txBody>
          </p:sp>
          <p:sp>
            <p:nvSpPr>
              <p:cNvPr id="83" name="Freeform 37"/>
              <p:cNvSpPr>
                <a:spLocks/>
              </p:cNvSpPr>
              <p:nvPr/>
            </p:nvSpPr>
            <p:spPr bwMode="auto">
              <a:xfrm>
                <a:off x="5497513" y="5578475"/>
                <a:ext cx="631825" cy="100013"/>
              </a:xfrm>
              <a:custGeom>
                <a:avLst/>
                <a:gdLst>
                  <a:gd name="T0" fmla="*/ 0 w 1019"/>
                  <a:gd name="T1" fmla="*/ 0 h 384"/>
                  <a:gd name="T2" fmla="*/ 0 w 1019"/>
                  <a:gd name="T3" fmla="*/ 0 h 384"/>
                  <a:gd name="T4" fmla="*/ 0 w 1019"/>
                  <a:gd name="T5" fmla="*/ 0 h 384"/>
                  <a:gd name="T6" fmla="*/ 0 w 1019"/>
                  <a:gd name="T7" fmla="*/ 0 h 384"/>
                  <a:gd name="T8" fmla="*/ 0 w 1019"/>
                  <a:gd name="T9" fmla="*/ 0 h 384"/>
                  <a:gd name="T10" fmla="*/ 0 w 1019"/>
                  <a:gd name="T11" fmla="*/ 0 h 384"/>
                  <a:gd name="T12" fmla="*/ 0 60000 65536"/>
                  <a:gd name="T13" fmla="*/ 0 60000 65536"/>
                  <a:gd name="T14" fmla="*/ 0 60000 65536"/>
                  <a:gd name="T15" fmla="*/ 0 60000 65536"/>
                  <a:gd name="T16" fmla="*/ 0 60000 65536"/>
                  <a:gd name="T17" fmla="*/ 0 60000 65536"/>
                  <a:gd name="T18" fmla="*/ 0 w 1019"/>
                  <a:gd name="T19" fmla="*/ 0 h 384"/>
                  <a:gd name="T20" fmla="*/ 1019 w 1019"/>
                  <a:gd name="T21" fmla="*/ 384 h 384"/>
                </a:gdLst>
                <a:ahLst/>
                <a:cxnLst>
                  <a:cxn ang="T12">
                    <a:pos x="T0" y="T1"/>
                  </a:cxn>
                  <a:cxn ang="T13">
                    <a:pos x="T2" y="T3"/>
                  </a:cxn>
                  <a:cxn ang="T14">
                    <a:pos x="T4" y="T5"/>
                  </a:cxn>
                  <a:cxn ang="T15">
                    <a:pos x="T6" y="T7"/>
                  </a:cxn>
                  <a:cxn ang="T16">
                    <a:pos x="T8" y="T9"/>
                  </a:cxn>
                  <a:cxn ang="T17">
                    <a:pos x="T10" y="T11"/>
                  </a:cxn>
                </a:cxnLst>
                <a:rect l="T18" t="T19" r="T20" b="T21"/>
                <a:pathLst>
                  <a:path w="1019" h="384">
                    <a:moveTo>
                      <a:pt x="135" y="0"/>
                    </a:moveTo>
                    <a:cubicBezTo>
                      <a:pt x="118" y="25"/>
                      <a:pt x="28" y="88"/>
                      <a:pt x="30" y="152"/>
                    </a:cubicBezTo>
                    <a:cubicBezTo>
                      <a:pt x="32" y="216"/>
                      <a:pt x="0" y="347"/>
                      <a:pt x="144" y="384"/>
                    </a:cubicBezTo>
                    <a:lnTo>
                      <a:pt x="894" y="376"/>
                    </a:lnTo>
                    <a:cubicBezTo>
                      <a:pt x="1018" y="312"/>
                      <a:pt x="1019" y="61"/>
                      <a:pt x="891" y="0"/>
                    </a:cubicBezTo>
                    <a:lnTo>
                      <a:pt x="126" y="8"/>
                    </a:lnTo>
                  </a:path>
                </a:pathLst>
              </a:custGeom>
              <a:gradFill rotWithShape="1">
                <a:gsLst>
                  <a:gs pos="0">
                    <a:srgbClr val="FFFFFF"/>
                  </a:gs>
                  <a:gs pos="100000">
                    <a:srgbClr val="767676"/>
                  </a:gs>
                </a:gsLst>
                <a:lin ang="5400000" scaled="1"/>
              </a:gradFill>
              <a:ln w="9525" cap="flat" cmpd="sng">
                <a:noFill/>
                <a:prstDash val="solid"/>
                <a:round/>
                <a:headEnd type="none" w="med" len="med"/>
                <a:tailEnd type="none" w="med" len="med"/>
              </a:ln>
            </p:spPr>
            <p:txBody>
              <a:bodyPr/>
              <a:lstStyle/>
              <a:p>
                <a:endParaRPr lang="it-IT" sz="900">
                  <a:solidFill>
                    <a:srgbClr val="002060"/>
                  </a:solidFill>
                </a:endParaRPr>
              </a:p>
            </p:txBody>
          </p:sp>
          <p:sp>
            <p:nvSpPr>
              <p:cNvPr id="84" name="Freeform 38"/>
              <p:cNvSpPr>
                <a:spLocks/>
              </p:cNvSpPr>
              <p:nvPr/>
            </p:nvSpPr>
            <p:spPr bwMode="auto">
              <a:xfrm rot="10800000">
                <a:off x="5480050" y="2384425"/>
                <a:ext cx="668338" cy="87313"/>
              </a:xfrm>
              <a:custGeom>
                <a:avLst/>
                <a:gdLst>
                  <a:gd name="T0" fmla="*/ 0 w 1019"/>
                  <a:gd name="T1" fmla="*/ 0 h 384"/>
                  <a:gd name="T2" fmla="*/ 0 w 1019"/>
                  <a:gd name="T3" fmla="*/ 0 h 384"/>
                  <a:gd name="T4" fmla="*/ 0 w 1019"/>
                  <a:gd name="T5" fmla="*/ 0 h 384"/>
                  <a:gd name="T6" fmla="*/ 0 w 1019"/>
                  <a:gd name="T7" fmla="*/ 0 h 384"/>
                  <a:gd name="T8" fmla="*/ 0 w 1019"/>
                  <a:gd name="T9" fmla="*/ 0 h 384"/>
                  <a:gd name="T10" fmla="*/ 0 w 1019"/>
                  <a:gd name="T11" fmla="*/ 0 h 384"/>
                  <a:gd name="T12" fmla="*/ 0 60000 65536"/>
                  <a:gd name="T13" fmla="*/ 0 60000 65536"/>
                  <a:gd name="T14" fmla="*/ 0 60000 65536"/>
                  <a:gd name="T15" fmla="*/ 0 60000 65536"/>
                  <a:gd name="T16" fmla="*/ 0 60000 65536"/>
                  <a:gd name="T17" fmla="*/ 0 60000 65536"/>
                  <a:gd name="T18" fmla="*/ 0 w 1019"/>
                  <a:gd name="T19" fmla="*/ 0 h 384"/>
                  <a:gd name="T20" fmla="*/ 1019 w 1019"/>
                  <a:gd name="T21" fmla="*/ 384 h 384"/>
                </a:gdLst>
                <a:ahLst/>
                <a:cxnLst>
                  <a:cxn ang="T12">
                    <a:pos x="T0" y="T1"/>
                  </a:cxn>
                  <a:cxn ang="T13">
                    <a:pos x="T2" y="T3"/>
                  </a:cxn>
                  <a:cxn ang="T14">
                    <a:pos x="T4" y="T5"/>
                  </a:cxn>
                  <a:cxn ang="T15">
                    <a:pos x="T6" y="T7"/>
                  </a:cxn>
                  <a:cxn ang="T16">
                    <a:pos x="T8" y="T9"/>
                  </a:cxn>
                  <a:cxn ang="T17">
                    <a:pos x="T10" y="T11"/>
                  </a:cxn>
                </a:cxnLst>
                <a:rect l="T18" t="T19" r="T20" b="T21"/>
                <a:pathLst>
                  <a:path w="1019" h="384">
                    <a:moveTo>
                      <a:pt x="135" y="0"/>
                    </a:moveTo>
                    <a:cubicBezTo>
                      <a:pt x="118" y="25"/>
                      <a:pt x="28" y="88"/>
                      <a:pt x="30" y="152"/>
                    </a:cubicBezTo>
                    <a:cubicBezTo>
                      <a:pt x="32" y="216"/>
                      <a:pt x="0" y="347"/>
                      <a:pt x="144" y="384"/>
                    </a:cubicBezTo>
                    <a:lnTo>
                      <a:pt x="894" y="376"/>
                    </a:lnTo>
                    <a:cubicBezTo>
                      <a:pt x="1018" y="312"/>
                      <a:pt x="1019" y="61"/>
                      <a:pt x="891" y="0"/>
                    </a:cubicBezTo>
                    <a:lnTo>
                      <a:pt x="126" y="8"/>
                    </a:lnTo>
                  </a:path>
                </a:pathLst>
              </a:custGeom>
              <a:gradFill rotWithShape="1">
                <a:gsLst>
                  <a:gs pos="0">
                    <a:srgbClr val="767676"/>
                  </a:gs>
                  <a:gs pos="100000">
                    <a:srgbClr val="FFFFFF"/>
                  </a:gs>
                </a:gsLst>
                <a:lin ang="5400000" scaled="1"/>
              </a:gradFill>
              <a:ln w="9525" cap="flat" cmpd="sng">
                <a:noFill/>
                <a:prstDash val="solid"/>
                <a:round/>
                <a:headEnd type="none" w="med" len="med"/>
                <a:tailEnd type="none" w="med" len="med"/>
              </a:ln>
            </p:spPr>
            <p:txBody>
              <a:bodyPr/>
              <a:lstStyle/>
              <a:p>
                <a:endParaRPr lang="it-IT" sz="900">
                  <a:solidFill>
                    <a:srgbClr val="002060"/>
                  </a:solidFill>
                </a:endParaRPr>
              </a:p>
            </p:txBody>
          </p:sp>
          <p:sp>
            <p:nvSpPr>
              <p:cNvPr id="85" name="Freeform 39"/>
              <p:cNvSpPr>
                <a:spLocks/>
              </p:cNvSpPr>
              <p:nvPr/>
            </p:nvSpPr>
            <p:spPr bwMode="auto">
              <a:xfrm>
                <a:off x="5543550" y="2470150"/>
                <a:ext cx="527050" cy="79375"/>
              </a:xfrm>
              <a:custGeom>
                <a:avLst/>
                <a:gdLst>
                  <a:gd name="T0" fmla="*/ 0 w 1019"/>
                  <a:gd name="T1" fmla="*/ 0 h 384"/>
                  <a:gd name="T2" fmla="*/ 0 w 1019"/>
                  <a:gd name="T3" fmla="*/ 0 h 384"/>
                  <a:gd name="T4" fmla="*/ 0 w 1019"/>
                  <a:gd name="T5" fmla="*/ 0 h 384"/>
                  <a:gd name="T6" fmla="*/ 0 w 1019"/>
                  <a:gd name="T7" fmla="*/ 0 h 384"/>
                  <a:gd name="T8" fmla="*/ 0 w 1019"/>
                  <a:gd name="T9" fmla="*/ 0 h 384"/>
                  <a:gd name="T10" fmla="*/ 0 w 1019"/>
                  <a:gd name="T11" fmla="*/ 0 h 384"/>
                  <a:gd name="T12" fmla="*/ 0 60000 65536"/>
                  <a:gd name="T13" fmla="*/ 0 60000 65536"/>
                  <a:gd name="T14" fmla="*/ 0 60000 65536"/>
                  <a:gd name="T15" fmla="*/ 0 60000 65536"/>
                  <a:gd name="T16" fmla="*/ 0 60000 65536"/>
                  <a:gd name="T17" fmla="*/ 0 60000 65536"/>
                  <a:gd name="T18" fmla="*/ 0 w 1019"/>
                  <a:gd name="T19" fmla="*/ 0 h 384"/>
                  <a:gd name="T20" fmla="*/ 1019 w 1019"/>
                  <a:gd name="T21" fmla="*/ 384 h 384"/>
                </a:gdLst>
                <a:ahLst/>
                <a:cxnLst>
                  <a:cxn ang="T12">
                    <a:pos x="T0" y="T1"/>
                  </a:cxn>
                  <a:cxn ang="T13">
                    <a:pos x="T2" y="T3"/>
                  </a:cxn>
                  <a:cxn ang="T14">
                    <a:pos x="T4" y="T5"/>
                  </a:cxn>
                  <a:cxn ang="T15">
                    <a:pos x="T6" y="T7"/>
                  </a:cxn>
                  <a:cxn ang="T16">
                    <a:pos x="T8" y="T9"/>
                  </a:cxn>
                  <a:cxn ang="T17">
                    <a:pos x="T10" y="T11"/>
                  </a:cxn>
                </a:cxnLst>
                <a:rect l="T18" t="T19" r="T20" b="T21"/>
                <a:pathLst>
                  <a:path w="1019" h="384">
                    <a:moveTo>
                      <a:pt x="135" y="0"/>
                    </a:moveTo>
                    <a:cubicBezTo>
                      <a:pt x="118" y="25"/>
                      <a:pt x="28" y="88"/>
                      <a:pt x="30" y="152"/>
                    </a:cubicBezTo>
                    <a:cubicBezTo>
                      <a:pt x="32" y="216"/>
                      <a:pt x="0" y="347"/>
                      <a:pt x="144" y="384"/>
                    </a:cubicBezTo>
                    <a:lnTo>
                      <a:pt x="894" y="376"/>
                    </a:lnTo>
                    <a:cubicBezTo>
                      <a:pt x="1018" y="312"/>
                      <a:pt x="1019" y="61"/>
                      <a:pt x="891" y="0"/>
                    </a:cubicBezTo>
                    <a:lnTo>
                      <a:pt x="126" y="8"/>
                    </a:lnTo>
                  </a:path>
                </a:pathLst>
              </a:custGeom>
              <a:gradFill rotWithShape="1">
                <a:gsLst>
                  <a:gs pos="0">
                    <a:srgbClr val="FFFFFF"/>
                  </a:gs>
                  <a:gs pos="100000">
                    <a:srgbClr val="767676"/>
                  </a:gs>
                </a:gsLst>
                <a:lin ang="5400000" scaled="1"/>
              </a:gradFill>
              <a:ln w="9525" cap="flat" cmpd="sng">
                <a:noFill/>
                <a:prstDash val="solid"/>
                <a:round/>
                <a:headEnd type="none" w="med" len="med"/>
                <a:tailEnd type="none" w="med" len="med"/>
              </a:ln>
            </p:spPr>
            <p:txBody>
              <a:bodyPr/>
              <a:lstStyle/>
              <a:p>
                <a:endParaRPr lang="it-IT" sz="900">
                  <a:solidFill>
                    <a:srgbClr val="002060"/>
                  </a:solidFill>
                </a:endParaRPr>
              </a:p>
            </p:txBody>
          </p:sp>
          <p:sp>
            <p:nvSpPr>
              <p:cNvPr id="86" name="Text Box 40"/>
              <p:cNvSpPr txBox="1">
                <a:spLocks noChangeArrowheads="1"/>
              </p:cNvSpPr>
              <p:nvPr/>
            </p:nvSpPr>
            <p:spPr bwMode="auto">
              <a:xfrm rot="16200000">
                <a:off x="4279901" y="3943027"/>
                <a:ext cx="3033712" cy="230832"/>
              </a:xfrm>
              <a:prstGeom prst="rect">
                <a:avLst/>
              </a:prstGeom>
              <a:noFill/>
              <a:ln w="9525">
                <a:noFill/>
                <a:miter lim="800000"/>
                <a:headEnd/>
                <a:tailEnd/>
              </a:ln>
            </p:spPr>
            <p:txBody>
              <a:bodyPr>
                <a:spAutoFit/>
              </a:bodyPr>
              <a:lstStyle/>
              <a:p>
                <a:pPr eaLnBrk="0" hangingPunct="0">
                  <a:defRPr/>
                </a:pPr>
                <a:r>
                  <a:rPr lang="en-US" sz="900" b="1" dirty="0">
                    <a:solidFill>
                      <a:srgbClr val="002060"/>
                    </a:solidFill>
                    <a:latin typeface="Arial" charset="0"/>
                    <a:cs typeface="Arial" charset="0"/>
                  </a:rPr>
                  <a:t>ATM </a:t>
                </a:r>
                <a:r>
                  <a:rPr lang="en-US" sz="900" b="1" dirty="0" smtClean="0">
                    <a:solidFill>
                      <a:srgbClr val="002060"/>
                    </a:solidFill>
                    <a:latin typeface="Arial" charset="0"/>
                    <a:cs typeface="Arial" charset="0"/>
                  </a:rPr>
                  <a:t>Crisis Management</a:t>
                </a:r>
                <a:endParaRPr lang="en-US" sz="900" b="1" dirty="0">
                  <a:solidFill>
                    <a:srgbClr val="002060"/>
                  </a:solidFill>
                  <a:latin typeface="Arial" charset="0"/>
                  <a:cs typeface="Arial" charset="0"/>
                </a:endParaRPr>
              </a:p>
            </p:txBody>
          </p:sp>
        </p:grpSp>
      </p:grpSp>
    </p:spTree>
    <p:extLst>
      <p:ext uri="{BB962C8B-B14F-4D97-AF65-F5344CB8AC3E}">
        <p14:creationId xmlns:p14="http://schemas.microsoft.com/office/powerpoint/2010/main" xmlns="" val="19551297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down)">
                                      <p:cBhvr>
                                        <p:cTn id="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6"/>
          <p:cNvSpPr>
            <a:spLocks noGrp="1" noChangeArrowheads="1"/>
          </p:cNvSpPr>
          <p:nvPr>
            <p:ph type="ctrTitle"/>
          </p:nvPr>
        </p:nvSpPr>
        <p:spPr>
          <a:xfrm>
            <a:off x="2133600" y="4337447"/>
            <a:ext cx="6248400" cy="615553"/>
          </a:xfrm>
        </p:spPr>
        <p:txBody>
          <a:bodyPr/>
          <a:lstStyle/>
          <a:p>
            <a:pPr eaLnBrk="1" hangingPunct="1"/>
            <a:r>
              <a:rPr lang="it-IT" altLang="it-IT" dirty="0" smtClean="0"/>
              <a:t>GAMMA Security Risk </a:t>
            </a:r>
            <a:r>
              <a:rPr lang="it-IT" altLang="it-IT" dirty="0" err="1" smtClean="0"/>
              <a:t>Assessment</a:t>
            </a:r>
            <a:r>
              <a:rPr lang="it-IT" altLang="it-IT" dirty="0" smtClean="0"/>
              <a:t> and Treatment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46" name="Picture 7" descr="https://www.atmmasterplan.eu/assets/phasesofflight-2ceb4489d83f4a135316e3f5c5e7eaad.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00400" y="1811338"/>
            <a:ext cx="2644775" cy="2051050"/>
          </a:xfrm>
          <a:prstGeom prst="rect">
            <a:avLst/>
          </a:prstGeom>
          <a:noFill/>
          <a:ln w="9525">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pic>
      <p:sp>
        <p:nvSpPr>
          <p:cNvPr id="6147" name="Rectangle 13"/>
          <p:cNvSpPr>
            <a:spLocks noGrp="1" noChangeArrowheads="1"/>
          </p:cNvSpPr>
          <p:nvPr>
            <p:ph type="title"/>
          </p:nvPr>
        </p:nvSpPr>
        <p:spPr>
          <a:xfrm>
            <a:off x="2514600" y="228600"/>
            <a:ext cx="6400800" cy="1077218"/>
          </a:xfrm>
        </p:spPr>
        <p:txBody>
          <a:bodyPr/>
          <a:lstStyle/>
          <a:p>
            <a:pPr eaLnBrk="1" hangingPunct="1"/>
            <a:r>
              <a:rPr lang="en-US" altLang="en-US" sz="3200" dirty="0" smtClean="0"/>
              <a:t>GAMMA ATM threat assessment model: SCOPE</a:t>
            </a:r>
          </a:p>
        </p:txBody>
      </p:sp>
      <p:pic>
        <p:nvPicPr>
          <p:cNvPr id="6148" name="Image 1" descr="http://upload.wikimedia.org/wikipedia/commons/thumb/9/9a/European_aviation_organisations_members.svg/713px-European_aviation_organisations_members.svg.png"/>
          <p:cNvPicPr>
            <a:picLocks noChangeAspect="1" noChangeArrowheads="1"/>
          </p:cNvPicPr>
          <p:nvPr/>
        </p:nvPicPr>
        <p:blipFill>
          <a:blip r:embed="rId4" r:link="rId5" cstate="print">
            <a:extLst>
              <a:ext uri="{28A0092B-C50C-407E-A947-70E740481C1C}">
                <a14:useLocalDpi xmlns="" xmlns:a14="http://schemas.microsoft.com/office/drawing/2010/main" val="0"/>
              </a:ext>
            </a:extLst>
          </a:blip>
          <a:srcRect b="5038"/>
          <a:stretch>
            <a:fillRect/>
          </a:stretch>
        </p:blipFill>
        <p:spPr bwMode="auto">
          <a:xfrm>
            <a:off x="423863" y="1811338"/>
            <a:ext cx="2547937" cy="2051050"/>
          </a:xfrm>
          <a:prstGeom prst="rect">
            <a:avLst/>
          </a:prstGeom>
          <a:noFill/>
          <a:ln w="9525">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pic>
      <p:sp>
        <p:nvSpPr>
          <p:cNvPr id="6150" name="Rectangle 2"/>
          <p:cNvSpPr>
            <a:spLocks noChangeArrowheads="1"/>
          </p:cNvSpPr>
          <p:nvPr/>
        </p:nvSpPr>
        <p:spPr bwMode="auto">
          <a:xfrm>
            <a:off x="381000" y="3944779"/>
            <a:ext cx="2667000" cy="584775"/>
          </a:xfrm>
          <a:prstGeom prst="rect">
            <a:avLst/>
          </a:prstGeom>
          <a:noFill/>
          <a:ln>
            <a:noFill/>
          </a:ln>
          <a:extLst/>
        </p:spPr>
        <p:txBody>
          <a:bodyPr>
            <a:spAutoFit/>
          </a:bodyPr>
          <a:lstStyle/>
          <a:p>
            <a:pPr algn="ctr" eaLnBrk="0" hangingPunct="0">
              <a:defRPr/>
            </a:pPr>
            <a:r>
              <a:rPr lang="en-GB" sz="16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Black" pitchFamily="34" charset="0"/>
                <a:cs typeface="+mn-cs"/>
              </a:rPr>
              <a:t>European Common Aviation Area</a:t>
            </a:r>
            <a:endParaRPr lang="fr-FR" sz="16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Black" pitchFamily="34" charset="0"/>
              <a:cs typeface="+mn-cs"/>
            </a:endParaRPr>
          </a:p>
        </p:txBody>
      </p:sp>
      <p:sp>
        <p:nvSpPr>
          <p:cNvPr id="6152" name="Rectangle 8"/>
          <p:cNvSpPr>
            <a:spLocks noChangeArrowheads="1"/>
          </p:cNvSpPr>
          <p:nvPr/>
        </p:nvSpPr>
        <p:spPr bwMode="auto">
          <a:xfrm>
            <a:off x="3559649" y="3944779"/>
            <a:ext cx="2133600" cy="830997"/>
          </a:xfrm>
          <a:prstGeom prst="rect">
            <a:avLst/>
          </a:prstGeom>
          <a:noFill/>
          <a:ln>
            <a:noFill/>
          </a:ln>
          <a:extLst/>
        </p:spPr>
        <p:txBody>
          <a:bodyPr>
            <a:spAutoFit/>
          </a:bodyPr>
          <a:lstStyle/>
          <a:p>
            <a:pPr algn="ctr" eaLnBrk="0" hangingPunct="0">
              <a:defRPr/>
            </a:pPr>
            <a:r>
              <a:rPr lang="en-GB" sz="1600" b="1" dirty="0">
                <a:ln w="18000">
                  <a:solidFill>
                    <a:srgbClr val="FF0000"/>
                  </a:solidFill>
                  <a:prstDash val="solid"/>
                  <a:miter lim="800000"/>
                </a:ln>
                <a:noFill/>
                <a:effectLst>
                  <a:outerShdw blurRad="25500" dist="23000" dir="7020000" algn="tl">
                    <a:srgbClr val="000000">
                      <a:alpha val="50000"/>
                    </a:srgbClr>
                  </a:outerShdw>
                </a:effectLst>
                <a:cs typeface="+mn-cs"/>
              </a:rPr>
              <a:t>Air Traffic </a:t>
            </a:r>
            <a:r>
              <a:rPr lang="en-GB" sz="1600" b="1" dirty="0" err="1">
                <a:ln w="18000">
                  <a:solidFill>
                    <a:srgbClr val="FF0000"/>
                  </a:solidFill>
                  <a:prstDash val="solid"/>
                  <a:miter lim="800000"/>
                </a:ln>
                <a:noFill/>
                <a:effectLst>
                  <a:outerShdw blurRad="25500" dist="23000" dir="7020000" algn="tl">
                    <a:srgbClr val="000000">
                      <a:alpha val="50000"/>
                    </a:srgbClr>
                  </a:outerShdw>
                </a:effectLst>
                <a:cs typeface="+mn-cs"/>
              </a:rPr>
              <a:t>Managment</a:t>
            </a:r>
            <a:r>
              <a:rPr lang="en-GB" sz="1600" b="1" dirty="0">
                <a:ln w="18000">
                  <a:solidFill>
                    <a:srgbClr val="FF0000"/>
                  </a:solidFill>
                  <a:prstDash val="solid"/>
                  <a:miter lim="800000"/>
                </a:ln>
                <a:noFill/>
                <a:effectLst>
                  <a:outerShdw blurRad="25500" dist="23000" dir="7020000" algn="tl">
                    <a:srgbClr val="000000">
                      <a:alpha val="50000"/>
                    </a:srgbClr>
                  </a:outerShdw>
                </a:effectLst>
                <a:cs typeface="+mn-cs"/>
              </a:rPr>
              <a:t>  &amp; SESAR step 1</a:t>
            </a:r>
            <a:endParaRPr lang="fr-FR" sz="1600" b="1" dirty="0">
              <a:ln w="18000">
                <a:solidFill>
                  <a:srgbClr val="FF0000"/>
                </a:solidFill>
                <a:prstDash val="solid"/>
                <a:miter lim="800000"/>
              </a:ln>
              <a:noFill/>
              <a:effectLst>
                <a:outerShdw blurRad="25500" dist="23000" dir="7020000" algn="tl">
                  <a:srgbClr val="000000">
                    <a:alpha val="50000"/>
                  </a:srgbClr>
                </a:outerShdw>
              </a:effectLst>
              <a:cs typeface="+mn-cs"/>
            </a:endParaRPr>
          </a:p>
        </p:txBody>
      </p:sp>
      <p:pic>
        <p:nvPicPr>
          <p:cNvPr id="6151" name="Picture 5"/>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016625" y="1816100"/>
            <a:ext cx="2822575" cy="2052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54" name="Rectangle 10"/>
          <p:cNvSpPr>
            <a:spLocks noChangeArrowheads="1"/>
          </p:cNvSpPr>
          <p:nvPr/>
        </p:nvSpPr>
        <p:spPr bwMode="auto">
          <a:xfrm>
            <a:off x="6400800" y="4067889"/>
            <a:ext cx="2057400" cy="338554"/>
          </a:xfrm>
          <a:prstGeom prst="rect">
            <a:avLst/>
          </a:prstGeom>
          <a:noFill/>
          <a:ln>
            <a:noFill/>
          </a:ln>
          <a:extLst/>
        </p:spPr>
        <p:txBody>
          <a:bodyPr>
            <a:spAutoFit/>
            <a:scene3d>
              <a:camera prst="orthographicFront"/>
              <a:lightRig rig="soft" dir="t">
                <a:rot lat="0" lon="0" rev="10800000"/>
              </a:lightRig>
            </a:scene3d>
            <a:sp3d>
              <a:bevelT w="27940" h="12700"/>
              <a:contourClr>
                <a:srgbClr val="DDDDDD"/>
              </a:contourClr>
            </a:sp3d>
          </a:bodyPr>
          <a:lstStyle/>
          <a:p>
            <a:pPr algn="ctr" eaLnBrk="0" hangingPunct="0">
              <a:defRPr/>
            </a:pPr>
            <a:r>
              <a:rPr lang="en-GB" sz="1600" b="1" dirty="0">
                <a:ln w="18000">
                  <a:solidFill>
                    <a:srgbClr val="000000"/>
                  </a:solidFill>
                  <a:prstDash val="solid"/>
                  <a:miter lim="800000"/>
                </a:ln>
                <a:noFill/>
                <a:effectLst>
                  <a:outerShdw blurRad="25500" dist="23000" dir="7020000" algn="tl">
                    <a:srgbClr val="000000">
                      <a:alpha val="50000"/>
                    </a:srgbClr>
                  </a:outerShdw>
                </a:effectLst>
                <a:cs typeface="+mn-cs"/>
              </a:rPr>
              <a:t>Most</a:t>
            </a:r>
            <a:r>
              <a:rPr lang="en-GB" sz="1600" b="1" spc="150" dirty="0">
                <a:ln w="11430">
                  <a:solidFill>
                    <a:schemeClr val="tx2"/>
                  </a:solidFill>
                </a:ln>
                <a:solidFill>
                  <a:srgbClr val="F8F8F8"/>
                </a:solidFill>
                <a:effectLst>
                  <a:outerShdw blurRad="25400" algn="tl" rotWithShape="0">
                    <a:srgbClr val="000000">
                      <a:alpha val="43000"/>
                    </a:srgbClr>
                  </a:outerShdw>
                </a:effectLst>
                <a:cs typeface="+mn-cs"/>
              </a:rPr>
              <a:t> Feared</a:t>
            </a:r>
            <a:endParaRPr lang="fr-FR" sz="1600" b="1" spc="150" dirty="0">
              <a:ln w="11430">
                <a:solidFill>
                  <a:schemeClr val="tx2"/>
                </a:solidFill>
              </a:ln>
              <a:solidFill>
                <a:srgbClr val="F8F8F8"/>
              </a:solidFill>
              <a:effectLst>
                <a:outerShdw blurRad="25400" algn="tl" rotWithShape="0">
                  <a:srgbClr val="000000">
                    <a:alpha val="43000"/>
                  </a:srgbClr>
                </a:outerShdw>
              </a:effectLst>
              <a:cs typeface="+mn-cs"/>
            </a:endParaRPr>
          </a:p>
        </p:txBody>
      </p:sp>
      <p:sp>
        <p:nvSpPr>
          <p:cNvPr id="13" name="Rectangle 2"/>
          <p:cNvSpPr>
            <a:spLocks noChangeArrowheads="1"/>
          </p:cNvSpPr>
          <p:nvPr/>
        </p:nvSpPr>
        <p:spPr bwMode="auto">
          <a:xfrm>
            <a:off x="381000" y="1371600"/>
            <a:ext cx="2667000" cy="338554"/>
          </a:xfrm>
          <a:prstGeom prst="rect">
            <a:avLst/>
          </a:prstGeom>
          <a:noFill/>
          <a:ln>
            <a:noFill/>
          </a:ln>
          <a:extLst/>
        </p:spPr>
        <p:txBody>
          <a:bodyPr>
            <a:spAutoFit/>
          </a:bodyPr>
          <a:lstStyle/>
          <a:p>
            <a:pPr algn="ctr" eaLnBrk="0" hangingPunct="0">
              <a:defRPr/>
            </a:pPr>
            <a:r>
              <a:rPr lang="en-GB" sz="16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Black" pitchFamily="34" charset="0"/>
                <a:cs typeface="+mn-cs"/>
              </a:rPr>
              <a:t>Geographical</a:t>
            </a:r>
            <a:endParaRPr lang="fr-FR" sz="16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Black" pitchFamily="34" charset="0"/>
              <a:cs typeface="+mn-cs"/>
            </a:endParaRPr>
          </a:p>
        </p:txBody>
      </p:sp>
      <p:sp>
        <p:nvSpPr>
          <p:cNvPr id="15" name="Rectangle 8"/>
          <p:cNvSpPr>
            <a:spLocks noChangeArrowheads="1"/>
          </p:cNvSpPr>
          <p:nvPr/>
        </p:nvSpPr>
        <p:spPr bwMode="auto">
          <a:xfrm>
            <a:off x="3407249" y="1371600"/>
            <a:ext cx="2133600" cy="338554"/>
          </a:xfrm>
          <a:prstGeom prst="rect">
            <a:avLst/>
          </a:prstGeom>
          <a:noFill/>
          <a:ln>
            <a:noFill/>
          </a:ln>
          <a:extLst/>
        </p:spPr>
        <p:txBody>
          <a:bodyPr>
            <a:spAutoFit/>
          </a:bodyPr>
          <a:lstStyle/>
          <a:p>
            <a:pPr algn="ctr" eaLnBrk="0" hangingPunct="0">
              <a:defRPr/>
            </a:pPr>
            <a:r>
              <a:rPr lang="en-GB" sz="1600" b="1" dirty="0">
                <a:ln w="18000">
                  <a:solidFill>
                    <a:srgbClr val="FF0000"/>
                  </a:solidFill>
                  <a:prstDash val="solid"/>
                  <a:miter lim="800000"/>
                </a:ln>
                <a:noFill/>
                <a:effectLst>
                  <a:outerShdw blurRad="25500" dist="23000" dir="7020000" algn="tl">
                    <a:srgbClr val="000000">
                      <a:alpha val="50000"/>
                    </a:srgbClr>
                  </a:outerShdw>
                </a:effectLst>
                <a:cs typeface="+mn-cs"/>
              </a:rPr>
              <a:t>Functional</a:t>
            </a:r>
            <a:endParaRPr lang="fr-FR" sz="1600" b="1" dirty="0">
              <a:ln w="18000">
                <a:solidFill>
                  <a:srgbClr val="FF0000"/>
                </a:solidFill>
                <a:prstDash val="solid"/>
                <a:miter lim="800000"/>
              </a:ln>
              <a:noFill/>
              <a:effectLst>
                <a:outerShdw blurRad="25500" dist="23000" dir="7020000" algn="tl">
                  <a:srgbClr val="000000">
                    <a:alpha val="50000"/>
                  </a:srgbClr>
                </a:outerShdw>
              </a:effectLst>
              <a:cs typeface="+mn-cs"/>
            </a:endParaRPr>
          </a:p>
        </p:txBody>
      </p:sp>
      <p:sp>
        <p:nvSpPr>
          <p:cNvPr id="16" name="Rectangle 10"/>
          <p:cNvSpPr>
            <a:spLocks noChangeArrowheads="1"/>
          </p:cNvSpPr>
          <p:nvPr/>
        </p:nvSpPr>
        <p:spPr bwMode="auto">
          <a:xfrm>
            <a:off x="5943600" y="1405354"/>
            <a:ext cx="2819400" cy="338554"/>
          </a:xfrm>
          <a:prstGeom prst="rect">
            <a:avLst/>
          </a:prstGeom>
          <a:noFill/>
          <a:ln>
            <a:noFill/>
          </a:ln>
          <a:extLst/>
        </p:spPr>
        <p:txBody>
          <a:bodyPr>
            <a:spAutoFit/>
            <a:scene3d>
              <a:camera prst="orthographicFront"/>
              <a:lightRig rig="soft" dir="t">
                <a:rot lat="0" lon="0" rev="10800000"/>
              </a:lightRig>
            </a:scene3d>
            <a:sp3d>
              <a:bevelT w="27940" h="12700"/>
              <a:contourClr>
                <a:srgbClr val="DDDDDD"/>
              </a:contourClr>
            </a:sp3d>
          </a:bodyPr>
          <a:lstStyle/>
          <a:p>
            <a:pPr algn="ctr" eaLnBrk="0" hangingPunct="0">
              <a:defRPr/>
            </a:pPr>
            <a:r>
              <a:rPr lang="en-GB" sz="1600" b="1" dirty="0">
                <a:ln w="18000">
                  <a:solidFill>
                    <a:srgbClr val="000000"/>
                  </a:solidFill>
                  <a:prstDash val="solid"/>
                  <a:miter lim="800000"/>
                </a:ln>
                <a:noFill/>
                <a:effectLst>
                  <a:outerShdw blurRad="25500" dist="23000" dir="7020000" algn="tl">
                    <a:srgbClr val="000000">
                      <a:alpha val="50000"/>
                    </a:srgbClr>
                  </a:outerShdw>
                </a:effectLst>
                <a:cs typeface="+mn-cs"/>
              </a:rPr>
              <a:t>Scenarios</a:t>
            </a:r>
            <a:endParaRPr lang="fr-FR" sz="1600" b="1" dirty="0">
              <a:ln w="18000">
                <a:solidFill>
                  <a:srgbClr val="000000"/>
                </a:solidFill>
                <a:prstDash val="solid"/>
                <a:miter lim="800000"/>
              </a:ln>
              <a:noFill/>
              <a:effectLst>
                <a:outerShdw blurRad="25500" dist="23000" dir="7020000" algn="tl">
                  <a:srgbClr val="000000">
                    <a:alpha val="50000"/>
                  </a:srgbClr>
                </a:outerShdw>
              </a:effectLst>
              <a:cs typeface="+mn-cs"/>
            </a:endParaRPr>
          </a:p>
        </p:txBody>
      </p:sp>
      <p:grpSp>
        <p:nvGrpSpPr>
          <p:cNvPr id="2" name="Gruppo 20"/>
          <p:cNvGrpSpPr>
            <a:grpSpLocks/>
          </p:cNvGrpSpPr>
          <p:nvPr/>
        </p:nvGrpSpPr>
        <p:grpSpPr bwMode="auto">
          <a:xfrm>
            <a:off x="76200" y="1143000"/>
            <a:ext cx="9067800" cy="5453063"/>
            <a:chOff x="76200" y="1143000"/>
            <a:chExt cx="9067800" cy="5453518"/>
          </a:xfrm>
        </p:grpSpPr>
        <p:pic>
          <p:nvPicPr>
            <p:cNvPr id="6157" name="Picture 13"/>
            <p:cNvPicPr>
              <a:picLocks noChangeAspect="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133600" y="5029200"/>
              <a:ext cx="5105400" cy="15673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Freccia curva 16"/>
            <p:cNvSpPr/>
            <p:nvPr/>
          </p:nvSpPr>
          <p:spPr bwMode="auto">
            <a:xfrm rot="16200000">
              <a:off x="-1562297" y="2933910"/>
              <a:ext cx="4724794" cy="1447800"/>
            </a:xfrm>
            <a:prstGeom prst="bentArrow">
              <a:avLst>
                <a:gd name="adj1" fmla="val 7106"/>
                <a:gd name="adj2" fmla="val 11316"/>
                <a:gd name="adj3" fmla="val 0"/>
                <a:gd name="adj4" fmla="val 43224"/>
              </a:avLst>
            </a:prstGeom>
            <a:solidFill>
              <a:srgbClr val="FF0000"/>
            </a:solidFill>
            <a:ln w="9525" cap="flat" cmpd="sng" algn="ctr">
              <a:solidFill>
                <a:schemeClr val="tx1"/>
              </a:solidFill>
              <a:prstDash val="solid"/>
              <a:round/>
              <a:headEnd type="none" w="med" len="med"/>
              <a:tailEnd type="none" w="med" len="med"/>
            </a:ln>
            <a:effectLst/>
            <a:extLst/>
          </p:spPr>
          <p:txBody>
            <a:bodyPr/>
            <a:lstStyle/>
            <a:p>
              <a:pPr eaLnBrk="0" hangingPunct="0">
                <a:defRPr/>
              </a:pPr>
              <a:endParaRPr lang="en-GB">
                <a:latin typeface="Arial" pitchFamily="34" charset="0"/>
                <a:cs typeface="+mn-cs"/>
              </a:endParaRPr>
            </a:p>
          </p:txBody>
        </p:sp>
        <p:sp>
          <p:nvSpPr>
            <p:cNvPr id="19" name="Freccia curva 18"/>
            <p:cNvSpPr/>
            <p:nvPr/>
          </p:nvSpPr>
          <p:spPr bwMode="auto">
            <a:xfrm rot="5400000" flipH="1">
              <a:off x="6057703" y="2781497"/>
              <a:ext cx="4724794" cy="1447800"/>
            </a:xfrm>
            <a:prstGeom prst="bentArrow">
              <a:avLst>
                <a:gd name="adj1" fmla="val 7106"/>
                <a:gd name="adj2" fmla="val 12632"/>
                <a:gd name="adj3" fmla="val 0"/>
                <a:gd name="adj4" fmla="val 43224"/>
              </a:avLst>
            </a:prstGeom>
            <a:solidFill>
              <a:srgbClr val="FF0000"/>
            </a:solidFill>
            <a:ln w="9525" cap="flat" cmpd="sng" algn="ctr">
              <a:solidFill>
                <a:schemeClr val="tx1"/>
              </a:solidFill>
              <a:prstDash val="solid"/>
              <a:round/>
              <a:headEnd type="none" w="med" len="med"/>
              <a:tailEnd type="none" w="med" len="med"/>
            </a:ln>
            <a:effectLst/>
            <a:extLst/>
          </p:spPr>
          <p:txBody>
            <a:bodyPr/>
            <a:lstStyle/>
            <a:p>
              <a:pPr eaLnBrk="0" hangingPunct="0">
                <a:defRPr/>
              </a:pPr>
              <a:endParaRPr lang="en-GB">
                <a:latin typeface="Arial" pitchFamily="34" charset="0"/>
                <a:cs typeface="+mn-cs"/>
              </a:endParaRPr>
            </a:p>
          </p:txBody>
        </p:sp>
      </p:grpSp>
    </p:spTree>
    <p:extLst>
      <p:ext uri="{BB962C8B-B14F-4D97-AF65-F5344CB8AC3E}">
        <p14:creationId xmlns="" xmlns:p14="http://schemas.microsoft.com/office/powerpoint/2010/main" val="429118369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381000" y="1371600"/>
            <a:ext cx="8001000" cy="5189113"/>
          </a:xfrm>
        </p:spPr>
        <p:txBody>
          <a:bodyPr/>
          <a:lstStyle/>
          <a:p>
            <a:pPr>
              <a:defRPr/>
            </a:pPr>
            <a:r>
              <a:rPr lang="en-GB" sz="2400" dirty="0" smtClean="0"/>
              <a:t>Context establishment, threat analysis and evaluation report</a:t>
            </a:r>
          </a:p>
          <a:p>
            <a:pPr marL="0" indent="0">
              <a:buNone/>
              <a:defRPr/>
            </a:pPr>
            <a:endParaRPr lang="en-GB" dirty="0" smtClean="0"/>
          </a:p>
          <a:p>
            <a:pPr lvl="1">
              <a:defRPr/>
            </a:pPr>
            <a:r>
              <a:rPr lang="it-IT" dirty="0"/>
              <a:t>Definition of </a:t>
            </a:r>
            <a:r>
              <a:rPr lang="it-IT" dirty="0" err="1" smtClean="0"/>
              <a:t>context</a:t>
            </a:r>
            <a:r>
              <a:rPr lang="it-IT" dirty="0" smtClean="0"/>
              <a:t> establishment </a:t>
            </a:r>
            <a:r>
              <a:rPr lang="it-IT" dirty="0"/>
              <a:t>in </a:t>
            </a:r>
            <a:r>
              <a:rPr lang="it-IT" dirty="0" err="1"/>
              <a:t>terms</a:t>
            </a:r>
            <a:r>
              <a:rPr lang="it-IT" dirty="0"/>
              <a:t> of scope, </a:t>
            </a:r>
            <a:r>
              <a:rPr lang="it-IT" dirty="0" err="1"/>
              <a:t>assets</a:t>
            </a:r>
            <a:r>
              <a:rPr lang="it-IT" dirty="0"/>
              <a:t> and </a:t>
            </a:r>
            <a:r>
              <a:rPr lang="it-IT" dirty="0" err="1"/>
              <a:t>boundaries</a:t>
            </a:r>
            <a:r>
              <a:rPr lang="it-IT" dirty="0"/>
              <a:t> of the </a:t>
            </a:r>
            <a:r>
              <a:rPr lang="it-IT" dirty="0" err="1"/>
              <a:t>European</a:t>
            </a:r>
            <a:r>
              <a:rPr lang="it-IT" dirty="0"/>
              <a:t> ATM</a:t>
            </a:r>
            <a:r>
              <a:rPr lang="it-IT" dirty="0" smtClean="0"/>
              <a:t>.</a:t>
            </a:r>
          </a:p>
          <a:p>
            <a:pPr lvl="1">
              <a:defRPr/>
            </a:pPr>
            <a:endParaRPr lang="it-IT" dirty="0"/>
          </a:p>
          <a:p>
            <a:pPr lvl="1">
              <a:defRPr/>
            </a:pPr>
            <a:r>
              <a:rPr lang="en-GB" dirty="0"/>
              <a:t>T</a:t>
            </a:r>
            <a:r>
              <a:rPr lang="en-GB" dirty="0" smtClean="0"/>
              <a:t>he scope of the study: focus on security of European ATM legacy systems + SESAR step1;</a:t>
            </a:r>
          </a:p>
          <a:p>
            <a:pPr lvl="1">
              <a:defRPr/>
            </a:pPr>
            <a:endParaRPr lang="en-GB" dirty="0" smtClean="0"/>
          </a:p>
          <a:p>
            <a:pPr lvl="1">
              <a:defRPr/>
            </a:pPr>
            <a:r>
              <a:rPr lang="en-US" dirty="0" smtClean="0"/>
              <a:t>The risk analysis was  based on the SecRAM methodology (defined by SESAR) in order to ensure the consistency with SESAR WP 16.06.02;</a:t>
            </a:r>
          </a:p>
          <a:p>
            <a:pPr lvl="1">
              <a:defRPr/>
            </a:pPr>
            <a:endParaRPr lang="en-US" dirty="0" smtClean="0"/>
          </a:p>
          <a:p>
            <a:pPr lvl="1" algn="just">
              <a:defRPr/>
            </a:pPr>
            <a:r>
              <a:rPr lang="en-GB" dirty="0" smtClean="0"/>
              <a:t>The approach is holistic in terms of scope (ATM is considered here as a system of European systems with worldwide interconnections) but focuses </a:t>
            </a:r>
            <a:r>
              <a:rPr lang="en-GB" dirty="0"/>
              <a:t>on the </a:t>
            </a:r>
            <a:r>
              <a:rPr lang="en-GB" dirty="0" smtClean="0"/>
              <a:t>major primary </a:t>
            </a:r>
            <a:r>
              <a:rPr lang="en-GB" dirty="0"/>
              <a:t>assets (ATM core functions), their respective supporting asset and the </a:t>
            </a:r>
            <a:r>
              <a:rPr lang="en-GB" dirty="0" smtClean="0"/>
              <a:t>most feared </a:t>
            </a:r>
            <a:r>
              <a:rPr lang="en-GB" dirty="0"/>
              <a:t>threat </a:t>
            </a:r>
            <a:r>
              <a:rPr lang="en-GB" dirty="0" smtClean="0"/>
              <a:t>scenarios</a:t>
            </a:r>
            <a:r>
              <a:rPr lang="en-GB" b="1" dirty="0"/>
              <a:t>.</a:t>
            </a:r>
            <a:endParaRPr lang="en-GB" b="1" dirty="0" smtClean="0"/>
          </a:p>
          <a:p>
            <a:pPr marL="446088" lvl="1" indent="0">
              <a:buFont typeface="Arial" pitchFamily="34" charset="0"/>
              <a:buNone/>
              <a:defRPr/>
            </a:pPr>
            <a:endParaRPr lang="en-GB" dirty="0" smtClean="0"/>
          </a:p>
        </p:txBody>
      </p:sp>
      <p:sp>
        <p:nvSpPr>
          <p:cNvPr id="8195" name="Footer Placeholder 3"/>
          <p:cNvSpPr>
            <a:spLocks noGrp="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ltLang="it-IT" smtClean="0"/>
              <a:t>© GAMMA.All rights reserved</a:t>
            </a:r>
          </a:p>
        </p:txBody>
      </p:sp>
      <p:sp>
        <p:nvSpPr>
          <p:cNvPr id="8196" name="Titolo 1"/>
          <p:cNvSpPr>
            <a:spLocks noGrp="1"/>
          </p:cNvSpPr>
          <p:nvPr>
            <p:ph type="title"/>
          </p:nvPr>
        </p:nvSpPr>
        <p:spPr>
          <a:xfrm>
            <a:off x="3006725" y="242888"/>
            <a:ext cx="5681663" cy="400050"/>
          </a:xfrm>
        </p:spPr>
        <p:txBody>
          <a:bodyPr/>
          <a:lstStyle/>
          <a:p>
            <a:r>
              <a:rPr lang="it-IT" altLang="it-IT" sz="2000" smtClean="0"/>
              <a:t>Achievements</a:t>
            </a:r>
          </a:p>
        </p:txBody>
      </p:sp>
    </p:spTree>
    <p:extLst>
      <p:ext uri="{BB962C8B-B14F-4D97-AF65-F5344CB8AC3E}">
        <p14:creationId xmlns="" xmlns:p14="http://schemas.microsoft.com/office/powerpoint/2010/main" val="279956112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129"/>
          <p:cNvSpPr txBox="1">
            <a:spLocks/>
          </p:cNvSpPr>
          <p:nvPr/>
        </p:nvSpPr>
        <p:spPr bwMode="auto">
          <a:xfrm>
            <a:off x="1676400" y="152400"/>
            <a:ext cx="7315200" cy="714375"/>
          </a:xfrm>
          <a:prstGeom prst="rect">
            <a:avLst/>
          </a:prstGeom>
          <a:noFill/>
          <a:ln w="9525">
            <a:noFill/>
            <a:miter lim="800000"/>
            <a:headEnd/>
            <a:tailEnd/>
          </a:ln>
        </p:spPr>
        <p:txBody>
          <a:bodyPr/>
          <a:lstStyle/>
          <a:p>
            <a:pPr algn="ctr" defTabSz="457200" eaLnBrk="0" hangingPunct="0">
              <a:lnSpc>
                <a:spcPct val="150000"/>
              </a:lnSpc>
            </a:pPr>
            <a:r>
              <a:rPr lang="en-GB" b="1">
                <a:solidFill>
                  <a:schemeClr val="bg1"/>
                </a:solidFill>
                <a:ea typeface="ＭＳ Ｐゴシック" pitchFamily="34" charset="-128"/>
              </a:rPr>
              <a:t>Security Threats in the ATM world</a:t>
            </a:r>
          </a:p>
        </p:txBody>
      </p:sp>
      <p:sp>
        <p:nvSpPr>
          <p:cNvPr id="6147" name="CasellaDiTesto 20"/>
          <p:cNvSpPr txBox="1">
            <a:spLocks noChangeArrowheads="1"/>
          </p:cNvSpPr>
          <p:nvPr/>
        </p:nvSpPr>
        <p:spPr bwMode="auto">
          <a:xfrm>
            <a:off x="7456488" y="1600200"/>
            <a:ext cx="1176337" cy="261938"/>
          </a:xfrm>
          <a:prstGeom prst="rect">
            <a:avLst/>
          </a:prstGeom>
          <a:noFill/>
          <a:ln w="9525">
            <a:noFill/>
            <a:miter lim="800000"/>
            <a:headEnd/>
            <a:tailEnd/>
          </a:ln>
        </p:spPr>
        <p:txBody>
          <a:bodyPr wrap="none">
            <a:spAutoFit/>
          </a:bodyPr>
          <a:lstStyle/>
          <a:p>
            <a:pPr eaLnBrk="0" hangingPunct="0"/>
            <a:r>
              <a:rPr lang="it-IT" sz="1100" i="1"/>
              <a:t>ILLUSTRATIVE</a:t>
            </a:r>
          </a:p>
        </p:txBody>
      </p:sp>
      <p:cxnSp>
        <p:nvCxnSpPr>
          <p:cNvPr id="42" name="Connettore 1 41"/>
          <p:cNvCxnSpPr/>
          <p:nvPr/>
        </p:nvCxnSpPr>
        <p:spPr>
          <a:xfrm>
            <a:off x="7456488" y="1525588"/>
            <a:ext cx="1219200" cy="0"/>
          </a:xfrm>
          <a:prstGeom prst="line">
            <a:avLst/>
          </a:prstGeom>
          <a:noFill/>
          <a:ln w="9525" cap="flat" cmpd="sng" algn="ctr">
            <a:solidFill>
              <a:srgbClr val="000000"/>
            </a:solidFill>
            <a:prstDash val="solid"/>
          </a:ln>
          <a:effectLst>
            <a:outerShdw blurRad="40000" dist="20000" dir="5400000" rotWithShape="0">
              <a:srgbClr val="000000">
                <a:alpha val="38000"/>
              </a:srgbClr>
            </a:outerShdw>
          </a:effectLst>
        </p:spPr>
      </p:cxnSp>
      <p:cxnSp>
        <p:nvCxnSpPr>
          <p:cNvPr id="43" name="Connettore 1 42"/>
          <p:cNvCxnSpPr/>
          <p:nvPr/>
        </p:nvCxnSpPr>
        <p:spPr>
          <a:xfrm>
            <a:off x="7467600" y="1839913"/>
            <a:ext cx="1219200" cy="0"/>
          </a:xfrm>
          <a:prstGeom prst="line">
            <a:avLst/>
          </a:prstGeom>
          <a:noFill/>
          <a:ln w="9525" cap="flat" cmpd="sng" algn="ctr">
            <a:solidFill>
              <a:srgbClr val="000000"/>
            </a:solidFill>
            <a:prstDash val="solid"/>
          </a:ln>
          <a:effectLst>
            <a:outerShdw blurRad="40000" dist="20000" dir="5400000" rotWithShape="0">
              <a:srgbClr val="000000">
                <a:alpha val="38000"/>
              </a:srgbClr>
            </a:outerShdw>
          </a:effectLst>
        </p:spPr>
      </p:cxnSp>
      <p:pic>
        <p:nvPicPr>
          <p:cNvPr id="6150" name="Picture 2"/>
          <p:cNvPicPr>
            <a:picLocks noChangeAspect="1" noChangeArrowheads="1"/>
          </p:cNvPicPr>
          <p:nvPr/>
        </p:nvPicPr>
        <p:blipFill>
          <a:blip r:embed="rId3" cstate="print"/>
          <a:srcRect/>
          <a:stretch>
            <a:fillRect/>
          </a:stretch>
        </p:blipFill>
        <p:spPr bwMode="auto">
          <a:xfrm>
            <a:off x="527050" y="1905000"/>
            <a:ext cx="8083550" cy="4827588"/>
          </a:xfrm>
          <a:prstGeom prst="rect">
            <a:avLst/>
          </a:prstGeom>
          <a:noFill/>
          <a:ln w="9525">
            <a:noFill/>
            <a:miter lim="800000"/>
            <a:headEnd/>
            <a:tailEnd/>
          </a:ln>
        </p:spPr>
      </p:pic>
      <p:sp>
        <p:nvSpPr>
          <p:cNvPr id="56" name="Ovale 55"/>
          <p:cNvSpPr/>
          <p:nvPr/>
        </p:nvSpPr>
        <p:spPr>
          <a:xfrm>
            <a:off x="6477000" y="5334000"/>
            <a:ext cx="1600200" cy="569913"/>
          </a:xfrm>
          <a:prstGeom prst="ellipse">
            <a:avLst/>
          </a:prstGeom>
          <a:solidFill>
            <a:srgbClr val="598A00">
              <a:alpha val="83137"/>
            </a:srgbClr>
          </a:solidFill>
          <a:ln w="25400" cap="flat" cmpd="sng" algn="ctr">
            <a:solidFill>
              <a:srgbClr val="92D050"/>
            </a:solidFill>
            <a:prstDash val="solid"/>
          </a:ln>
          <a:effectLst/>
        </p:spPr>
        <p:txBody>
          <a:bodyPr anchor="ctr"/>
          <a:lstStyle/>
          <a:p>
            <a:pPr algn="ctr" fontAlgn="auto">
              <a:spcBef>
                <a:spcPts val="0"/>
              </a:spcBef>
              <a:spcAft>
                <a:spcPts val="0"/>
              </a:spcAft>
              <a:defRPr/>
            </a:pPr>
            <a:r>
              <a:rPr lang="en-US" sz="1100" b="1" kern="0" dirty="0">
                <a:solidFill>
                  <a:srgbClr val="FFFFFF"/>
                </a:solidFill>
                <a:latin typeface="Arial"/>
                <a:cs typeface="+mn-cs"/>
              </a:rPr>
              <a:t>ATM Service</a:t>
            </a:r>
            <a:br>
              <a:rPr lang="en-US" sz="1100" b="1" kern="0" dirty="0">
                <a:solidFill>
                  <a:srgbClr val="FFFFFF"/>
                </a:solidFill>
                <a:latin typeface="Arial"/>
                <a:cs typeface="+mn-cs"/>
              </a:rPr>
            </a:br>
            <a:r>
              <a:rPr lang="en-US" sz="1100" b="1" kern="0" dirty="0">
                <a:solidFill>
                  <a:srgbClr val="FFFFFF"/>
                </a:solidFill>
                <a:latin typeface="Arial"/>
                <a:cs typeface="+mn-cs"/>
              </a:rPr>
              <a:t>Block</a:t>
            </a:r>
            <a:endParaRPr lang="it-IT" sz="1100" b="1" kern="0" dirty="0">
              <a:solidFill>
                <a:srgbClr val="FFFFFF"/>
              </a:solidFill>
              <a:latin typeface="Arial"/>
              <a:cs typeface="+mn-cs"/>
            </a:endParaRPr>
          </a:p>
        </p:txBody>
      </p:sp>
      <p:sp>
        <p:nvSpPr>
          <p:cNvPr id="60" name="Rettangolo 59"/>
          <p:cNvSpPr/>
          <p:nvPr/>
        </p:nvSpPr>
        <p:spPr>
          <a:xfrm>
            <a:off x="5334000" y="3962400"/>
            <a:ext cx="962025" cy="485775"/>
          </a:xfrm>
          <a:prstGeom prst="rect">
            <a:avLst/>
          </a:prstGeom>
          <a:solidFill>
            <a:srgbClr val="C00000">
              <a:alpha val="81176"/>
            </a:srgbClr>
          </a:solidFill>
          <a:ln w="25400" cap="flat" cmpd="sng" algn="ctr">
            <a:solidFill>
              <a:srgbClr val="FF0000"/>
            </a:solidFill>
            <a:prstDash val="solid"/>
          </a:ln>
          <a:effectLst/>
        </p:spPr>
        <p:txBody>
          <a:bodyPr anchor="ctr"/>
          <a:lstStyle/>
          <a:p>
            <a:pPr algn="ctr" fontAlgn="auto">
              <a:spcBef>
                <a:spcPts val="0"/>
              </a:spcBef>
              <a:spcAft>
                <a:spcPts val="0"/>
              </a:spcAft>
              <a:defRPr/>
            </a:pPr>
            <a:r>
              <a:rPr lang="it-IT" sz="1100" b="1" kern="0" dirty="0">
                <a:solidFill>
                  <a:srgbClr val="FFFFFF"/>
                </a:solidFill>
                <a:latin typeface="Arial"/>
                <a:cs typeface="+mn-cs"/>
              </a:rPr>
              <a:t>Wireless Network</a:t>
            </a:r>
          </a:p>
        </p:txBody>
      </p:sp>
      <p:grpSp>
        <p:nvGrpSpPr>
          <p:cNvPr id="2" name="Gruppo 25"/>
          <p:cNvGrpSpPr>
            <a:grpSpLocks/>
          </p:cNvGrpSpPr>
          <p:nvPr/>
        </p:nvGrpSpPr>
        <p:grpSpPr bwMode="auto">
          <a:xfrm>
            <a:off x="3733800" y="1752600"/>
            <a:ext cx="1676400" cy="828675"/>
            <a:chOff x="3600450" y="2057400"/>
            <a:chExt cx="1809750" cy="828675"/>
          </a:xfrm>
        </p:grpSpPr>
        <p:pic>
          <p:nvPicPr>
            <p:cNvPr id="6168" name="Immagine 60" descr="cloud.pn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3600450" y="2057400"/>
              <a:ext cx="1809750" cy="828675"/>
            </a:xfrm>
            <a:prstGeom prst="rect">
              <a:avLst/>
            </a:prstGeom>
            <a:noFill/>
            <a:ln w="9525">
              <a:noFill/>
              <a:miter lim="800000"/>
              <a:headEnd/>
              <a:tailEnd/>
            </a:ln>
          </p:spPr>
        </p:pic>
        <p:sp>
          <p:nvSpPr>
            <p:cNvPr id="62" name="Rettangolo 21"/>
            <p:cNvSpPr>
              <a:spLocks noChangeArrowheads="1"/>
            </p:cNvSpPr>
            <p:nvPr/>
          </p:nvSpPr>
          <p:spPr bwMode="auto">
            <a:xfrm>
              <a:off x="3734125" y="2354263"/>
              <a:ext cx="1600669" cy="312737"/>
            </a:xfrm>
            <a:prstGeom prst="rect">
              <a:avLst/>
            </a:prstGeom>
            <a:noFill/>
            <a:ln w="38100" algn="ctr">
              <a:noFill/>
              <a:round/>
              <a:headEnd/>
              <a:tailEnd/>
            </a:ln>
            <a:extLst/>
          </p:spPr>
          <p:txBody>
            <a:bodyPr/>
            <a:lstStyle/>
            <a:p>
              <a:pPr algn="ctr" fontAlgn="auto">
                <a:spcBef>
                  <a:spcPts val="0"/>
                </a:spcBef>
                <a:spcAft>
                  <a:spcPts val="0"/>
                </a:spcAft>
                <a:defRPr/>
              </a:pPr>
              <a:r>
                <a:rPr lang="it-IT" sz="1100" b="1" kern="0" dirty="0">
                  <a:solidFill>
                    <a:srgbClr val="000000"/>
                  </a:solidFill>
                  <a:cs typeface="+mn-cs"/>
                </a:rPr>
                <a:t>CNS Service</a:t>
              </a:r>
            </a:p>
          </p:txBody>
        </p:sp>
      </p:grpSp>
      <p:grpSp>
        <p:nvGrpSpPr>
          <p:cNvPr id="3" name="Gruppo 24"/>
          <p:cNvGrpSpPr>
            <a:grpSpLocks/>
          </p:cNvGrpSpPr>
          <p:nvPr/>
        </p:nvGrpSpPr>
        <p:grpSpPr bwMode="auto">
          <a:xfrm>
            <a:off x="1295400" y="838200"/>
            <a:ext cx="1219200" cy="533400"/>
            <a:chOff x="857174" y="1016526"/>
            <a:chExt cx="1276426" cy="583674"/>
          </a:xfrm>
        </p:grpSpPr>
        <p:pic>
          <p:nvPicPr>
            <p:cNvPr id="6166" name="Immagine 65" descr="cloud.png"/>
            <p:cNvPicPr>
              <a:picLocks noChangeAspect="1"/>
            </p:cNvPicPr>
            <p:nvPr/>
          </p:nvPicPr>
          <p:blipFill>
            <a:blip r:embed="rId5" cstate="print"/>
            <a:srcRect/>
            <a:stretch>
              <a:fillRect/>
            </a:stretch>
          </p:blipFill>
          <p:spPr bwMode="auto">
            <a:xfrm>
              <a:off x="872586" y="1016526"/>
              <a:ext cx="1189576" cy="583674"/>
            </a:xfrm>
            <a:prstGeom prst="rect">
              <a:avLst/>
            </a:prstGeom>
            <a:noFill/>
            <a:ln w="9525">
              <a:noFill/>
              <a:miter lim="800000"/>
              <a:headEnd/>
              <a:tailEnd/>
            </a:ln>
          </p:spPr>
        </p:pic>
        <p:sp>
          <p:nvSpPr>
            <p:cNvPr id="6167" name="CasellaDiTesto 66"/>
            <p:cNvSpPr txBox="1">
              <a:spLocks noChangeArrowheads="1"/>
            </p:cNvSpPr>
            <p:nvPr/>
          </p:nvSpPr>
          <p:spPr bwMode="auto">
            <a:xfrm>
              <a:off x="857174" y="1245126"/>
              <a:ext cx="1276426" cy="269428"/>
            </a:xfrm>
            <a:prstGeom prst="rect">
              <a:avLst/>
            </a:prstGeom>
            <a:noFill/>
            <a:ln w="9525">
              <a:noFill/>
              <a:miter lim="800000"/>
              <a:headEnd/>
              <a:tailEnd/>
            </a:ln>
          </p:spPr>
          <p:txBody>
            <a:bodyPr>
              <a:spAutoFit/>
            </a:bodyPr>
            <a:lstStyle/>
            <a:p>
              <a:pPr eaLnBrk="0" hangingPunct="0"/>
              <a:r>
                <a:rPr lang="it-IT" sz="1000" b="1">
                  <a:solidFill>
                    <a:schemeClr val="tx2"/>
                  </a:solidFill>
                </a:rPr>
                <a:t>Primary asset</a:t>
              </a:r>
            </a:p>
          </p:txBody>
        </p:sp>
      </p:grpSp>
      <p:sp>
        <p:nvSpPr>
          <p:cNvPr id="68" name="Rettangolo 67"/>
          <p:cNvSpPr/>
          <p:nvPr/>
        </p:nvSpPr>
        <p:spPr>
          <a:xfrm>
            <a:off x="3276600" y="914400"/>
            <a:ext cx="1066800" cy="406400"/>
          </a:xfrm>
          <a:prstGeom prst="rect">
            <a:avLst/>
          </a:prstGeom>
          <a:solidFill>
            <a:srgbClr val="C00000"/>
          </a:solidFill>
          <a:ln w="25400" cap="flat" cmpd="sng" algn="ctr">
            <a:solidFill>
              <a:srgbClr val="FFFFFF">
                <a:lumMod val="75000"/>
              </a:srgbClr>
            </a:solidFill>
            <a:prstDash val="solid"/>
          </a:ln>
          <a:effectLst/>
        </p:spPr>
        <p:txBody>
          <a:bodyPr anchor="ctr"/>
          <a:lstStyle/>
          <a:p>
            <a:pPr algn="ctr" fontAlgn="auto">
              <a:spcBef>
                <a:spcPts val="0"/>
              </a:spcBef>
              <a:spcAft>
                <a:spcPts val="0"/>
              </a:spcAft>
              <a:defRPr/>
            </a:pPr>
            <a:r>
              <a:rPr lang="it-IT" sz="1000" b="1" kern="0" dirty="0" err="1">
                <a:solidFill>
                  <a:srgbClr val="FFFFFF"/>
                </a:solidFill>
                <a:latin typeface="Arial"/>
                <a:cs typeface="+mn-cs"/>
              </a:rPr>
              <a:t>Supporting</a:t>
            </a:r>
            <a:r>
              <a:rPr lang="it-IT" sz="1000" b="1" kern="0" dirty="0">
                <a:solidFill>
                  <a:srgbClr val="FFFFFF"/>
                </a:solidFill>
                <a:latin typeface="Arial"/>
                <a:cs typeface="+mn-cs"/>
              </a:rPr>
              <a:t> </a:t>
            </a:r>
            <a:r>
              <a:rPr lang="it-IT" sz="1000" b="1" kern="0" dirty="0" err="1">
                <a:solidFill>
                  <a:srgbClr val="FFFFFF"/>
                </a:solidFill>
                <a:latin typeface="Arial"/>
                <a:cs typeface="+mn-cs"/>
              </a:rPr>
              <a:t>Assets</a:t>
            </a:r>
            <a:endParaRPr lang="it-IT" sz="1000" b="1" kern="0" dirty="0">
              <a:solidFill>
                <a:srgbClr val="FFFFFF"/>
              </a:solidFill>
              <a:latin typeface="Arial"/>
              <a:cs typeface="+mn-cs"/>
            </a:endParaRPr>
          </a:p>
        </p:txBody>
      </p:sp>
      <p:sp>
        <p:nvSpPr>
          <p:cNvPr id="69" name="Esplosione 2 68"/>
          <p:cNvSpPr/>
          <p:nvPr/>
        </p:nvSpPr>
        <p:spPr>
          <a:xfrm>
            <a:off x="4953000" y="838200"/>
            <a:ext cx="1676400" cy="482600"/>
          </a:xfrm>
          <a:prstGeom prst="irregularSeal2">
            <a:avLst/>
          </a:prstGeom>
          <a:solidFill>
            <a:srgbClr val="FFC000"/>
          </a:solidFill>
          <a:ln w="25400" cap="flat" cmpd="sng" algn="ctr">
            <a:solidFill>
              <a:srgbClr val="FFA200">
                <a:lumMod val="75000"/>
              </a:srgbClr>
            </a:solidFill>
            <a:prstDash val="solid"/>
          </a:ln>
          <a:effectLst/>
        </p:spPr>
        <p:txBody>
          <a:bodyPr anchor="ctr"/>
          <a:lstStyle/>
          <a:p>
            <a:pPr algn="ctr" fontAlgn="auto">
              <a:spcBef>
                <a:spcPts val="0"/>
              </a:spcBef>
              <a:spcAft>
                <a:spcPts val="0"/>
              </a:spcAft>
              <a:defRPr/>
            </a:pPr>
            <a:r>
              <a:rPr lang="it-IT" sz="1000" b="1" kern="0" dirty="0" err="1">
                <a:solidFill>
                  <a:srgbClr val="FFFFFF"/>
                </a:solidFill>
                <a:latin typeface="Arial"/>
                <a:cs typeface="+mn-cs"/>
              </a:rPr>
              <a:t>Threats</a:t>
            </a:r>
            <a:endParaRPr lang="it-IT" sz="1000" b="1" kern="0" dirty="0">
              <a:solidFill>
                <a:srgbClr val="FFFFFF"/>
              </a:solidFill>
              <a:latin typeface="Arial"/>
              <a:cs typeface="+mn-cs"/>
            </a:endParaRPr>
          </a:p>
        </p:txBody>
      </p:sp>
      <p:sp>
        <p:nvSpPr>
          <p:cNvPr id="70" name="Ovale 69"/>
          <p:cNvSpPr/>
          <p:nvPr/>
        </p:nvSpPr>
        <p:spPr>
          <a:xfrm>
            <a:off x="7467600" y="914400"/>
            <a:ext cx="1066800" cy="406400"/>
          </a:xfrm>
          <a:prstGeom prst="ellipse">
            <a:avLst/>
          </a:prstGeom>
          <a:solidFill>
            <a:srgbClr val="77B800">
              <a:lumMod val="75000"/>
            </a:srgbClr>
          </a:solidFill>
          <a:ln w="25400" cap="flat" cmpd="sng" algn="ctr">
            <a:solidFill>
              <a:srgbClr val="FFFFFF">
                <a:lumMod val="95000"/>
              </a:srgbClr>
            </a:solidFill>
            <a:prstDash val="solid"/>
          </a:ln>
          <a:effectLst/>
        </p:spPr>
        <p:txBody>
          <a:bodyPr anchor="ctr"/>
          <a:lstStyle/>
          <a:p>
            <a:pPr algn="ctr" fontAlgn="auto">
              <a:spcBef>
                <a:spcPts val="0"/>
              </a:spcBef>
              <a:spcAft>
                <a:spcPts val="0"/>
              </a:spcAft>
              <a:defRPr/>
            </a:pPr>
            <a:r>
              <a:rPr lang="it-IT" sz="1000" b="1" kern="0" dirty="0" err="1">
                <a:solidFill>
                  <a:srgbClr val="FFFFFF"/>
                </a:solidFill>
                <a:latin typeface="Arial"/>
                <a:cs typeface="+mn-cs"/>
              </a:rPr>
              <a:t>Impacts</a:t>
            </a:r>
            <a:endParaRPr lang="it-IT" sz="1000" b="1" kern="0" dirty="0">
              <a:solidFill>
                <a:srgbClr val="FFFFFF"/>
              </a:solidFill>
              <a:latin typeface="Arial"/>
              <a:cs typeface="+mn-cs"/>
            </a:endParaRPr>
          </a:p>
        </p:txBody>
      </p:sp>
      <p:sp>
        <p:nvSpPr>
          <p:cNvPr id="28" name="Esplosione 2 27"/>
          <p:cNvSpPr/>
          <p:nvPr/>
        </p:nvSpPr>
        <p:spPr>
          <a:xfrm>
            <a:off x="6629400" y="3581400"/>
            <a:ext cx="1981200" cy="762000"/>
          </a:xfrm>
          <a:prstGeom prst="irregularSeal2">
            <a:avLst/>
          </a:prstGeom>
          <a:solidFill>
            <a:srgbClr val="FFC000">
              <a:alpha val="69020"/>
            </a:srgbClr>
          </a:solidFill>
          <a:ln w="25400" cap="flat" cmpd="sng" algn="ctr">
            <a:solidFill>
              <a:srgbClr val="FFA200">
                <a:lumMod val="75000"/>
              </a:srgbClr>
            </a:solidFill>
            <a:prstDash val="solid"/>
          </a:ln>
          <a:effectLst/>
        </p:spPr>
        <p:txBody>
          <a:bodyPr anchor="ctr"/>
          <a:lstStyle/>
          <a:p>
            <a:pPr algn="ctr" fontAlgn="auto">
              <a:spcBef>
                <a:spcPts val="0"/>
              </a:spcBef>
              <a:spcAft>
                <a:spcPts val="0"/>
              </a:spcAft>
              <a:defRPr/>
            </a:pPr>
            <a:r>
              <a:rPr lang="it-IT" sz="1100" b="1" kern="0" dirty="0" err="1">
                <a:solidFill>
                  <a:srgbClr val="003399"/>
                </a:solidFill>
                <a:latin typeface="Arial"/>
                <a:cs typeface="+mn-cs"/>
              </a:rPr>
              <a:t>Denial</a:t>
            </a:r>
            <a:r>
              <a:rPr lang="it-IT" sz="1100" b="1" kern="0" dirty="0">
                <a:solidFill>
                  <a:srgbClr val="003399"/>
                </a:solidFill>
                <a:latin typeface="Arial"/>
                <a:cs typeface="+mn-cs"/>
              </a:rPr>
              <a:t> </a:t>
            </a:r>
            <a:r>
              <a:rPr lang="it-IT" sz="1100" b="1" kern="0" dirty="0" err="1">
                <a:solidFill>
                  <a:srgbClr val="003399"/>
                </a:solidFill>
                <a:latin typeface="Arial"/>
                <a:cs typeface="+mn-cs"/>
              </a:rPr>
              <a:t>of</a:t>
            </a:r>
            <a:r>
              <a:rPr lang="it-IT" sz="1100" b="1" kern="0" dirty="0">
                <a:solidFill>
                  <a:srgbClr val="003399"/>
                </a:solidFill>
                <a:latin typeface="Arial"/>
                <a:cs typeface="+mn-cs"/>
              </a:rPr>
              <a:t> Service</a:t>
            </a:r>
          </a:p>
        </p:txBody>
      </p:sp>
      <p:sp>
        <p:nvSpPr>
          <p:cNvPr id="32" name="Rettangolo 31"/>
          <p:cNvSpPr/>
          <p:nvPr/>
        </p:nvSpPr>
        <p:spPr>
          <a:xfrm>
            <a:off x="1600200" y="3124200"/>
            <a:ext cx="962025" cy="485775"/>
          </a:xfrm>
          <a:prstGeom prst="rect">
            <a:avLst/>
          </a:prstGeom>
          <a:solidFill>
            <a:srgbClr val="C00000">
              <a:alpha val="81176"/>
            </a:srgbClr>
          </a:solidFill>
          <a:ln w="25400" cap="flat" cmpd="sng" algn="ctr">
            <a:solidFill>
              <a:srgbClr val="FF0000"/>
            </a:solidFill>
            <a:prstDash val="solid"/>
          </a:ln>
          <a:effectLst/>
        </p:spPr>
        <p:txBody>
          <a:bodyPr anchor="ctr"/>
          <a:lstStyle/>
          <a:p>
            <a:pPr algn="ctr" fontAlgn="auto">
              <a:spcBef>
                <a:spcPts val="0"/>
              </a:spcBef>
              <a:spcAft>
                <a:spcPts val="0"/>
              </a:spcAft>
              <a:defRPr/>
            </a:pPr>
            <a:r>
              <a:rPr lang="it-IT" sz="1100" b="1" kern="0" dirty="0">
                <a:solidFill>
                  <a:srgbClr val="FFFFFF"/>
                </a:solidFill>
                <a:latin typeface="Arial"/>
                <a:cs typeface="+mn-cs"/>
              </a:rPr>
              <a:t>RPA</a:t>
            </a:r>
          </a:p>
        </p:txBody>
      </p:sp>
      <p:sp>
        <p:nvSpPr>
          <p:cNvPr id="33" name="Rettangolo 32"/>
          <p:cNvSpPr/>
          <p:nvPr/>
        </p:nvSpPr>
        <p:spPr>
          <a:xfrm>
            <a:off x="1371600" y="3733800"/>
            <a:ext cx="962025" cy="485775"/>
          </a:xfrm>
          <a:prstGeom prst="rect">
            <a:avLst/>
          </a:prstGeom>
          <a:solidFill>
            <a:srgbClr val="C00000">
              <a:alpha val="81176"/>
            </a:srgbClr>
          </a:solidFill>
          <a:ln w="25400" cap="flat" cmpd="sng" algn="ctr">
            <a:solidFill>
              <a:srgbClr val="FF0000"/>
            </a:solidFill>
            <a:prstDash val="solid"/>
          </a:ln>
          <a:effectLst/>
        </p:spPr>
        <p:txBody>
          <a:bodyPr anchor="ctr"/>
          <a:lstStyle/>
          <a:p>
            <a:pPr algn="ctr" fontAlgn="auto">
              <a:spcBef>
                <a:spcPts val="0"/>
              </a:spcBef>
              <a:spcAft>
                <a:spcPts val="0"/>
              </a:spcAft>
              <a:defRPr/>
            </a:pPr>
            <a:r>
              <a:rPr lang="it-IT" sz="1100" b="1" kern="0" dirty="0">
                <a:solidFill>
                  <a:srgbClr val="FFFFFF"/>
                </a:solidFill>
                <a:latin typeface="Arial"/>
                <a:cs typeface="+mn-cs"/>
              </a:rPr>
              <a:t>RPA - GS</a:t>
            </a:r>
          </a:p>
        </p:txBody>
      </p:sp>
      <p:sp>
        <p:nvSpPr>
          <p:cNvPr id="34" name="Rettangolo 33"/>
          <p:cNvSpPr/>
          <p:nvPr/>
        </p:nvSpPr>
        <p:spPr>
          <a:xfrm>
            <a:off x="5791200" y="4648200"/>
            <a:ext cx="962025" cy="485775"/>
          </a:xfrm>
          <a:prstGeom prst="rect">
            <a:avLst/>
          </a:prstGeom>
          <a:solidFill>
            <a:srgbClr val="C00000">
              <a:alpha val="81176"/>
            </a:srgbClr>
          </a:solidFill>
          <a:ln w="25400" cap="flat" cmpd="sng" algn="ctr">
            <a:solidFill>
              <a:srgbClr val="FF0000"/>
            </a:solidFill>
            <a:prstDash val="solid"/>
          </a:ln>
          <a:effectLst/>
        </p:spPr>
        <p:txBody>
          <a:bodyPr anchor="ctr"/>
          <a:lstStyle/>
          <a:p>
            <a:pPr algn="ctr" fontAlgn="auto">
              <a:spcBef>
                <a:spcPts val="0"/>
              </a:spcBef>
              <a:spcAft>
                <a:spcPts val="0"/>
              </a:spcAft>
              <a:defRPr/>
            </a:pPr>
            <a:r>
              <a:rPr lang="it-IT" sz="1100" b="1" kern="0" dirty="0">
                <a:solidFill>
                  <a:srgbClr val="FFFFFF"/>
                </a:solidFill>
                <a:latin typeface="Arial"/>
                <a:cs typeface="+mn-cs"/>
              </a:rPr>
              <a:t>Network</a:t>
            </a:r>
          </a:p>
        </p:txBody>
      </p:sp>
      <p:sp>
        <p:nvSpPr>
          <p:cNvPr id="35" name="Ovale 34"/>
          <p:cNvSpPr/>
          <p:nvPr/>
        </p:nvSpPr>
        <p:spPr>
          <a:xfrm>
            <a:off x="2362200" y="5638800"/>
            <a:ext cx="1600200" cy="569913"/>
          </a:xfrm>
          <a:prstGeom prst="ellipse">
            <a:avLst/>
          </a:prstGeom>
          <a:solidFill>
            <a:srgbClr val="598A00">
              <a:alpha val="83137"/>
            </a:srgbClr>
          </a:solidFill>
          <a:ln w="25400" cap="flat" cmpd="sng" algn="ctr">
            <a:solidFill>
              <a:srgbClr val="92D050"/>
            </a:solidFill>
            <a:prstDash val="solid"/>
          </a:ln>
          <a:effectLst/>
        </p:spPr>
        <p:txBody>
          <a:bodyPr anchor="ctr"/>
          <a:lstStyle/>
          <a:p>
            <a:pPr algn="ctr" fontAlgn="auto">
              <a:spcBef>
                <a:spcPts val="0"/>
              </a:spcBef>
              <a:spcAft>
                <a:spcPts val="0"/>
              </a:spcAft>
              <a:defRPr/>
            </a:pPr>
            <a:r>
              <a:rPr lang="en-US" sz="1100" b="1" kern="0" dirty="0">
                <a:solidFill>
                  <a:srgbClr val="FFFFFF"/>
                </a:solidFill>
                <a:latin typeface="Arial"/>
                <a:cs typeface="+mn-cs"/>
              </a:rPr>
              <a:t>Runway Incursion</a:t>
            </a:r>
            <a:endParaRPr lang="it-IT" sz="1100" b="1" kern="0" dirty="0">
              <a:solidFill>
                <a:srgbClr val="FFFFFF"/>
              </a:solidFill>
              <a:latin typeface="Arial"/>
              <a:cs typeface="+mn-cs"/>
            </a:endParaRPr>
          </a:p>
        </p:txBody>
      </p:sp>
      <p:sp>
        <p:nvSpPr>
          <p:cNvPr id="36" name="Ovale 35"/>
          <p:cNvSpPr/>
          <p:nvPr/>
        </p:nvSpPr>
        <p:spPr>
          <a:xfrm>
            <a:off x="2362200" y="4343400"/>
            <a:ext cx="1600200" cy="569913"/>
          </a:xfrm>
          <a:prstGeom prst="ellipse">
            <a:avLst/>
          </a:prstGeom>
          <a:solidFill>
            <a:srgbClr val="598A00">
              <a:alpha val="83137"/>
            </a:srgbClr>
          </a:solidFill>
          <a:ln w="25400" cap="flat" cmpd="sng" algn="ctr">
            <a:solidFill>
              <a:srgbClr val="92D050"/>
            </a:solidFill>
            <a:prstDash val="solid"/>
          </a:ln>
          <a:effectLst/>
        </p:spPr>
        <p:txBody>
          <a:bodyPr anchor="ctr"/>
          <a:lstStyle/>
          <a:p>
            <a:pPr algn="ctr" fontAlgn="auto">
              <a:spcBef>
                <a:spcPts val="0"/>
              </a:spcBef>
              <a:spcAft>
                <a:spcPts val="0"/>
              </a:spcAft>
              <a:defRPr/>
            </a:pPr>
            <a:r>
              <a:rPr lang="en-US" sz="1100" b="1" kern="0" dirty="0">
                <a:solidFill>
                  <a:srgbClr val="FFFFFF"/>
                </a:solidFill>
                <a:latin typeface="Arial"/>
                <a:cs typeface="+mn-cs"/>
              </a:rPr>
              <a:t>Physical Damage</a:t>
            </a:r>
            <a:endParaRPr lang="it-IT" sz="1100" b="1" kern="0" dirty="0">
              <a:solidFill>
                <a:srgbClr val="FFFFFF"/>
              </a:solidFill>
              <a:latin typeface="Arial"/>
              <a:cs typeface="+mn-cs"/>
            </a:endParaRPr>
          </a:p>
        </p:txBody>
      </p:sp>
      <p:sp>
        <p:nvSpPr>
          <p:cNvPr id="38" name="Esplosione 2 37"/>
          <p:cNvSpPr/>
          <p:nvPr/>
        </p:nvSpPr>
        <p:spPr>
          <a:xfrm>
            <a:off x="3581400" y="4800600"/>
            <a:ext cx="1981200" cy="762000"/>
          </a:xfrm>
          <a:prstGeom prst="irregularSeal2">
            <a:avLst/>
          </a:prstGeom>
          <a:solidFill>
            <a:srgbClr val="FFC000">
              <a:alpha val="69020"/>
            </a:srgbClr>
          </a:solidFill>
          <a:ln w="25400" cap="flat" cmpd="sng" algn="ctr">
            <a:solidFill>
              <a:srgbClr val="FFA200">
                <a:lumMod val="75000"/>
              </a:srgbClr>
            </a:solidFill>
            <a:prstDash val="solid"/>
          </a:ln>
          <a:effectLst/>
        </p:spPr>
        <p:txBody>
          <a:bodyPr anchor="ctr"/>
          <a:lstStyle/>
          <a:p>
            <a:pPr algn="ctr" fontAlgn="auto">
              <a:spcBef>
                <a:spcPts val="0"/>
              </a:spcBef>
              <a:spcAft>
                <a:spcPts val="0"/>
              </a:spcAft>
              <a:defRPr/>
            </a:pPr>
            <a:r>
              <a:rPr lang="it-IT" sz="1100" b="1" kern="0" dirty="0">
                <a:solidFill>
                  <a:srgbClr val="003399"/>
                </a:solidFill>
                <a:latin typeface="Arial"/>
                <a:cs typeface="+mn-cs"/>
              </a:rPr>
              <a:t>Media </a:t>
            </a:r>
            <a:r>
              <a:rPr lang="it-IT" sz="1100" b="1" kern="0" dirty="0" err="1">
                <a:solidFill>
                  <a:srgbClr val="003399"/>
                </a:solidFill>
                <a:latin typeface="Arial"/>
                <a:cs typeface="+mn-cs"/>
              </a:rPr>
              <a:t>Injection</a:t>
            </a:r>
            <a:endParaRPr lang="it-IT" sz="1100" b="1" kern="0" dirty="0">
              <a:solidFill>
                <a:srgbClr val="003399"/>
              </a:solidFill>
              <a:latin typeface="Arial"/>
              <a:cs typeface="+mn-cs"/>
            </a:endParaRPr>
          </a:p>
        </p:txBody>
      </p:sp>
      <p:sp>
        <p:nvSpPr>
          <p:cNvPr id="39" name="Esplosione 2 38"/>
          <p:cNvSpPr/>
          <p:nvPr/>
        </p:nvSpPr>
        <p:spPr>
          <a:xfrm>
            <a:off x="2362200" y="3505200"/>
            <a:ext cx="2057400" cy="762000"/>
          </a:xfrm>
          <a:prstGeom prst="irregularSeal2">
            <a:avLst/>
          </a:prstGeom>
          <a:solidFill>
            <a:srgbClr val="FFC000">
              <a:alpha val="69020"/>
            </a:srgbClr>
          </a:solidFill>
          <a:ln w="25400" cap="flat" cmpd="sng" algn="ctr">
            <a:solidFill>
              <a:srgbClr val="FFA200">
                <a:lumMod val="75000"/>
              </a:srgbClr>
            </a:solidFill>
            <a:prstDash val="solid"/>
          </a:ln>
          <a:effectLst/>
        </p:spPr>
        <p:txBody>
          <a:bodyPr anchor="ctr"/>
          <a:lstStyle/>
          <a:p>
            <a:pPr algn="ctr" fontAlgn="auto">
              <a:spcBef>
                <a:spcPts val="0"/>
              </a:spcBef>
              <a:spcAft>
                <a:spcPts val="0"/>
              </a:spcAft>
              <a:defRPr/>
            </a:pPr>
            <a:r>
              <a:rPr lang="it-IT" sz="1100" b="1" kern="0" dirty="0" err="1">
                <a:solidFill>
                  <a:srgbClr val="003399"/>
                </a:solidFill>
                <a:latin typeface="Arial"/>
                <a:cs typeface="+mn-cs"/>
              </a:rPr>
              <a:t>Jamming</a:t>
            </a:r>
            <a:endParaRPr lang="it-IT" sz="1100" b="1" kern="0" dirty="0">
              <a:solidFill>
                <a:srgbClr val="003399"/>
              </a:solidFill>
              <a:latin typeface="Arial"/>
              <a:cs typeface="+mn-cs"/>
            </a:endParaRPr>
          </a:p>
        </p:txBody>
      </p:sp>
    </p:spTree>
    <p:extLst>
      <p:ext uri="{BB962C8B-B14F-4D97-AF65-F5344CB8AC3E}">
        <p14:creationId xmlns="" xmlns:p14="http://schemas.microsoft.com/office/powerpoint/2010/main" val="31900505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box(in)">
                                      <p:cBhvr>
                                        <p:cTn id="11" dur="500"/>
                                        <p:tgtEl>
                                          <p:spTgt spid="32"/>
                                        </p:tgtEl>
                                      </p:cBhvr>
                                    </p:animEffect>
                                  </p:childTnLst>
                                </p:cTn>
                              </p:par>
                              <p:par>
                                <p:cTn id="12" presetID="4" presetClass="entr" presetSubtype="16" fill="hold" grpId="0" nodeType="with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box(in)">
                                      <p:cBhvr>
                                        <p:cTn id="14" dur="500"/>
                                        <p:tgtEl>
                                          <p:spTgt spid="33"/>
                                        </p:tgtEl>
                                      </p:cBhvr>
                                    </p:animEffect>
                                  </p:childTnLst>
                                </p:cTn>
                              </p:par>
                              <p:par>
                                <p:cTn id="15" presetID="4" presetClass="entr" presetSubtype="16" fill="hold" grpId="0" nodeType="with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box(in)">
                                      <p:cBhvr>
                                        <p:cTn id="17" dur="500"/>
                                        <p:tgtEl>
                                          <p:spTgt spid="60"/>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box(in)">
                                      <p:cBhvr>
                                        <p:cTn id="20" dur="500"/>
                                        <p:tgtEl>
                                          <p:spTgt spid="34"/>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box(in)">
                                      <p:cBhvr>
                                        <p:cTn id="25" dur="500"/>
                                        <p:tgtEl>
                                          <p:spTgt spid="39"/>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box(in)">
                                      <p:cBhvr>
                                        <p:cTn id="28" dur="500"/>
                                        <p:tgtEl>
                                          <p:spTgt spid="38"/>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box(in)">
                                      <p:cBhvr>
                                        <p:cTn id="31" dur="500"/>
                                        <p:tgtEl>
                                          <p:spTgt spid="28"/>
                                        </p:tgtEl>
                                      </p:cBhvr>
                                    </p:animEffect>
                                  </p:childTnLst>
                                </p:cTn>
                              </p:par>
                            </p:childTnLst>
                          </p:cTn>
                        </p:par>
                        <p:par>
                          <p:cTn id="32" fill="hold">
                            <p:stCondLst>
                              <p:cond delay="500"/>
                            </p:stCondLst>
                            <p:childTnLst>
                              <p:par>
                                <p:cTn id="33" presetID="4" presetClass="entr" presetSubtype="16"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box(in)">
                                      <p:cBhvr>
                                        <p:cTn id="35" dur="500"/>
                                        <p:tgtEl>
                                          <p:spTgt spid="36"/>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box(in)">
                                      <p:cBhvr>
                                        <p:cTn id="38" dur="500"/>
                                        <p:tgtEl>
                                          <p:spTgt spid="35"/>
                                        </p:tgtEl>
                                      </p:cBhvr>
                                    </p:animEffect>
                                  </p:childTnLst>
                                </p:cTn>
                              </p:par>
                              <p:par>
                                <p:cTn id="39" presetID="4" presetClass="entr" presetSubtype="16" fill="hold" grpId="0" nodeType="with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box(in)">
                                      <p:cBhvr>
                                        <p:cTn id="41"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0" grpId="0" animBg="1"/>
      <p:bldP spid="28" grpId="0" animBg="1"/>
      <p:bldP spid="32" grpId="0" animBg="1"/>
      <p:bldP spid="33" grpId="0" animBg="1"/>
      <p:bldP spid="34" grpId="0" animBg="1"/>
      <p:bldP spid="35" grpId="0" animBg="1"/>
      <p:bldP spid="36" grpId="0" animBg="1"/>
      <p:bldP spid="38" grpId="0" animBg="1"/>
      <p:bldP spid="39" grpId="0" animBg="1"/>
    </p:bldLst>
  </p:timing>
</p:sld>
</file>

<file path=ppt/theme/theme1.xml><?xml version="1.0" encoding="utf-8"?>
<a:theme xmlns:a="http://schemas.openxmlformats.org/drawingml/2006/main" name="Default Design">
  <a:themeElements>
    <a:clrScheme name="Default Design 14">
      <a:dk1>
        <a:srgbClr val="50555A"/>
      </a:dk1>
      <a:lt1>
        <a:srgbClr val="FFFFFF"/>
      </a:lt1>
      <a:dk2>
        <a:srgbClr val="000000"/>
      </a:dk2>
      <a:lt2>
        <a:srgbClr val="808080"/>
      </a:lt2>
      <a:accent1>
        <a:srgbClr val="B4B4B4"/>
      </a:accent1>
      <a:accent2>
        <a:srgbClr val="333399"/>
      </a:accent2>
      <a:accent3>
        <a:srgbClr val="FFFFFF"/>
      </a:accent3>
      <a:accent4>
        <a:srgbClr val="43474C"/>
      </a:accent4>
      <a:accent5>
        <a:srgbClr val="D6D6D6"/>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4D4D4D"/>
        </a:dk1>
        <a:lt1>
          <a:srgbClr val="FFFFFF"/>
        </a:lt1>
        <a:dk2>
          <a:srgbClr val="000000"/>
        </a:dk2>
        <a:lt2>
          <a:srgbClr val="808080"/>
        </a:lt2>
        <a:accent1>
          <a:srgbClr val="B4B4B4"/>
        </a:accent1>
        <a:accent2>
          <a:srgbClr val="333399"/>
        </a:accent2>
        <a:accent3>
          <a:srgbClr val="FFFFFF"/>
        </a:accent3>
        <a:accent4>
          <a:srgbClr val="404040"/>
        </a:accent4>
        <a:accent5>
          <a:srgbClr val="D6D6D6"/>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50555A"/>
        </a:dk1>
        <a:lt1>
          <a:srgbClr val="FFFFFF"/>
        </a:lt1>
        <a:dk2>
          <a:srgbClr val="000000"/>
        </a:dk2>
        <a:lt2>
          <a:srgbClr val="808080"/>
        </a:lt2>
        <a:accent1>
          <a:srgbClr val="B4B4B4"/>
        </a:accent1>
        <a:accent2>
          <a:srgbClr val="333399"/>
        </a:accent2>
        <a:accent3>
          <a:srgbClr val="FFFFFF"/>
        </a:accent3>
        <a:accent4>
          <a:srgbClr val="43474C"/>
        </a:accent4>
        <a:accent5>
          <a:srgbClr val="D6D6D6"/>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5788</TotalTime>
  <Words>2373</Words>
  <Application>Microsoft Office PowerPoint</Application>
  <PresentationFormat>Presentazione su schermo (4:3)</PresentationFormat>
  <Paragraphs>563</Paragraphs>
  <Slides>35</Slides>
  <Notes>16</Notes>
  <HiddenSlides>3</HiddenSlides>
  <MMClips>0</MMClips>
  <ScaleCrop>false</ScaleCrop>
  <HeadingPairs>
    <vt:vector size="4" baseType="variant">
      <vt:variant>
        <vt:lpstr>Tema</vt:lpstr>
      </vt:variant>
      <vt:variant>
        <vt:i4>1</vt:i4>
      </vt:variant>
      <vt:variant>
        <vt:lpstr>Titoli diapositive</vt:lpstr>
      </vt:variant>
      <vt:variant>
        <vt:i4>35</vt:i4>
      </vt:variant>
    </vt:vector>
  </HeadingPairs>
  <TitlesOfParts>
    <vt:vector size="36" baseType="lpstr">
      <vt:lpstr>Default Design</vt:lpstr>
      <vt:lpstr>A New Vision for ATM Security Management</vt:lpstr>
      <vt:lpstr>Consortium Composition</vt:lpstr>
      <vt:lpstr>Diapositiva 3</vt:lpstr>
      <vt:lpstr>GAMMA scope and positioning: an end to end approach</vt:lpstr>
      <vt:lpstr>GAMMA: a Helicopter view</vt:lpstr>
      <vt:lpstr>GAMMA Security Risk Assessment and Treatment</vt:lpstr>
      <vt:lpstr>GAMMA ATM threat assessment model: SCOPE</vt:lpstr>
      <vt:lpstr>Achievements</vt:lpstr>
      <vt:lpstr>Diapositiva 9</vt:lpstr>
      <vt:lpstr>Achievements</vt:lpstr>
      <vt:lpstr>Security Risk Assessment and Treatment in GAMMA</vt:lpstr>
      <vt:lpstr>SESAR 1 – GAMMA –SESAR2020</vt:lpstr>
      <vt:lpstr>Building the GAMMA Security Risk Assessment from SESAR</vt:lpstr>
      <vt:lpstr>GAMMA Concept Of Operations</vt:lpstr>
      <vt:lpstr>ATM Security  Regulatory Framework: GAMMA main pillars</vt:lpstr>
      <vt:lpstr>The GAMMA Concept</vt:lpstr>
      <vt:lpstr>The GAMMA Concept</vt:lpstr>
      <vt:lpstr>The GAMMA Concept</vt:lpstr>
      <vt:lpstr>ATM Security  Regulatory Framework:  Roles and responsibilities</vt:lpstr>
      <vt:lpstr>The GAMMA Concept: Local level</vt:lpstr>
      <vt:lpstr>The GAMMA Concept: National level</vt:lpstr>
      <vt:lpstr>The GAMMA Concept: European level</vt:lpstr>
      <vt:lpstr>The GAMMA Concept: The need for Sanitisation</vt:lpstr>
      <vt:lpstr>GAMMA Concept and Vision</vt:lpstr>
      <vt:lpstr> Instantiation of concept in prototypes </vt:lpstr>
      <vt:lpstr>Security Threats in the ATM world </vt:lpstr>
      <vt:lpstr>GAMMA Prototypes</vt:lpstr>
      <vt:lpstr>GAMMA prototypes</vt:lpstr>
      <vt:lpstr>Diapositiva 29</vt:lpstr>
      <vt:lpstr>Diapositiva 30</vt:lpstr>
      <vt:lpstr>Diapositiva 31</vt:lpstr>
      <vt:lpstr>Diapositiva 32</vt:lpstr>
      <vt:lpstr>Diapositiva 33</vt:lpstr>
      <vt:lpstr>Validation Strategy</vt:lpstr>
      <vt:lpstr>And then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Centaroli Carlo</dc:creator>
  <cp:lastModifiedBy>gdauria</cp:lastModifiedBy>
  <cp:revision>308</cp:revision>
  <cp:lastPrinted>1601-01-01T00:00:00Z</cp:lastPrinted>
  <dcterms:created xsi:type="dcterms:W3CDTF">1601-01-01T00:00:00Z</dcterms:created>
  <dcterms:modified xsi:type="dcterms:W3CDTF">2016-03-22T09:14:57Z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