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317" r:id="rId3"/>
    <p:sldId id="410" r:id="rId4"/>
    <p:sldId id="397" r:id="rId5"/>
    <p:sldId id="411" r:id="rId6"/>
    <p:sldId id="366" r:id="rId7"/>
    <p:sldId id="408" r:id="rId8"/>
    <p:sldId id="412"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Lst>
  <p:sldSz cx="9144000" cy="6858000" type="screen4x3"/>
  <p:notesSz cx="6810375"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032">
          <p15:clr>
            <a:srgbClr val="A4A3A4"/>
          </p15:clr>
        </p15:guide>
        <p15:guide id="2" orient="horz" pos="864">
          <p15:clr>
            <a:srgbClr val="A4A3A4"/>
          </p15:clr>
        </p15:guide>
        <p15:guide id="3" pos="576">
          <p15:clr>
            <a:srgbClr val="A4A3A4"/>
          </p15:clr>
        </p15:guide>
        <p15:guide id="4" pos="5472">
          <p15:clr>
            <a:srgbClr val="A4A3A4"/>
          </p15:clr>
        </p15:guide>
        <p15:guide id="5" pos="3024">
          <p15:clr>
            <a:srgbClr val="A4A3A4"/>
          </p15:clr>
        </p15:guide>
        <p15:guide id="6" pos="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a:srgbClr val="FFFF66"/>
    <a:srgbClr val="FF9900"/>
    <a:srgbClr val="FFCC99"/>
    <a:srgbClr val="C7C7C7"/>
    <a:srgbClr val="CCCCFF"/>
    <a:srgbClr val="FFCC66"/>
    <a:srgbClr val="22226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1" autoAdjust="0"/>
    <p:restoredTop sz="94660"/>
  </p:normalViewPr>
  <p:slideViewPr>
    <p:cSldViewPr>
      <p:cViewPr varScale="1">
        <p:scale>
          <a:sx n="123" d="100"/>
          <a:sy n="123" d="100"/>
        </p:scale>
        <p:origin x="-600" y="-90"/>
      </p:cViewPr>
      <p:guideLst>
        <p:guide orient="horz" pos="4032"/>
        <p:guide orient="horz" pos="864"/>
        <p:guide pos="576"/>
        <p:guide pos="5472"/>
        <p:guide pos="3024"/>
        <p:guide pos="8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57285" y="0"/>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algn="r" defTabSz="957217" eaLnBrk="1" hangingPunct="1">
              <a:defRPr sz="13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0429" y="4722192"/>
            <a:ext cx="5449518" cy="44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44385"/>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57285" y="9444385"/>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algn="r" defTabSz="957217" eaLnBrk="1" hangingPunct="1">
              <a:defRPr sz="1300">
                <a:latin typeface="Arial" pitchFamily="34" charset="0"/>
              </a:defRPr>
            </a:lvl1pPr>
          </a:lstStyle>
          <a:p>
            <a:pPr>
              <a:defRPr/>
            </a:pPr>
            <a:fld id="{681ECB4F-D1E0-4406-9958-3F9A01A382DB}" type="slidenum">
              <a:rPr lang="en-US"/>
              <a:pPr>
                <a:defRPr/>
              </a:pPr>
              <a:t>‹N›</a:t>
            </a:fld>
            <a:endParaRPr lang="en-US"/>
          </a:p>
        </p:txBody>
      </p:sp>
    </p:spTree>
    <p:extLst>
      <p:ext uri="{BB962C8B-B14F-4D97-AF65-F5344CB8AC3E}">
        <p14:creationId xmlns:p14="http://schemas.microsoft.com/office/powerpoint/2010/main" val="2401108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DBD0D84C-1133-427D-9A71-9B5041C0251A}" type="slidenum">
              <a:rPr lang="en-US" smtClean="0">
                <a:latin typeface="Arial" charset="0"/>
              </a:rPr>
              <a:pPr/>
              <a:t>1</a:t>
            </a:fld>
            <a:endParaRPr lang="en-US">
              <a:latin typeface="Arial" charset="0"/>
            </a:endParaRPr>
          </a:p>
        </p:txBody>
      </p:sp>
      <p:sp>
        <p:nvSpPr>
          <p:cNvPr id="6147" name="Rectangle 2"/>
          <p:cNvSpPr>
            <a:spLocks noGrp="1" noRot="1" noChangeAspect="1" noChangeArrowheads="1" noTextEdit="1"/>
          </p:cNvSpPr>
          <p:nvPr>
            <p:ph type="sldImg"/>
          </p:nvPr>
        </p:nvSpPr>
        <p:spPr>
          <a:xfrm>
            <a:off x="920750" y="746125"/>
            <a:ext cx="4968875" cy="3727450"/>
          </a:xfrm>
          <a:ln/>
        </p:spPr>
      </p:sp>
      <p:sp>
        <p:nvSpPr>
          <p:cNvPr id="6148" name="Rectangle 3"/>
          <p:cNvSpPr>
            <a:spLocks noGrp="1" noChangeArrowheads="1"/>
          </p:cNvSpPr>
          <p:nvPr>
            <p:ph type="body" idx="1"/>
          </p:nvPr>
        </p:nvSpPr>
        <p:spPr>
          <a:noFill/>
        </p:spPr>
        <p:txBody>
          <a:bodyPr/>
          <a:lstStyle/>
          <a:p>
            <a:pPr eaLnBrk="1" hangingPunct="1"/>
            <a:endParaRPr lang="it-IT">
              <a:latin typeface="Arial" charset="0"/>
            </a:endParaRPr>
          </a:p>
        </p:txBody>
      </p:sp>
    </p:spTree>
    <p:extLst>
      <p:ext uri="{BB962C8B-B14F-4D97-AF65-F5344CB8AC3E}">
        <p14:creationId xmlns:p14="http://schemas.microsoft.com/office/powerpoint/2010/main" val="218990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87FD7-B06E-40F5-A72C-100676D891CA}" type="slidenum">
              <a:rPr lang="en-GB" altLang="en-US"/>
              <a:pPr/>
              <a:t>17</a:t>
            </a:fld>
            <a:endParaRPr lang="en-GB" altLang="en-US"/>
          </a:p>
        </p:txBody>
      </p:sp>
      <p:sp>
        <p:nvSpPr>
          <p:cNvPr id="280578" name="Rectangle 2"/>
          <p:cNvSpPr>
            <a:spLocks noGrp="1" noRot="1" noChangeAspect="1" noChangeArrowheads="1" noTextEdit="1"/>
          </p:cNvSpPr>
          <p:nvPr>
            <p:ph type="sldImg"/>
          </p:nvPr>
        </p:nvSpPr>
        <p:spPr>
          <a:xfrm>
            <a:off x="955949" y="747964"/>
            <a:ext cx="4904566" cy="3727478"/>
          </a:xfrm>
          <a:ln/>
        </p:spPr>
      </p:sp>
      <p:sp>
        <p:nvSpPr>
          <p:cNvPr id="280579" name="Rectangle 3"/>
          <p:cNvSpPr>
            <a:spLocks noGrp="1" noChangeArrowheads="1"/>
          </p:cNvSpPr>
          <p:nvPr>
            <p:ph type="body" idx="1"/>
          </p:nvPr>
        </p:nvSpPr>
        <p:spPr>
          <a:xfrm>
            <a:off x="680721" y="4724006"/>
            <a:ext cx="5448936" cy="4472779"/>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920750" y="746125"/>
            <a:ext cx="4968875" cy="3727450"/>
          </a:xfrm>
          <a:ln/>
        </p:spPr>
      </p:sp>
      <p:sp>
        <p:nvSpPr>
          <p:cNvPr id="75779" name="Notes Placeholder 2"/>
          <p:cNvSpPr>
            <a:spLocks noGrp="1"/>
          </p:cNvSpPr>
          <p:nvPr>
            <p:ph type="body" idx="1"/>
          </p:nvPr>
        </p:nvSpPr>
        <p:spPr>
          <a:noFill/>
        </p:spPr>
        <p:txBody>
          <a:bodyPr/>
          <a:lstStyle/>
          <a:p>
            <a:endParaRPr lang="en-GB"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14908213" y="-12827000"/>
            <a:ext cx="18084801" cy="135636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sz="quarter" idx="10"/>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115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905" y="746421"/>
            <a:ext cx="4904566" cy="3727479"/>
          </a:xfrm>
        </p:spPr>
      </p:sp>
      <p:sp>
        <p:nvSpPr>
          <p:cNvPr id="3" name="Notizenplatzhalter 2"/>
          <p:cNvSpPr>
            <a:spLocks noGrp="1"/>
          </p:cNvSpPr>
          <p:nvPr>
            <p:ph type="body" idx="1"/>
          </p:nvPr>
        </p:nvSpPr>
        <p:spPr/>
        <p:txBody>
          <a:bodyPr/>
          <a:lstStyle/>
          <a:p>
            <a:r>
              <a:rPr lang="en-GB" dirty="0" smtClean="0"/>
              <a:t>ATM (Air Navigation) System is to ensure the safe, efficient, and orderly flow of air traffic</a:t>
            </a:r>
          </a:p>
          <a:p>
            <a:r>
              <a:rPr lang="en-GB" dirty="0" smtClean="0"/>
              <a:t>ATM Security has to ensure (self-protection/resilience) the security of the associated air navigation services to the airspace users.</a:t>
            </a:r>
          </a:p>
          <a:p>
            <a:pPr defTabSz="883585">
              <a:defRPr/>
            </a:pPr>
            <a:r>
              <a:rPr lang="en-GB" dirty="0" smtClean="0"/>
              <a:t>Management of security requires introduction of “ATM Security Function” within air navigation system. Function is defined as operational, procedural, and technical means to ensure objective.</a:t>
            </a:r>
            <a:endParaRPr lang="de-DE" dirty="0" smtClean="0"/>
          </a:p>
        </p:txBody>
      </p:sp>
      <p:sp>
        <p:nvSpPr>
          <p:cNvPr id="4" name="Foliennummernplatzhalter 3"/>
          <p:cNvSpPr>
            <a:spLocks noGrp="1"/>
          </p:cNvSpPr>
          <p:nvPr>
            <p:ph type="sldNum" sz="quarter" idx="10"/>
          </p:nvPr>
        </p:nvSpPr>
        <p:spPr/>
        <p:txBody>
          <a:bodyPr/>
          <a:lstStyle/>
          <a:p>
            <a:pPr>
              <a:defRPr/>
            </a:pPr>
            <a:fld id="{681ECB4F-D1E0-4406-9958-3F9A01A382DB}" type="slidenum">
              <a:rPr lang="en-US" smtClean="0"/>
              <a:pPr>
                <a:defRPr/>
              </a:pPr>
              <a:t>23</a:t>
            </a:fld>
            <a:endParaRPr lang="en-US"/>
          </a:p>
        </p:txBody>
      </p:sp>
    </p:spTree>
    <p:extLst>
      <p:ext uri="{BB962C8B-B14F-4D97-AF65-F5344CB8AC3E}">
        <p14:creationId xmlns:p14="http://schemas.microsoft.com/office/powerpoint/2010/main" val="388474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52905" y="746421"/>
            <a:ext cx="4904566" cy="3727479"/>
          </a:xfrm>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47">
              <a:defRPr>
                <a:solidFill>
                  <a:schemeClr val="tx1"/>
                </a:solidFill>
                <a:latin typeface="Arial" charset="0"/>
              </a:defRPr>
            </a:lvl1pPr>
            <a:lvl2pPr marL="717860" indent="-276100" defTabSz="957147">
              <a:defRPr>
                <a:solidFill>
                  <a:schemeClr val="tx1"/>
                </a:solidFill>
                <a:latin typeface="Arial" charset="0"/>
              </a:defRPr>
            </a:lvl2pPr>
            <a:lvl3pPr marL="1104401" indent="-220880" defTabSz="957147">
              <a:defRPr>
                <a:solidFill>
                  <a:schemeClr val="tx1"/>
                </a:solidFill>
                <a:latin typeface="Arial" charset="0"/>
              </a:defRPr>
            </a:lvl3pPr>
            <a:lvl4pPr marL="1546160" indent="-220880" defTabSz="957147">
              <a:defRPr>
                <a:solidFill>
                  <a:schemeClr val="tx1"/>
                </a:solidFill>
                <a:latin typeface="Arial" charset="0"/>
              </a:defRPr>
            </a:lvl4pPr>
            <a:lvl5pPr marL="1987922" indent="-220880" defTabSz="957147">
              <a:defRPr>
                <a:solidFill>
                  <a:schemeClr val="tx1"/>
                </a:solidFill>
                <a:latin typeface="Arial" charset="0"/>
              </a:defRPr>
            </a:lvl5pPr>
            <a:lvl6pPr marL="2429681" indent="-220880" defTabSz="957147" eaLnBrk="0" fontAlgn="base" hangingPunct="0">
              <a:spcBef>
                <a:spcPct val="0"/>
              </a:spcBef>
              <a:spcAft>
                <a:spcPct val="0"/>
              </a:spcAft>
              <a:defRPr>
                <a:solidFill>
                  <a:schemeClr val="tx1"/>
                </a:solidFill>
                <a:latin typeface="Arial" charset="0"/>
              </a:defRPr>
            </a:lvl6pPr>
            <a:lvl7pPr marL="2871441" indent="-220880" defTabSz="957147" eaLnBrk="0" fontAlgn="base" hangingPunct="0">
              <a:spcBef>
                <a:spcPct val="0"/>
              </a:spcBef>
              <a:spcAft>
                <a:spcPct val="0"/>
              </a:spcAft>
              <a:defRPr>
                <a:solidFill>
                  <a:schemeClr val="tx1"/>
                </a:solidFill>
                <a:latin typeface="Arial" charset="0"/>
              </a:defRPr>
            </a:lvl7pPr>
            <a:lvl8pPr marL="3313202" indent="-220880" defTabSz="957147" eaLnBrk="0" fontAlgn="base" hangingPunct="0">
              <a:spcBef>
                <a:spcPct val="0"/>
              </a:spcBef>
              <a:spcAft>
                <a:spcPct val="0"/>
              </a:spcAft>
              <a:defRPr>
                <a:solidFill>
                  <a:schemeClr val="tx1"/>
                </a:solidFill>
                <a:latin typeface="Arial" charset="0"/>
              </a:defRPr>
            </a:lvl8pPr>
            <a:lvl9pPr marL="3754962" indent="-220880" defTabSz="957147" eaLnBrk="0" fontAlgn="base" hangingPunct="0">
              <a:spcBef>
                <a:spcPct val="0"/>
              </a:spcBef>
              <a:spcAft>
                <a:spcPct val="0"/>
              </a:spcAft>
              <a:defRPr>
                <a:solidFill>
                  <a:schemeClr val="tx1"/>
                </a:solidFill>
                <a:latin typeface="Arial" charset="0"/>
              </a:defRPr>
            </a:lvl9pPr>
          </a:lstStyle>
          <a:p>
            <a:fld id="{F35355F0-B6B3-4AE2-BCFE-2656DFD39B48}" type="slidenum">
              <a:rPr lang="en-US" altLang="de-DE" smtClean="0"/>
              <a:pPr/>
              <a:t>25</a:t>
            </a:fld>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xfrm>
            <a:off x="920750" y="746125"/>
            <a:ext cx="4968875" cy="3727450"/>
          </a:xfrm>
          <a:ln/>
        </p:spPr>
      </p:sp>
      <p:sp>
        <p:nvSpPr>
          <p:cNvPr id="33795" name="Segnaposto note 2"/>
          <p:cNvSpPr>
            <a:spLocks noGrp="1"/>
          </p:cNvSpPr>
          <p:nvPr>
            <p:ph type="body" idx="1"/>
          </p:nvPr>
        </p:nvSpPr>
        <p:spPr>
          <a:noFill/>
        </p:spPr>
        <p:txBody>
          <a:bodyPr/>
          <a:lstStyle/>
          <a:p>
            <a:endParaRPr lang="it-IT"/>
          </a:p>
        </p:txBody>
      </p:sp>
      <p:sp>
        <p:nvSpPr>
          <p:cNvPr id="33796" name="Segnaposto numero diapositiva 3"/>
          <p:cNvSpPr txBox="1">
            <a:spLocks noGrp="1"/>
          </p:cNvSpPr>
          <p:nvPr/>
        </p:nvSpPr>
        <p:spPr bwMode="auto">
          <a:xfrm>
            <a:off x="3892513" y="9473688"/>
            <a:ext cx="2901110" cy="458031"/>
          </a:xfrm>
          <a:prstGeom prst="rect">
            <a:avLst/>
          </a:prstGeom>
          <a:noFill/>
          <a:ln w="9525">
            <a:noFill/>
            <a:miter lim="800000"/>
            <a:headEnd/>
            <a:tailEnd/>
          </a:ln>
        </p:spPr>
        <p:txBody>
          <a:bodyPr lIns="91584" tIns="45792" rIns="91584" bIns="45792" anchor="b"/>
          <a:lstStyle/>
          <a:p>
            <a:pPr algn="r" eaLnBrk="0" hangingPunct="0"/>
            <a:fld id="{CDB17002-C741-44A3-9355-A0041F63AD23}" type="slidenum">
              <a:rPr lang="fr-FR" sz="1200">
                <a:latin typeface="Times New Roman" pitchFamily="18" charset="0"/>
              </a:rPr>
              <a:pPr algn="r" eaLnBrk="0" hangingPunct="0"/>
              <a:t>4</a:t>
            </a:fld>
            <a:endParaRPr lang="fr-FR" sz="1200" dirty="0">
              <a:latin typeface="Times New Roman" pitchFamily="18" charset="0"/>
            </a:endParaRPr>
          </a:p>
        </p:txBody>
      </p:sp>
    </p:spTree>
    <p:extLst>
      <p:ext uri="{BB962C8B-B14F-4D97-AF65-F5344CB8AC3E}">
        <p14:creationId xmlns:p14="http://schemas.microsoft.com/office/powerpoint/2010/main" val="383319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920750" y="747713"/>
            <a:ext cx="4968875" cy="3725862"/>
          </a:xfrm>
          <a:ln/>
        </p:spPr>
      </p:sp>
      <p:sp>
        <p:nvSpPr>
          <p:cNvPr id="24579" name="Espace réservé des commentaires 2"/>
          <p:cNvSpPr>
            <a:spLocks noGrp="1"/>
          </p:cNvSpPr>
          <p:nvPr>
            <p:ph type="body" idx="1"/>
          </p:nvPr>
        </p:nvSpPr>
        <p:spPr>
          <a:noFill/>
        </p:spPr>
        <p:txBody>
          <a:bodyPr/>
          <a:lstStyle/>
          <a:p>
            <a:endParaRPr lang="fr-FR" altLang="it-IT">
              <a:latin typeface="Arial" charset="0"/>
            </a:endParaRPr>
          </a:p>
        </p:txBody>
      </p:sp>
      <p:sp>
        <p:nvSpPr>
          <p:cNvPr id="24580" name="Espace réservé du numéro de diapositive 3"/>
          <p:cNvSpPr>
            <a:spLocks noGrp="1"/>
          </p:cNvSpPr>
          <p:nvPr>
            <p:ph type="sldNum" sz="quarter" idx="5"/>
          </p:nvPr>
        </p:nvSpPr>
        <p:spPr>
          <a:noFill/>
          <a:ln>
            <a:miter lim="800000"/>
            <a:headEnd/>
            <a:tailEnd/>
          </a:ln>
        </p:spPr>
        <p:txBody>
          <a:bodyPr/>
          <a:lstStyle/>
          <a:p>
            <a:pPr defTabSz="955517"/>
            <a:fld id="{84D43952-90B2-46D1-B394-2FD8BDEF23D9}" type="slidenum">
              <a:rPr lang="en-US" altLang="it-IT" smtClean="0">
                <a:latin typeface="Arial" charset="0"/>
              </a:rPr>
              <a:pPr defTabSz="955517"/>
              <a:t>5</a:t>
            </a:fld>
            <a:endParaRPr lang="en-US" altLang="it-IT" dirty="0">
              <a:latin typeface="Arial" charset="0"/>
            </a:endParaRPr>
          </a:p>
        </p:txBody>
      </p:sp>
    </p:spTree>
    <p:extLst>
      <p:ext uri="{BB962C8B-B14F-4D97-AF65-F5344CB8AC3E}">
        <p14:creationId xmlns:p14="http://schemas.microsoft.com/office/powerpoint/2010/main" val="99234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xfrm>
            <a:off x="920750" y="746125"/>
            <a:ext cx="4968875" cy="3727450"/>
          </a:xfrm>
          <a:ln/>
        </p:spPr>
      </p:sp>
      <p:sp>
        <p:nvSpPr>
          <p:cNvPr id="481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4" name="Segnaposto numero diapositiva 3"/>
          <p:cNvSpPr>
            <a:spLocks noGrp="1"/>
          </p:cNvSpPr>
          <p:nvPr>
            <p:ph type="sldNum" sz="quarter" idx="5"/>
          </p:nvPr>
        </p:nvSpPr>
        <p:spPr/>
        <p:txBody>
          <a:bodyPr/>
          <a:lstStyle>
            <a:lvl1pPr defTabSz="957217" eaLnBrk="0" hangingPunct="0">
              <a:defRPr>
                <a:solidFill>
                  <a:schemeClr val="tx1"/>
                </a:solidFill>
                <a:latin typeface="Arial" panose="020B0604020202020204" pitchFamily="34" charset="0"/>
                <a:cs typeface="Arial" panose="020B0604020202020204" pitchFamily="34" charset="0"/>
              </a:defRPr>
            </a:lvl1pPr>
            <a:lvl2pPr marL="717913" indent="-276120" defTabSz="957217" eaLnBrk="0" hangingPunct="0">
              <a:defRPr>
                <a:solidFill>
                  <a:schemeClr val="tx1"/>
                </a:solidFill>
                <a:latin typeface="Arial" panose="020B0604020202020204" pitchFamily="34" charset="0"/>
                <a:cs typeface="Arial" panose="020B0604020202020204" pitchFamily="34" charset="0"/>
              </a:defRPr>
            </a:lvl2pPr>
            <a:lvl3pPr marL="1104481" indent="-220896" defTabSz="957217" eaLnBrk="0" hangingPunct="0">
              <a:defRPr>
                <a:solidFill>
                  <a:schemeClr val="tx1"/>
                </a:solidFill>
                <a:latin typeface="Arial" panose="020B0604020202020204" pitchFamily="34" charset="0"/>
                <a:cs typeface="Arial" panose="020B0604020202020204" pitchFamily="34" charset="0"/>
              </a:defRPr>
            </a:lvl3pPr>
            <a:lvl4pPr marL="1546273" indent="-220896" defTabSz="957217" eaLnBrk="0" hangingPunct="0">
              <a:defRPr>
                <a:solidFill>
                  <a:schemeClr val="tx1"/>
                </a:solidFill>
                <a:latin typeface="Arial" panose="020B0604020202020204" pitchFamily="34" charset="0"/>
                <a:cs typeface="Arial" panose="020B0604020202020204" pitchFamily="34" charset="0"/>
              </a:defRPr>
            </a:lvl4pPr>
            <a:lvl5pPr marL="1988066" indent="-220896" defTabSz="957217" eaLnBrk="0" hangingPunct="0">
              <a:defRPr>
                <a:solidFill>
                  <a:schemeClr val="tx1"/>
                </a:solidFill>
                <a:latin typeface="Arial" panose="020B0604020202020204" pitchFamily="34" charset="0"/>
                <a:cs typeface="Arial" panose="020B0604020202020204" pitchFamily="34" charset="0"/>
              </a:defRPr>
            </a:lvl5pPr>
            <a:lvl6pPr marL="2429858"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71650"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3443"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5235" indent="-220896" defTabSz="9572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AC0FB7-917A-49AB-B810-FB50A0FE1961}" type="slidenum">
              <a:rPr lang="en-US" altLang="en-US"/>
              <a:pPr eaLnBrk="1" hangingPunct="1"/>
              <a:t>6</a:t>
            </a:fld>
            <a:endParaRPr lang="en-US" altLang="en-US"/>
          </a:p>
        </p:txBody>
      </p:sp>
    </p:spTree>
    <p:extLst>
      <p:ext uri="{BB962C8B-B14F-4D97-AF65-F5344CB8AC3E}">
        <p14:creationId xmlns:p14="http://schemas.microsoft.com/office/powerpoint/2010/main" val="55333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20750" y="746125"/>
            <a:ext cx="4968875" cy="3727450"/>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17">
              <a:defRPr>
                <a:solidFill>
                  <a:schemeClr val="tx1"/>
                </a:solidFill>
                <a:latin typeface="Arial" charset="0"/>
              </a:defRPr>
            </a:lvl1pPr>
            <a:lvl2pPr marL="717913" indent="-276120" defTabSz="957217">
              <a:defRPr>
                <a:solidFill>
                  <a:schemeClr val="tx1"/>
                </a:solidFill>
                <a:latin typeface="Arial" charset="0"/>
              </a:defRPr>
            </a:lvl2pPr>
            <a:lvl3pPr marL="1104481" indent="-220896" defTabSz="957217">
              <a:defRPr>
                <a:solidFill>
                  <a:schemeClr val="tx1"/>
                </a:solidFill>
                <a:latin typeface="Arial" charset="0"/>
              </a:defRPr>
            </a:lvl3pPr>
            <a:lvl4pPr marL="1546273" indent="-220896" defTabSz="957217">
              <a:defRPr>
                <a:solidFill>
                  <a:schemeClr val="tx1"/>
                </a:solidFill>
                <a:latin typeface="Arial" charset="0"/>
              </a:defRPr>
            </a:lvl4pPr>
            <a:lvl5pPr marL="1988066" indent="-220896" defTabSz="957217">
              <a:defRPr>
                <a:solidFill>
                  <a:schemeClr val="tx1"/>
                </a:solidFill>
                <a:latin typeface="Arial" charset="0"/>
              </a:defRPr>
            </a:lvl5pPr>
            <a:lvl6pPr marL="2429858" indent="-220896" defTabSz="957217" eaLnBrk="0" fontAlgn="base" hangingPunct="0">
              <a:spcBef>
                <a:spcPct val="0"/>
              </a:spcBef>
              <a:spcAft>
                <a:spcPct val="0"/>
              </a:spcAft>
              <a:defRPr>
                <a:solidFill>
                  <a:schemeClr val="tx1"/>
                </a:solidFill>
                <a:latin typeface="Arial" charset="0"/>
              </a:defRPr>
            </a:lvl6pPr>
            <a:lvl7pPr marL="2871650" indent="-220896" defTabSz="957217" eaLnBrk="0" fontAlgn="base" hangingPunct="0">
              <a:spcBef>
                <a:spcPct val="0"/>
              </a:spcBef>
              <a:spcAft>
                <a:spcPct val="0"/>
              </a:spcAft>
              <a:defRPr>
                <a:solidFill>
                  <a:schemeClr val="tx1"/>
                </a:solidFill>
                <a:latin typeface="Arial" charset="0"/>
              </a:defRPr>
            </a:lvl7pPr>
            <a:lvl8pPr marL="3313443" indent="-220896" defTabSz="957217" eaLnBrk="0" fontAlgn="base" hangingPunct="0">
              <a:spcBef>
                <a:spcPct val="0"/>
              </a:spcBef>
              <a:spcAft>
                <a:spcPct val="0"/>
              </a:spcAft>
              <a:defRPr>
                <a:solidFill>
                  <a:schemeClr val="tx1"/>
                </a:solidFill>
                <a:latin typeface="Arial" charset="0"/>
              </a:defRPr>
            </a:lvl8pPr>
            <a:lvl9pPr marL="3755235" indent="-220896" defTabSz="957217" eaLnBrk="0" fontAlgn="base" hangingPunct="0">
              <a:spcBef>
                <a:spcPct val="0"/>
              </a:spcBef>
              <a:spcAft>
                <a:spcPct val="0"/>
              </a:spcAft>
              <a:defRPr>
                <a:solidFill>
                  <a:schemeClr val="tx1"/>
                </a:solidFill>
                <a:latin typeface="Arial" charset="0"/>
              </a:defRPr>
            </a:lvl9pPr>
          </a:lstStyle>
          <a:p>
            <a:fld id="{4DB6A0B4-916B-42AF-8101-8B9DE19DE78C}" type="slidenum">
              <a:rPr lang="en-US" altLang="de-DE" smtClean="0"/>
              <a:pPr/>
              <a:t>7</a:t>
            </a:fld>
            <a:endParaRPr lang="en-US"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DBD0D84C-1133-427D-9A71-9B5041C0251A}" type="slidenum">
              <a:rPr lang="en-US" smtClean="0">
                <a:latin typeface="Arial" charset="0"/>
              </a:rPr>
              <a:pPr/>
              <a:t>8</a:t>
            </a:fld>
            <a:endParaRPr lang="en-US">
              <a:latin typeface="Arial" charset="0"/>
            </a:endParaRPr>
          </a:p>
        </p:txBody>
      </p:sp>
      <p:sp>
        <p:nvSpPr>
          <p:cNvPr id="6147" name="Rectangle 2"/>
          <p:cNvSpPr>
            <a:spLocks noGrp="1" noRot="1" noChangeAspect="1" noChangeArrowheads="1" noTextEdit="1"/>
          </p:cNvSpPr>
          <p:nvPr>
            <p:ph type="sldImg"/>
          </p:nvPr>
        </p:nvSpPr>
        <p:spPr>
          <a:xfrm>
            <a:off x="920750" y="746125"/>
            <a:ext cx="4968875" cy="3727450"/>
          </a:xfrm>
          <a:ln/>
        </p:spPr>
      </p:sp>
      <p:sp>
        <p:nvSpPr>
          <p:cNvPr id="6148" name="Rectangle 3"/>
          <p:cNvSpPr>
            <a:spLocks noGrp="1" noChangeArrowheads="1"/>
          </p:cNvSpPr>
          <p:nvPr>
            <p:ph type="body" idx="1"/>
          </p:nvPr>
        </p:nvSpPr>
        <p:spPr>
          <a:noFill/>
        </p:spPr>
        <p:txBody>
          <a:bodyPr/>
          <a:lstStyle/>
          <a:p>
            <a:pPr eaLnBrk="1" hangingPunct="1"/>
            <a:endParaRPr lang="it-IT">
              <a:latin typeface="Arial" charset="0"/>
            </a:endParaRPr>
          </a:p>
        </p:txBody>
      </p:sp>
    </p:spTree>
    <p:extLst>
      <p:ext uri="{BB962C8B-B14F-4D97-AF65-F5344CB8AC3E}">
        <p14:creationId xmlns:p14="http://schemas.microsoft.com/office/powerpoint/2010/main" val="232651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DBD0D84C-1133-427D-9A71-9B5041C0251A}" type="slidenum">
              <a:rPr lang="en-US" smtClean="0">
                <a:latin typeface="Arial" charset="0"/>
              </a:rPr>
              <a:pPr/>
              <a:t>9</a:t>
            </a:fld>
            <a:endParaRPr lang="en-US" smtClean="0">
              <a:latin typeface="Arial" charset="0"/>
            </a:endParaRPr>
          </a:p>
        </p:txBody>
      </p:sp>
      <p:sp>
        <p:nvSpPr>
          <p:cNvPr id="6147" name="Rectangle 2"/>
          <p:cNvSpPr>
            <a:spLocks noGrp="1" noRot="1" noChangeAspect="1" noChangeArrowheads="1" noTextEdit="1"/>
          </p:cNvSpPr>
          <p:nvPr>
            <p:ph type="sldImg"/>
          </p:nvPr>
        </p:nvSpPr>
        <p:spPr>
          <a:xfrm>
            <a:off x="952905" y="746421"/>
            <a:ext cx="4904566" cy="3727479"/>
          </a:xfrm>
          <a:ln/>
        </p:spPr>
      </p:sp>
      <p:sp>
        <p:nvSpPr>
          <p:cNvPr id="6148" name="Rectangle 3"/>
          <p:cNvSpPr>
            <a:spLocks noGrp="1" noChangeArrowheads="1"/>
          </p:cNvSpPr>
          <p:nvPr>
            <p:ph type="body" idx="1"/>
          </p:nvPr>
        </p:nvSpPr>
        <p:spPr>
          <a:noFill/>
        </p:spPr>
        <p:txBody>
          <a:bodyPr/>
          <a:lstStyle/>
          <a:p>
            <a:pPr eaLnBrk="1" hangingPunct="1"/>
            <a:endParaRPr lang="it-IT"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xfrm>
            <a:off x="920750" y="746125"/>
            <a:ext cx="4968875" cy="3727450"/>
          </a:xfrm>
          <a:ln/>
        </p:spPr>
      </p:sp>
      <p:sp>
        <p:nvSpPr>
          <p:cNvPr id="2" name="Notes Placeholder 1"/>
          <p:cNvSpPr>
            <a:spLocks noGrp="1"/>
          </p:cNvSpPr>
          <p:nvPr>
            <p:ph type="body" sz="quarter" idx="10"/>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D7BE8-8704-4129-A540-FC10BD40C668}" type="slidenum">
              <a:rPr lang="en-GB" altLang="en-US"/>
              <a:pPr/>
              <a:t>16</a:t>
            </a:fld>
            <a:endParaRPr lang="en-GB" altLang="en-US"/>
          </a:p>
        </p:txBody>
      </p:sp>
      <p:sp>
        <p:nvSpPr>
          <p:cNvPr id="282626" name="Rectangle 2"/>
          <p:cNvSpPr>
            <a:spLocks noGrp="1" noRot="1" noChangeAspect="1" noChangeArrowheads="1" noTextEdit="1"/>
          </p:cNvSpPr>
          <p:nvPr>
            <p:ph type="sldImg"/>
          </p:nvPr>
        </p:nvSpPr>
        <p:spPr>
          <a:xfrm>
            <a:off x="952905" y="746421"/>
            <a:ext cx="4904566" cy="3727479"/>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5" name="Connettore 1 41"/>
          <p:cNvCxnSpPr/>
          <p:nvPr userDrawn="1"/>
        </p:nvCxnSpPr>
        <p:spPr>
          <a:xfrm>
            <a:off x="2133600" y="5486400"/>
            <a:ext cx="6096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41"/>
          <p:cNvCxnSpPr/>
          <p:nvPr userDrawn="1"/>
        </p:nvCxnSpPr>
        <p:spPr>
          <a:xfrm>
            <a:off x="2133600" y="4267200"/>
            <a:ext cx="6096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3" cstate="print"/>
          <a:srcRect/>
          <a:stretch>
            <a:fillRect/>
          </a:stretch>
        </p:blipFill>
        <p:spPr bwMode="auto">
          <a:xfrm>
            <a:off x="533400" y="2447925"/>
            <a:ext cx="5926138" cy="1819275"/>
          </a:xfrm>
          <a:prstGeom prst="rect">
            <a:avLst/>
          </a:prstGeom>
          <a:noFill/>
          <a:ln w="9525">
            <a:noFill/>
            <a:miter lim="800000"/>
            <a:headEnd/>
            <a:tailEnd/>
          </a:ln>
        </p:spPr>
      </p:pic>
      <p:sp>
        <p:nvSpPr>
          <p:cNvPr id="8203" name="Rectangle 11"/>
          <p:cNvSpPr>
            <a:spLocks noGrp="1" noChangeArrowheads="1"/>
          </p:cNvSpPr>
          <p:nvPr>
            <p:ph type="ctrTitle" sz="quarter"/>
          </p:nvPr>
        </p:nvSpPr>
        <p:spPr>
          <a:xfrm>
            <a:off x="2198687" y="4367515"/>
            <a:ext cx="5264150" cy="307777"/>
          </a:xfrm>
        </p:spPr>
        <p:txBody>
          <a:bodyPr lIns="0" tIns="0" bIns="0" anchor="ctr"/>
          <a:lstStyle>
            <a:lvl1pPr algn="l">
              <a:defRPr sz="2000">
                <a:solidFill>
                  <a:schemeClr val="bg1"/>
                </a:solidFill>
              </a:defRPr>
            </a:lvl1pPr>
          </a:lstStyle>
          <a:p>
            <a:pPr lvl="0"/>
            <a:r>
              <a:rPr lang="en-US" noProof="0" dirty="0"/>
              <a:t>Click to edit Master title style</a:t>
            </a:r>
          </a:p>
        </p:txBody>
      </p:sp>
      <p:sp>
        <p:nvSpPr>
          <p:cNvPr id="8204" name="Rectangle 12"/>
          <p:cNvSpPr>
            <a:spLocks noGrp="1" noChangeArrowheads="1"/>
          </p:cNvSpPr>
          <p:nvPr>
            <p:ph type="subTitle" sz="quarter" idx="1"/>
          </p:nvPr>
        </p:nvSpPr>
        <p:spPr>
          <a:xfrm>
            <a:off x="2198687" y="4787309"/>
            <a:ext cx="5257800" cy="307777"/>
          </a:xfrm>
        </p:spPr>
        <p:txBody>
          <a:bodyPr/>
          <a:lstStyle>
            <a:lvl1pPr marL="0" indent="0">
              <a:buFontTx/>
              <a:buNone/>
              <a:defRPr sz="2000" b="1">
                <a:solidFill>
                  <a:schemeClr val="bg1"/>
                </a:solidFill>
              </a:defRPr>
            </a:lvl1pPr>
          </a:lstStyle>
          <a:p>
            <a:pPr lvl="0"/>
            <a:r>
              <a:rPr lang="en-US" noProof="0" dirty="0"/>
              <a:t>Click to edit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66700" indent="-266700">
              <a:buFont typeface="Arial" pitchFamily="34" charset="0"/>
              <a:buChar char="•"/>
              <a:defRPr/>
            </a:lvl1pPr>
            <a:lvl2pPr marL="617538" indent="-171450">
              <a:buFont typeface="Arial" pitchFamily="34" charset="0"/>
              <a:buChar char="•"/>
              <a:defRPr/>
            </a:lvl2pPr>
            <a:lvl3pPr marL="969963" indent="-173038">
              <a:buFont typeface="Arial" pitchFamily="34" charset="0"/>
              <a:buChar char="•"/>
              <a:defRPr/>
            </a:lvl3pPr>
            <a:lvl4pPr marL="1333500" indent="-184150">
              <a:buFont typeface="Arial" pitchFamily="34" charset="0"/>
              <a:buChar char="•"/>
              <a:defRPr/>
            </a:lvl4pPr>
            <a:lvl5pPr marL="1697038" indent="-1841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pPr>
              <a:defRPr/>
            </a:pPr>
            <a:r>
              <a:rPr lang="en-US"/>
              <a:t>© GAMMA.All rights reserved</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BC4D9CCC-2DA6-42D1-9E47-2064034E56EA}"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7C2E4E5C-3396-420D-AA90-2F2AA40B1104}" type="datetime1">
              <a:rPr lang="en-US"/>
              <a:pPr>
                <a:defRPr/>
              </a:pPr>
              <a:t>11/21/2017</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35150" y="260350"/>
            <a:ext cx="6851650" cy="1157288"/>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6370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6370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68313" y="6448425"/>
            <a:ext cx="1366837" cy="360363"/>
          </a:xfrm>
        </p:spPr>
        <p:txBody>
          <a:bodyPr/>
          <a:lstStyle>
            <a:lvl1pPr>
              <a:defRPr/>
            </a:lvl1pPr>
          </a:lstStyle>
          <a:p>
            <a:r>
              <a:rPr lang="it-IT"/>
              <a:t>09/12/2009</a:t>
            </a:r>
            <a:endParaRPr lang="en-US"/>
          </a:p>
        </p:txBody>
      </p:sp>
      <p:sp>
        <p:nvSpPr>
          <p:cNvPr id="6" name="Segnaposto piè di pagina 5"/>
          <p:cNvSpPr>
            <a:spLocks noGrp="1"/>
          </p:cNvSpPr>
          <p:nvPr>
            <p:ph type="ftr" sz="quarter" idx="11"/>
          </p:nvPr>
        </p:nvSpPr>
        <p:spPr>
          <a:xfrm>
            <a:off x="1908175" y="6453188"/>
            <a:ext cx="5903913" cy="360362"/>
          </a:xfrm>
        </p:spPr>
        <p:txBody>
          <a:bodyPr/>
          <a:lstStyle>
            <a:lvl1pPr>
              <a:defRPr/>
            </a:lvl1pPr>
          </a:lstStyle>
          <a:p>
            <a:r>
              <a:rPr lang="en-US"/>
              <a:t>SWIM-SUIT User Forum, Rome</a:t>
            </a:r>
          </a:p>
        </p:txBody>
      </p:sp>
      <p:sp>
        <p:nvSpPr>
          <p:cNvPr id="7" name="Segnaposto numero diapositiva 6"/>
          <p:cNvSpPr>
            <a:spLocks noGrp="1"/>
          </p:cNvSpPr>
          <p:nvPr>
            <p:ph type="sldNum" sz="quarter" idx="12"/>
          </p:nvPr>
        </p:nvSpPr>
        <p:spPr>
          <a:xfrm>
            <a:off x="7956550" y="6448425"/>
            <a:ext cx="730250" cy="360363"/>
          </a:xfrm>
        </p:spPr>
        <p:txBody>
          <a:bodyPr/>
          <a:lstStyle>
            <a:lvl1pPr>
              <a:defRPr/>
            </a:lvl1pPr>
          </a:lstStyle>
          <a:p>
            <a:fld id="{1D203803-49D6-46B2-81E9-93D0E4CBB5C9}" type="slidenum">
              <a:rPr lang="en-US"/>
              <a:pPr/>
              <a:t>‹N›</a:t>
            </a:fld>
            <a:endParaRPr lang="en-US"/>
          </a:p>
        </p:txBody>
      </p:sp>
    </p:spTree>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7705725" y="6515100"/>
            <a:ext cx="1077913" cy="304800"/>
          </a:xfrm>
        </p:spPr>
        <p:txBody>
          <a:bodyPr/>
          <a:lstStyle>
            <a:lvl1pPr>
              <a:defRPr>
                <a:solidFill>
                  <a:srgbClr val="000000"/>
                </a:solidFill>
              </a:defRPr>
            </a:lvl1pPr>
          </a:lstStyle>
          <a:p>
            <a:pPr>
              <a:defRPr/>
            </a:pPr>
            <a:fld id="{EDE0FB9E-67DE-4B56-9674-F4ADC4EC136D}" type="slidenum">
              <a:rPr lang="en-US"/>
              <a:pPr>
                <a:defRPr/>
              </a:pPr>
              <a:t>‹N›</a:t>
            </a:fld>
            <a:endParaRPr lang="en-US" dirty="0"/>
          </a:p>
        </p:txBody>
      </p:sp>
      <p:sp>
        <p:nvSpPr>
          <p:cNvPr id="3" name="Date Placeholder 3"/>
          <p:cNvSpPr>
            <a:spLocks noGrp="1"/>
          </p:cNvSpPr>
          <p:nvPr>
            <p:ph type="dt" sz="half" idx="11"/>
          </p:nvPr>
        </p:nvSpPr>
        <p:spPr>
          <a:xfrm>
            <a:off x="355600" y="6511925"/>
            <a:ext cx="1066800" cy="304800"/>
          </a:xfrm>
        </p:spPr>
        <p:txBody>
          <a:bodyPr/>
          <a:lstStyle>
            <a:lvl1pPr>
              <a:defRPr>
                <a:solidFill>
                  <a:srgbClr val="000000"/>
                </a:solidFill>
              </a:defRPr>
            </a:lvl1pPr>
          </a:lstStyle>
          <a:p>
            <a:pPr>
              <a:defRPr/>
            </a:pPr>
            <a:fld id="{2BC58A69-9469-4647-B926-80FF88CE8A2A}" type="datetime1">
              <a:rPr lang="en-US"/>
              <a:pPr>
                <a:defRPr/>
              </a:pPr>
              <a:t>11/21/2017</a:t>
            </a:fld>
            <a:endParaRPr lang="en-US" dirty="0"/>
          </a:p>
        </p:txBody>
      </p:sp>
      <p:sp>
        <p:nvSpPr>
          <p:cNvPr id="4" name="Footer Placeholder 3"/>
          <p:cNvSpPr>
            <a:spLocks noGrp="1"/>
          </p:cNvSpPr>
          <p:nvPr>
            <p:ph type="ftr" sz="quarter" idx="12"/>
          </p:nvPr>
        </p:nvSpPr>
        <p:spPr/>
        <p:txBody>
          <a:bodyPr/>
          <a:lstStyle>
            <a:lvl1pPr>
              <a:defRPr lang="en-US" sz="900" b="0" i="0" u="none" strike="noStrike" baseline="0"/>
            </a:lvl1pPr>
          </a:lstStyle>
          <a:p>
            <a:pPr>
              <a:defRPr/>
            </a:pPr>
            <a:r>
              <a:t>© Copyright Selex ES S.p.A 2013 All rights reserved</a:t>
            </a:r>
            <a:endParaRPr dirty="0"/>
          </a:p>
        </p:txBody>
      </p:sp>
    </p:spTree>
    <p:extLst>
      <p:ext uri="{BB962C8B-B14F-4D97-AF65-F5344CB8AC3E}">
        <p14:creationId xmlns:p14="http://schemas.microsoft.com/office/powerpoint/2010/main" val="367901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81125" y="955675"/>
            <a:ext cx="7105650" cy="503238"/>
          </a:xfrm>
        </p:spPr>
        <p:txBody>
          <a:bodyPr/>
          <a:lstStyle/>
          <a:p>
            <a:r>
              <a:rPr lang="en-US"/>
              <a:t>Click to edit Master title style</a:t>
            </a:r>
          </a:p>
        </p:txBody>
      </p:sp>
      <p:sp>
        <p:nvSpPr>
          <p:cNvPr id="3" name="Segnaposto piè di pagina 1"/>
          <p:cNvSpPr>
            <a:spLocks noGrp="1"/>
          </p:cNvSpPr>
          <p:nvPr>
            <p:ph type="ftr" sz="quarter" idx="3"/>
          </p:nvPr>
        </p:nvSpPr>
        <p:spPr>
          <a:xfrm>
            <a:off x="3124200" y="6646460"/>
            <a:ext cx="2895600" cy="238791"/>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smtClean="0">
                <a:solidFill>
                  <a:prstClr val="black">
                    <a:tint val="75000"/>
                  </a:prstClr>
                </a:solidFill>
              </a:rPr>
              <a:t>© Copyright Finmeccanica. All rights reserved.</a:t>
            </a:r>
            <a:endParaRPr lang="it-IT" dirty="0">
              <a:solidFill>
                <a:prstClr val="black">
                  <a:tint val="75000"/>
                </a:prstClr>
              </a:solidFill>
            </a:endParaRPr>
          </a:p>
        </p:txBody>
      </p:sp>
      <p:sp>
        <p:nvSpPr>
          <p:cNvPr id="4" name="Segnaposto numero diapositiva 2"/>
          <p:cNvSpPr>
            <a:spLocks noGrp="1"/>
          </p:cNvSpPr>
          <p:nvPr>
            <p:ph type="sldNum" sz="quarter" idx="4"/>
          </p:nvPr>
        </p:nvSpPr>
        <p:spPr>
          <a:xfrm>
            <a:off x="6880752" y="6646460"/>
            <a:ext cx="2133600" cy="238791"/>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3EE9995-B7CE-4749-A06D-41C5ACB8BD8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3124200" y="6646460"/>
            <a:ext cx="2895600" cy="238791"/>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smtClean="0">
                <a:solidFill>
                  <a:prstClr val="black">
                    <a:tint val="75000"/>
                  </a:prstClr>
                </a:solidFill>
              </a:rPr>
              <a:t>© Copyright Finmeccanica. All rights reserved.</a:t>
            </a:r>
            <a:endParaRPr lang="it-IT" dirty="0">
              <a:solidFill>
                <a:prstClr val="black">
                  <a:tint val="75000"/>
                </a:prstClr>
              </a:solidFill>
            </a:endParaRPr>
          </a:p>
        </p:txBody>
      </p:sp>
      <p:sp>
        <p:nvSpPr>
          <p:cNvPr id="3" name="Segnaposto numero diapositiva 2"/>
          <p:cNvSpPr>
            <a:spLocks noGrp="1"/>
          </p:cNvSpPr>
          <p:nvPr>
            <p:ph type="sldNum" sz="quarter" idx="4"/>
          </p:nvPr>
        </p:nvSpPr>
        <p:spPr>
          <a:xfrm>
            <a:off x="6880752" y="6646460"/>
            <a:ext cx="2133600" cy="238791"/>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3EE9995-B7CE-4749-A06D-41C5ACB8BD8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8" cstate="print"/>
          <a:srcRect/>
          <a:stretch>
            <a:fillRect/>
          </a:stretch>
        </p:blipFill>
        <p:spPr bwMode="auto">
          <a:xfrm>
            <a:off x="0" y="0"/>
            <a:ext cx="9144000" cy="13033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06725" y="242888"/>
            <a:ext cx="5681663" cy="366712"/>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p>
            <a:pPr lvl="0"/>
            <a:r>
              <a:rPr lang="en-US"/>
              <a:t>TITLE</a:t>
            </a:r>
          </a:p>
        </p:txBody>
      </p:sp>
      <p:sp>
        <p:nvSpPr>
          <p:cNvPr id="1028" name="Rectangle 3"/>
          <p:cNvSpPr>
            <a:spLocks noGrp="1" noChangeArrowheads="1"/>
          </p:cNvSpPr>
          <p:nvPr>
            <p:ph type="body" idx="1"/>
          </p:nvPr>
        </p:nvSpPr>
        <p:spPr bwMode="auto">
          <a:xfrm>
            <a:off x="838200" y="1371600"/>
            <a:ext cx="7850188" cy="145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rot="16200000">
            <a:off x="-776287" y="4076700"/>
            <a:ext cx="1804988" cy="204787"/>
          </a:xfrm>
          <a:prstGeom prst="rect">
            <a:avLst/>
          </a:prstGeom>
        </p:spPr>
        <p:txBody>
          <a:bodyPr/>
          <a:lstStyle>
            <a:lvl1pPr algn="ctr">
              <a:defRPr sz="800"/>
            </a:lvl1pPr>
          </a:lstStyle>
          <a:p>
            <a:pPr>
              <a:defRPr/>
            </a:pPr>
            <a:r>
              <a:rPr lang="en-US"/>
              <a:t>© GAMMA.All rights reserved</a:t>
            </a:r>
            <a:endParaRPr lang="en-US" dirty="0"/>
          </a:p>
        </p:txBody>
      </p:sp>
      <p:sp>
        <p:nvSpPr>
          <p:cNvPr id="10" name="Slide Number Placeholder 4"/>
          <p:cNvSpPr>
            <a:spLocks noGrp="1"/>
          </p:cNvSpPr>
          <p:nvPr>
            <p:ph type="sldNum" sz="quarter" idx="4"/>
          </p:nvPr>
        </p:nvSpPr>
        <p:spPr>
          <a:xfrm>
            <a:off x="6650038" y="6515100"/>
            <a:ext cx="2133600" cy="246063"/>
          </a:xfrm>
          <a:prstGeom prst="rect">
            <a:avLst/>
          </a:prstGeom>
        </p:spPr>
        <p:txBody>
          <a:bodyPr/>
          <a:lstStyle>
            <a:lvl1pPr>
              <a:defRPr sz="1000"/>
            </a:lvl1pPr>
          </a:lstStyle>
          <a:p>
            <a:pPr>
              <a:defRPr/>
            </a:pPr>
            <a:fld id="{E7069822-F5B0-46EC-8E23-7F8394F21743}" type="slidenum">
              <a:rPr lang="en-US"/>
              <a:pPr>
                <a:defRPr/>
              </a:pPr>
              <a:t>‹N›</a:t>
            </a:fld>
            <a:endParaRPr lang="en-US"/>
          </a:p>
        </p:txBody>
      </p:sp>
      <p:sp>
        <p:nvSpPr>
          <p:cNvPr id="11" name="Date Placeholder 5"/>
          <p:cNvSpPr>
            <a:spLocks noGrp="1"/>
          </p:cNvSpPr>
          <p:nvPr>
            <p:ph type="dt" sz="half" idx="2"/>
          </p:nvPr>
        </p:nvSpPr>
        <p:spPr>
          <a:xfrm>
            <a:off x="355600" y="6511925"/>
            <a:ext cx="2133600" cy="246063"/>
          </a:xfrm>
          <a:prstGeom prst="rect">
            <a:avLst/>
          </a:prstGeom>
        </p:spPr>
        <p:txBody>
          <a:bodyPr/>
          <a:lstStyle>
            <a:lvl1pPr>
              <a:defRPr sz="1000"/>
            </a:lvl1pPr>
          </a:lstStyle>
          <a:p>
            <a:pPr>
              <a:defRPr/>
            </a:pPr>
            <a:fld id="{C8236902-2C36-487B-B4D4-8159A2A7AF6A}" type="datetime1">
              <a:rPr lang="en-US"/>
              <a:pPr>
                <a:defRPr/>
              </a:pPr>
              <a:t>11/21/2017</a:t>
            </a:fld>
            <a:endParaRPr lang="en-US" dirty="0"/>
          </a:p>
        </p:txBody>
      </p:sp>
      <p:sp>
        <p:nvSpPr>
          <p:cNvPr id="2" name="MSIPCMe69749a095bca0e73e442ece" descr="{&quot;HashCode&quot;:1354505995,&quot;Placement&quot;:&quot;Footer&quot;,&quot;Top&quot;:519.343,&quot;Left&quot;:312.3481,&quot;SlideWidth&quot;:720,&quot;SlideHeight&quot;:540}"/>
          <p:cNvSpPr txBox="1"/>
          <p:nvPr userDrawn="1"/>
        </p:nvSpPr>
        <p:spPr>
          <a:xfrm>
            <a:off x="3966821" y="6595656"/>
            <a:ext cx="1210359" cy="262344"/>
          </a:xfrm>
          <a:prstGeom prst="rect">
            <a:avLst/>
          </a:prstGeom>
          <a:noFill/>
        </p:spPr>
        <p:txBody>
          <a:bodyPr vert="horz" wrap="square" lIns="0" tIns="0" rIns="0" bIns="0" rtlCol="0" anchor="ctr" anchorCtr="1">
            <a:spAutoFit/>
          </a:bodyPr>
          <a:lstStyle/>
          <a:p>
            <a:pPr algn="ctr">
              <a:spcBef>
                <a:spcPct val="0"/>
              </a:spcBef>
              <a:spcAft>
                <a:spcPct val="0"/>
              </a:spcAft>
            </a:pPr>
            <a:r>
              <a:rPr lang="it-IT" sz="1000">
                <a:solidFill>
                  <a:srgbClr val="000000"/>
                </a:solidFill>
                <a:latin typeface="Calibri"/>
              </a:rPr>
              <a:t>Company Internal</a:t>
            </a: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 id="2147483677" r:id="rId6"/>
  </p:sldLayoutIdLst>
  <p:hf sldNum="0" hdr="0" dt="0"/>
  <p:txStyles>
    <p:title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p:titleStyle>
    <p:body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wmf"/><Relationship Id="rId16"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wmf"/></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gif"/><Relationship Id="rId21" Type="http://schemas.openxmlformats.org/officeDocument/2006/relationships/image" Target="../media/image23.jpeg"/><Relationship Id="rId7" Type="http://schemas.openxmlformats.org/officeDocument/2006/relationships/image" Target="../media/image9.gif"/><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gif"/><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8.gif"/><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gif"/><Relationship Id="rId22"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27.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1447800" y="4572000"/>
            <a:ext cx="7848600" cy="430887"/>
          </a:xfrm>
        </p:spPr>
        <p:txBody>
          <a:bodyPr/>
          <a:lstStyle/>
          <a:p>
            <a:pPr eaLnBrk="1" hangingPunct="1"/>
            <a:r>
              <a:rPr lang="it-IT" sz="2800" dirty="0"/>
              <a:t>A New Vision </a:t>
            </a:r>
            <a:r>
              <a:rPr lang="it-IT" sz="2800" dirty="0" err="1"/>
              <a:t>for</a:t>
            </a:r>
            <a:r>
              <a:rPr lang="it-IT" sz="2800" dirty="0"/>
              <a:t> ATM Security Management</a:t>
            </a:r>
          </a:p>
        </p:txBody>
      </p:sp>
      <p:sp>
        <p:nvSpPr>
          <p:cNvPr id="3" name="CasellaDiTesto 38">
            <a:extLst>
              <a:ext uri="{FF2B5EF4-FFF2-40B4-BE49-F238E27FC236}">
                <a16:creationId xmlns="" xmlns:a16="http://schemas.microsoft.com/office/drawing/2014/main" id="{9DCE32AF-53B7-4359-A836-066901597FC4}"/>
              </a:ext>
            </a:extLst>
          </p:cNvPr>
          <p:cNvSpPr txBox="1">
            <a:spLocks noChangeArrowheads="1"/>
          </p:cNvSpPr>
          <p:nvPr/>
        </p:nvSpPr>
        <p:spPr bwMode="auto">
          <a:xfrm>
            <a:off x="4114800" y="6277768"/>
            <a:ext cx="4645025" cy="246221"/>
          </a:xfrm>
          <a:prstGeom prst="rect">
            <a:avLst/>
          </a:prstGeom>
          <a:noFill/>
          <a:ln w="9525">
            <a:noFill/>
            <a:miter lim="800000"/>
            <a:headEnd/>
            <a:tailEnd/>
          </a:ln>
        </p:spPr>
        <p:txBody>
          <a:bodyPr wrap="square" lIns="0" tIns="0" rIns="0" bIns="0">
            <a:spAutoFit/>
          </a:bodyPr>
          <a:lstStyle/>
          <a:p>
            <a:pPr defTabSz="457200" eaLnBrk="1" hangingPunct="1"/>
            <a:r>
              <a:rPr lang="it-IT" altLang="it-IT" sz="1600" b="1" i="1" dirty="0">
                <a:solidFill>
                  <a:srgbClr val="FFFFFF"/>
                </a:solidFill>
                <a:ea typeface="ＭＳ Ｐゴシック" pitchFamily="34" charset="-128"/>
                <a:cs typeface="Arial" charset="0"/>
              </a:rPr>
              <a:t>GAMMA </a:t>
            </a:r>
            <a:r>
              <a:rPr lang="it-IT" altLang="it-IT" sz="1600" b="1" i="1" dirty="0" err="1">
                <a:solidFill>
                  <a:srgbClr val="FFFFFF"/>
                </a:solidFill>
                <a:ea typeface="ＭＳ Ｐゴシック" pitchFamily="34" charset="-128"/>
                <a:cs typeface="Arial" charset="0"/>
              </a:rPr>
              <a:t>Final</a:t>
            </a:r>
            <a:r>
              <a:rPr lang="it-IT" altLang="it-IT" sz="1600" b="1" i="1" dirty="0">
                <a:solidFill>
                  <a:srgbClr val="FFFFFF"/>
                </a:solidFill>
                <a:ea typeface="ＭＳ Ｐゴシック" pitchFamily="34" charset="-128"/>
                <a:cs typeface="Arial" charset="0"/>
              </a:rPr>
              <a:t> </a:t>
            </a:r>
            <a:r>
              <a:rPr lang="it-IT" altLang="it-IT" sz="1600" b="1" i="1" dirty="0" err="1">
                <a:solidFill>
                  <a:srgbClr val="FFFFFF"/>
                </a:solidFill>
                <a:ea typeface="ＭＳ Ｐゴシック" pitchFamily="34" charset="-128"/>
                <a:cs typeface="Arial" charset="0"/>
              </a:rPr>
              <a:t>Event</a:t>
            </a:r>
            <a:r>
              <a:rPr lang="it-IT" altLang="it-IT" sz="1600" b="1" i="1" dirty="0">
                <a:solidFill>
                  <a:srgbClr val="FFFFFF"/>
                </a:solidFill>
                <a:ea typeface="ＭＳ Ｐゴシック" pitchFamily="34" charset="-128"/>
                <a:cs typeface="Arial" charset="0"/>
              </a:rPr>
              <a:t> - Rome, 15 </a:t>
            </a:r>
            <a:r>
              <a:rPr lang="it-IT" altLang="it-IT" sz="1600" b="1" i="1" dirty="0" err="1">
                <a:solidFill>
                  <a:srgbClr val="FFFFFF"/>
                </a:solidFill>
                <a:ea typeface="ＭＳ Ｐゴシック" pitchFamily="34" charset="-128"/>
                <a:cs typeface="Arial" charset="0"/>
              </a:rPr>
              <a:t>November</a:t>
            </a:r>
            <a:r>
              <a:rPr lang="it-IT" altLang="it-IT" sz="1600" b="1" i="1" dirty="0">
                <a:solidFill>
                  <a:srgbClr val="FFFFFF"/>
                </a:solidFill>
                <a:ea typeface="ＭＳ Ｐゴシック" pitchFamily="34" charset="-128"/>
                <a:cs typeface="Arial" charset="0"/>
              </a:rPr>
              <a: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The Security Problem</a:t>
            </a:r>
            <a:endParaRPr lang="en-GB" noProof="0" dirty="0"/>
          </a:p>
        </p:txBody>
      </p:sp>
      <p:sp>
        <p:nvSpPr>
          <p:cNvPr id="6" name="Rectangle 3"/>
          <p:cNvSpPr txBox="1">
            <a:spLocks noChangeArrowheads="1"/>
          </p:cNvSpPr>
          <p:nvPr/>
        </p:nvSpPr>
        <p:spPr bwMode="auto">
          <a:xfrm>
            <a:off x="457200" y="1557338"/>
            <a:ext cx="8229600" cy="41365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66700" indent="-266700" algn="l" rtl="0" eaLnBrk="0" fontAlgn="base" hangingPunct="0">
              <a:spcBef>
                <a:spcPct val="20000"/>
              </a:spcBef>
              <a:spcAft>
                <a:spcPct val="0"/>
              </a:spcAft>
              <a:buClr>
                <a:srgbClr val="FF0000"/>
              </a:buClr>
              <a:buSzPct val="150000"/>
              <a:buFont typeface="Arial" pitchFamily="34"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pitchFamily="34"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pitchFamily="34"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buNone/>
            </a:pPr>
            <a:r>
              <a:rPr lang="en-GB" altLang="en-US" sz="2400" kern="0" dirty="0" smtClean="0"/>
              <a:t>Security is a thousand year old discipline; </a:t>
            </a:r>
          </a:p>
          <a:p>
            <a:pPr marL="0" indent="0">
              <a:buNone/>
            </a:pPr>
            <a:r>
              <a:rPr lang="en-GB" altLang="en-US" sz="2400" kern="0" dirty="0" smtClean="0"/>
              <a:t>… every year there is a new lessons learnt, new research, new technologies, new techniques, new products, and even new laws</a:t>
            </a:r>
          </a:p>
          <a:p>
            <a:pPr marL="0" indent="0">
              <a:buNone/>
            </a:pPr>
            <a:r>
              <a:rPr lang="en-GB" altLang="en-US" sz="2400" kern="0" dirty="0" smtClean="0"/>
              <a:t>… and every year things get worse.</a:t>
            </a:r>
          </a:p>
          <a:p>
            <a:pPr algn="r">
              <a:buFont typeface="Wingdings" pitchFamily="2" charset="2"/>
              <a:buNone/>
            </a:pPr>
            <a:r>
              <a:rPr lang="en-GB" altLang="en-US" sz="2400" kern="0" dirty="0" smtClean="0"/>
              <a:t>(adapted from Bruce </a:t>
            </a:r>
            <a:r>
              <a:rPr lang="en-GB" altLang="en-US" sz="2400" kern="0" dirty="0" err="1" smtClean="0"/>
              <a:t>Schneier</a:t>
            </a:r>
            <a:r>
              <a:rPr lang="en-GB" altLang="en-US" sz="2400" kern="0" dirty="0" smtClean="0"/>
              <a:t>)</a:t>
            </a:r>
            <a:br>
              <a:rPr lang="en-GB" altLang="en-US" sz="2400" kern="0" dirty="0" smtClean="0"/>
            </a:br>
            <a:endParaRPr lang="en-GB" altLang="en-US" sz="2400" kern="0" dirty="0" smtClean="0"/>
          </a:p>
          <a:p>
            <a:pPr marL="0" indent="0">
              <a:buNone/>
            </a:pPr>
            <a:r>
              <a:rPr lang="en-GB" altLang="en-US" sz="2400" kern="0" dirty="0" smtClean="0"/>
              <a:t>If left untouched,</a:t>
            </a:r>
          </a:p>
          <a:p>
            <a:pPr marL="0" indent="0">
              <a:buNone/>
            </a:pPr>
            <a:r>
              <a:rPr lang="en-GB" altLang="en-US" sz="2400" kern="0" dirty="0" smtClean="0"/>
              <a:t>… Security Levels will degrade over time</a:t>
            </a:r>
          </a:p>
          <a:p>
            <a:pPr>
              <a:buFont typeface="Wingdings" pitchFamily="2" charset="2"/>
              <a:buNone/>
            </a:pPr>
            <a:endParaRPr lang="en-GB" altLang="en-US" sz="2400" kern="0" dirty="0"/>
          </a:p>
        </p:txBody>
      </p:sp>
      <p:pic>
        <p:nvPicPr>
          <p:cNvPr id="7"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l="2509" t="1637" r="2655" b="2150"/>
          <a:stretch>
            <a:fillRect/>
          </a:stretch>
        </p:blipFill>
        <p:spPr bwMode="auto">
          <a:xfrm>
            <a:off x="6659563" y="4292600"/>
            <a:ext cx="22701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5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GB" altLang="en-US"/>
              <a:t>Defining Moments</a:t>
            </a:r>
          </a:p>
        </p:txBody>
      </p:sp>
      <p:pic>
        <p:nvPicPr>
          <p:cNvPr id="240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540" y="4280201"/>
            <a:ext cx="1295572" cy="872366"/>
          </a:xfrm>
          <a:prstGeom prst="rect">
            <a:avLst/>
          </a:prstGeom>
          <a:noFill/>
          <a:ln>
            <a:noFill/>
          </a:ln>
          <a:effectLst/>
          <a:extLst>
            <a:ext uri="{909E8E84-426E-40DD-AFC4-6F175D3DCCD1}">
              <a14:hiddenFill xmlns:a14="http://schemas.microsoft.com/office/drawing/2010/main">
                <a:gradFill rotWithShape="1">
                  <a:gsLst>
                    <a:gs pos="0">
                      <a:srgbClr val="99CCFF">
                        <a:gamma/>
                        <a:shade val="69804"/>
                        <a:invGamma/>
                      </a:srgbClr>
                    </a:gs>
                    <a:gs pos="100000">
                      <a:srgbClr val="99CCFF"/>
                    </a:gs>
                  </a:gsLst>
                  <a:lin ang="189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0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246" y="4643425"/>
            <a:ext cx="1503504" cy="8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813" y="1814513"/>
            <a:ext cx="144145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8750" y="3284538"/>
            <a:ext cx="969965" cy="95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917825"/>
            <a:ext cx="1346984" cy="81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9" name="Picture 9" descr="lockerb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538" y="1189038"/>
            <a:ext cx="144780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240650" name="Picture 10" descr="Time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8416">
            <a:off x="965200" y="1270000"/>
            <a:ext cx="8572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1" name="Picture 11" descr="Ball 1"/>
          <p:cNvPicPr>
            <a:picLocks noChangeAspect="1"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a:off x="606425" y="146843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0652" name="Picture 12" descr="Ball 4"/>
          <p:cNvPicPr>
            <a:picLocks noChangeAspect="1" noChangeArrowheads="1"/>
          </p:cNvPicPr>
          <p:nvPr/>
        </p:nvPicPr>
        <p:blipFill>
          <a:blip r:embed="rId10">
            <a:lum bright="6000"/>
            <a:extLst>
              <a:ext uri="{28A0092B-C50C-407E-A947-70E740481C1C}">
                <a14:useLocalDpi xmlns:a14="http://schemas.microsoft.com/office/drawing/2010/main" val="0"/>
              </a:ext>
            </a:extLst>
          </a:blip>
          <a:srcRect/>
          <a:stretch>
            <a:fillRect/>
          </a:stretch>
        </p:blipFill>
        <p:spPr bwMode="auto">
          <a:xfrm>
            <a:off x="1722438" y="565467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0653" name="Picture 13" descr="Ball 3"/>
          <p:cNvPicPr>
            <a:picLocks noChangeAspect="1" noChangeArrowheads="1"/>
          </p:cNvPicPr>
          <p:nvPr/>
        </p:nvPicPr>
        <p:blipFill>
          <a:blip r:embed="rId11">
            <a:lum bright="6000"/>
            <a:extLst>
              <a:ext uri="{28A0092B-C50C-407E-A947-70E740481C1C}">
                <a14:useLocalDpi xmlns:a14="http://schemas.microsoft.com/office/drawing/2010/main" val="0"/>
              </a:ext>
            </a:extLst>
          </a:blip>
          <a:srcRect/>
          <a:stretch>
            <a:fillRect/>
          </a:stretch>
        </p:blipFill>
        <p:spPr bwMode="auto">
          <a:xfrm>
            <a:off x="1003300" y="43576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0654" name="Picture 14" descr="Ball 2"/>
          <p:cNvPicPr>
            <a:picLocks noChangeAspect="1" noChangeArrowheads="1"/>
          </p:cNvPicPr>
          <p:nvPr/>
        </p:nvPicPr>
        <p:blipFill>
          <a:blip r:embed="rId12">
            <a:lum bright="6000"/>
            <a:extLst>
              <a:ext uri="{28A0092B-C50C-407E-A947-70E740481C1C}">
                <a14:useLocalDpi xmlns:a14="http://schemas.microsoft.com/office/drawing/2010/main" val="0"/>
              </a:ext>
            </a:extLst>
          </a:blip>
          <a:srcRect/>
          <a:stretch>
            <a:fillRect/>
          </a:stretch>
        </p:blipFill>
        <p:spPr bwMode="auto">
          <a:xfrm>
            <a:off x="569913" y="2811463"/>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40655" name="Text Box 15"/>
          <p:cNvSpPr txBox="1">
            <a:spLocks noChangeArrowheads="1"/>
          </p:cNvSpPr>
          <p:nvPr/>
        </p:nvSpPr>
        <p:spPr bwMode="auto">
          <a:xfrm>
            <a:off x="0" y="1628775"/>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1988</a:t>
            </a:r>
          </a:p>
        </p:txBody>
      </p:sp>
      <p:sp>
        <p:nvSpPr>
          <p:cNvPr id="240656" name="Text Box 16"/>
          <p:cNvSpPr txBox="1">
            <a:spLocks noChangeArrowheads="1"/>
          </p:cNvSpPr>
          <p:nvPr/>
        </p:nvSpPr>
        <p:spPr bwMode="auto">
          <a:xfrm>
            <a:off x="4765675" y="203041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2001</a:t>
            </a:r>
          </a:p>
        </p:txBody>
      </p:sp>
      <p:sp>
        <p:nvSpPr>
          <p:cNvPr id="240658" name="Text Box 18"/>
          <p:cNvSpPr txBox="1">
            <a:spLocks noChangeArrowheads="1"/>
          </p:cNvSpPr>
          <p:nvPr/>
        </p:nvSpPr>
        <p:spPr bwMode="auto">
          <a:xfrm>
            <a:off x="0" y="2917825"/>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2001</a:t>
            </a:r>
          </a:p>
        </p:txBody>
      </p:sp>
      <p:sp>
        <p:nvSpPr>
          <p:cNvPr id="240659" name="Text Box 19"/>
          <p:cNvSpPr txBox="1">
            <a:spLocks noChangeArrowheads="1"/>
          </p:cNvSpPr>
          <p:nvPr/>
        </p:nvSpPr>
        <p:spPr bwMode="auto">
          <a:xfrm>
            <a:off x="179388" y="44370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2006</a:t>
            </a:r>
          </a:p>
        </p:txBody>
      </p:sp>
      <p:pic>
        <p:nvPicPr>
          <p:cNvPr id="24066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9535" y="3125263"/>
            <a:ext cx="1141338" cy="7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61" name="Text Box 21"/>
          <p:cNvSpPr txBox="1">
            <a:spLocks noChangeArrowheads="1"/>
          </p:cNvSpPr>
          <p:nvPr/>
        </p:nvSpPr>
        <p:spPr bwMode="auto">
          <a:xfrm>
            <a:off x="3807444" y="3268167"/>
            <a:ext cx="8083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t>2005</a:t>
            </a:r>
            <a:br>
              <a:rPr lang="en-GB" altLang="en-US" b="1" dirty="0"/>
            </a:br>
            <a:r>
              <a:rPr lang="en-GB" altLang="en-US" b="1" dirty="0"/>
              <a:t>2006</a:t>
            </a:r>
            <a:br>
              <a:rPr lang="en-GB" altLang="en-US" b="1" dirty="0"/>
            </a:br>
            <a:r>
              <a:rPr lang="en-GB" altLang="en-US" b="1" dirty="0"/>
              <a:t>2009</a:t>
            </a:r>
          </a:p>
        </p:txBody>
      </p:sp>
      <p:sp>
        <p:nvSpPr>
          <p:cNvPr id="240662" name="Text Box 22"/>
          <p:cNvSpPr txBox="1">
            <a:spLocks noChangeArrowheads="1"/>
          </p:cNvSpPr>
          <p:nvPr/>
        </p:nvSpPr>
        <p:spPr bwMode="auto">
          <a:xfrm>
            <a:off x="5481548" y="3046241"/>
            <a:ext cx="835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t>20xx</a:t>
            </a:r>
          </a:p>
        </p:txBody>
      </p:sp>
      <p:sp>
        <p:nvSpPr>
          <p:cNvPr id="240663" name="Text Box 23"/>
          <p:cNvSpPr txBox="1">
            <a:spLocks noChangeArrowheads="1"/>
          </p:cNvSpPr>
          <p:nvPr/>
        </p:nvSpPr>
        <p:spPr bwMode="auto">
          <a:xfrm>
            <a:off x="5183733" y="4127205"/>
            <a:ext cx="900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t>2006</a:t>
            </a:r>
          </a:p>
        </p:txBody>
      </p:sp>
      <p:sp>
        <p:nvSpPr>
          <p:cNvPr id="240664" name="AutoShape 24"/>
          <p:cNvSpPr>
            <a:spLocks noChangeArrowheads="1"/>
          </p:cNvSpPr>
          <p:nvPr/>
        </p:nvSpPr>
        <p:spPr bwMode="auto">
          <a:xfrm>
            <a:off x="3493970" y="4452918"/>
            <a:ext cx="749511" cy="72317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0665"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5335" y="5164814"/>
            <a:ext cx="1273865" cy="84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66"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0624" y="4814505"/>
            <a:ext cx="1096780" cy="85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67" name="Text Box 27"/>
          <p:cNvSpPr txBox="1">
            <a:spLocks noChangeArrowheads="1"/>
          </p:cNvSpPr>
          <p:nvPr/>
        </p:nvSpPr>
        <p:spPr bwMode="auto">
          <a:xfrm>
            <a:off x="6832772" y="4243871"/>
            <a:ext cx="7274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t>20xx</a:t>
            </a:r>
          </a:p>
        </p:txBody>
      </p:sp>
      <p:sp>
        <p:nvSpPr>
          <p:cNvPr id="240668" name="Text Box 28"/>
          <p:cNvSpPr txBox="1">
            <a:spLocks noChangeArrowheads="1"/>
          </p:cNvSpPr>
          <p:nvPr/>
        </p:nvSpPr>
        <p:spPr bwMode="auto">
          <a:xfrm>
            <a:off x="900113" y="594201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2009</a:t>
            </a:r>
          </a:p>
        </p:txBody>
      </p:sp>
      <p:sp>
        <p:nvSpPr>
          <p:cNvPr id="240669" name="Text Box 29"/>
          <p:cNvSpPr txBox="1">
            <a:spLocks noChangeArrowheads="1"/>
          </p:cNvSpPr>
          <p:nvPr/>
        </p:nvSpPr>
        <p:spPr bwMode="auto">
          <a:xfrm>
            <a:off x="2771775" y="594995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“underpants bomber”</a:t>
            </a:r>
          </a:p>
        </p:txBody>
      </p:sp>
      <p:sp>
        <p:nvSpPr>
          <p:cNvPr id="28" name="Title 1"/>
          <p:cNvSpPr txBox="1">
            <a:spLocks/>
          </p:cNvSpPr>
          <p:nvPr/>
        </p:nvSpPr>
        <p:spPr bwMode="auto">
          <a:xfrm>
            <a:off x="3006725" y="242888"/>
            <a:ext cx="5681663" cy="366712"/>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a:lstStyle>
          <a:p>
            <a:r>
              <a:rPr lang="en-GB" kern="0" dirty="0" smtClean="0"/>
              <a:t>Defining Moments</a:t>
            </a:r>
            <a:endParaRPr lang="en-GB" kern="0" dirty="0"/>
          </a:p>
        </p:txBody>
      </p:sp>
      <p:pic>
        <p:nvPicPr>
          <p:cNvPr id="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64177" y="3719803"/>
            <a:ext cx="2792036" cy="155346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97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0655"/>
                                        </p:tgtEl>
                                        <p:attrNameLst>
                                          <p:attrName>style.visibility</p:attrName>
                                        </p:attrNameLst>
                                      </p:cBhvr>
                                      <p:to>
                                        <p:strVal val="visible"/>
                                      </p:to>
                                    </p:set>
                                    <p:animEffect transition="in" filter="blinds(horizontal)">
                                      <p:cBhvr>
                                        <p:cTn id="7" dur="500"/>
                                        <p:tgtEl>
                                          <p:spTgt spid="240655"/>
                                        </p:tgtEl>
                                      </p:cBhvr>
                                    </p:animEffect>
                                  </p:childTnLst>
                                </p:cTn>
                              </p:par>
                              <p:par>
                                <p:cTn id="8" presetID="3" presetClass="entr" presetSubtype="10" fill="hold" nodeType="withEffect">
                                  <p:stCondLst>
                                    <p:cond delay="0"/>
                                  </p:stCondLst>
                                  <p:childTnLst>
                                    <p:set>
                                      <p:cBhvr>
                                        <p:cTn id="9" dur="1" fill="hold">
                                          <p:stCondLst>
                                            <p:cond delay="0"/>
                                          </p:stCondLst>
                                        </p:cTn>
                                        <p:tgtEl>
                                          <p:spTgt spid="240651"/>
                                        </p:tgtEl>
                                        <p:attrNameLst>
                                          <p:attrName>style.visibility</p:attrName>
                                        </p:attrNameLst>
                                      </p:cBhvr>
                                      <p:to>
                                        <p:strVal val="visible"/>
                                      </p:to>
                                    </p:set>
                                    <p:animEffect transition="in" filter="blinds(horizontal)">
                                      <p:cBhvr>
                                        <p:cTn id="10" dur="500"/>
                                        <p:tgtEl>
                                          <p:spTgt spid="240651"/>
                                        </p:tgtEl>
                                      </p:cBhvr>
                                    </p:animEffect>
                                  </p:childTnLst>
                                </p:cTn>
                              </p:par>
                              <p:par>
                                <p:cTn id="11" presetID="3" presetClass="entr" presetSubtype="10" fill="hold" nodeType="withEffect">
                                  <p:stCondLst>
                                    <p:cond delay="0"/>
                                  </p:stCondLst>
                                  <p:childTnLst>
                                    <p:set>
                                      <p:cBhvr>
                                        <p:cTn id="12" dur="1" fill="hold">
                                          <p:stCondLst>
                                            <p:cond delay="0"/>
                                          </p:stCondLst>
                                        </p:cTn>
                                        <p:tgtEl>
                                          <p:spTgt spid="240649"/>
                                        </p:tgtEl>
                                        <p:attrNameLst>
                                          <p:attrName>style.visibility</p:attrName>
                                        </p:attrNameLst>
                                      </p:cBhvr>
                                      <p:to>
                                        <p:strVal val="visible"/>
                                      </p:to>
                                    </p:set>
                                    <p:animEffect transition="in" filter="blinds(horizontal)">
                                      <p:cBhvr>
                                        <p:cTn id="13" dur="500"/>
                                        <p:tgtEl>
                                          <p:spTgt spid="2406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40646"/>
                                        </p:tgtEl>
                                        <p:attrNameLst>
                                          <p:attrName>style.visibility</p:attrName>
                                        </p:attrNameLst>
                                      </p:cBhvr>
                                      <p:to>
                                        <p:strVal val="visible"/>
                                      </p:to>
                                    </p:set>
                                    <p:animEffect transition="in" filter="blinds(horizontal)">
                                      <p:cBhvr>
                                        <p:cTn id="18" dur="500"/>
                                        <p:tgtEl>
                                          <p:spTgt spid="2406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0656"/>
                                        </p:tgtEl>
                                        <p:attrNameLst>
                                          <p:attrName>style.visibility</p:attrName>
                                        </p:attrNameLst>
                                      </p:cBhvr>
                                      <p:to>
                                        <p:strVal val="visible"/>
                                      </p:to>
                                    </p:set>
                                    <p:animEffect transition="in" filter="blinds(horizontal)">
                                      <p:cBhvr>
                                        <p:cTn id="21" dur="500"/>
                                        <p:tgtEl>
                                          <p:spTgt spid="2406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40648"/>
                                        </p:tgtEl>
                                        <p:attrNameLst>
                                          <p:attrName>style.visibility</p:attrName>
                                        </p:attrNameLst>
                                      </p:cBhvr>
                                      <p:to>
                                        <p:strVal val="visible"/>
                                      </p:to>
                                    </p:set>
                                    <p:animEffect transition="in" filter="blinds(horizontal)">
                                      <p:cBhvr>
                                        <p:cTn id="26" dur="500"/>
                                        <p:tgtEl>
                                          <p:spTgt spid="240648"/>
                                        </p:tgtEl>
                                      </p:cBhvr>
                                    </p:animEffect>
                                  </p:childTnLst>
                                </p:cTn>
                              </p:par>
                              <p:par>
                                <p:cTn id="27" presetID="3" presetClass="entr" presetSubtype="10" fill="hold" nodeType="withEffect">
                                  <p:stCondLst>
                                    <p:cond delay="0"/>
                                  </p:stCondLst>
                                  <p:childTnLst>
                                    <p:set>
                                      <p:cBhvr>
                                        <p:cTn id="28" dur="1" fill="hold">
                                          <p:stCondLst>
                                            <p:cond delay="0"/>
                                          </p:stCondLst>
                                        </p:cTn>
                                        <p:tgtEl>
                                          <p:spTgt spid="240654"/>
                                        </p:tgtEl>
                                        <p:attrNameLst>
                                          <p:attrName>style.visibility</p:attrName>
                                        </p:attrNameLst>
                                      </p:cBhvr>
                                      <p:to>
                                        <p:strVal val="visible"/>
                                      </p:to>
                                    </p:set>
                                    <p:animEffect transition="in" filter="blinds(horizontal)">
                                      <p:cBhvr>
                                        <p:cTn id="29" dur="500"/>
                                        <p:tgtEl>
                                          <p:spTgt spid="24065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0658"/>
                                        </p:tgtEl>
                                        <p:attrNameLst>
                                          <p:attrName>style.visibility</p:attrName>
                                        </p:attrNameLst>
                                      </p:cBhvr>
                                      <p:to>
                                        <p:strVal val="visible"/>
                                      </p:to>
                                    </p:set>
                                    <p:animEffect transition="in" filter="blinds(horizontal)">
                                      <p:cBhvr>
                                        <p:cTn id="32" dur="500"/>
                                        <p:tgtEl>
                                          <p:spTgt spid="2406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40660"/>
                                        </p:tgtEl>
                                        <p:attrNameLst>
                                          <p:attrName>style.visibility</p:attrName>
                                        </p:attrNameLst>
                                      </p:cBhvr>
                                      <p:to>
                                        <p:strVal val="visible"/>
                                      </p:to>
                                    </p:set>
                                    <p:animEffect transition="in" filter="blinds(horizontal)">
                                      <p:cBhvr>
                                        <p:cTn id="37" dur="500"/>
                                        <p:tgtEl>
                                          <p:spTgt spid="24066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0661"/>
                                        </p:tgtEl>
                                        <p:attrNameLst>
                                          <p:attrName>style.visibility</p:attrName>
                                        </p:attrNameLst>
                                      </p:cBhvr>
                                      <p:to>
                                        <p:strVal val="visible"/>
                                      </p:to>
                                    </p:set>
                                    <p:animEffect transition="in" filter="blinds(horizontal)">
                                      <p:cBhvr>
                                        <p:cTn id="40" dur="500"/>
                                        <p:tgtEl>
                                          <p:spTgt spid="2406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40647"/>
                                        </p:tgtEl>
                                        <p:attrNameLst>
                                          <p:attrName>style.visibility</p:attrName>
                                        </p:attrNameLst>
                                      </p:cBhvr>
                                      <p:to>
                                        <p:strVal val="visible"/>
                                      </p:to>
                                    </p:set>
                                    <p:animEffect transition="in" filter="blinds(horizontal)">
                                      <p:cBhvr>
                                        <p:cTn id="45" dur="500"/>
                                        <p:tgtEl>
                                          <p:spTgt spid="240647"/>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240662"/>
                                        </p:tgtEl>
                                        <p:attrNameLst>
                                          <p:attrName>style.visibility</p:attrName>
                                        </p:attrNameLst>
                                      </p:cBhvr>
                                      <p:to>
                                        <p:strVal val="visible"/>
                                      </p:to>
                                    </p:set>
                                    <p:animEffect transition="in" filter="blinds(horizontal)">
                                      <p:cBhvr>
                                        <p:cTn id="49" dur="500"/>
                                        <p:tgtEl>
                                          <p:spTgt spid="24066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40644"/>
                                        </p:tgtEl>
                                        <p:attrNameLst>
                                          <p:attrName>style.visibility</p:attrName>
                                        </p:attrNameLst>
                                      </p:cBhvr>
                                      <p:to>
                                        <p:strVal val="visible"/>
                                      </p:to>
                                    </p:set>
                                    <p:animEffect transition="in" filter="blinds(horizontal)">
                                      <p:cBhvr>
                                        <p:cTn id="54" dur="500"/>
                                        <p:tgtEl>
                                          <p:spTgt spid="240644"/>
                                        </p:tgtEl>
                                      </p:cBhvr>
                                    </p:animEffect>
                                  </p:childTnLst>
                                </p:cTn>
                              </p:par>
                              <p:par>
                                <p:cTn id="55" presetID="3" presetClass="entr" presetSubtype="10" fill="hold" nodeType="withEffect">
                                  <p:stCondLst>
                                    <p:cond delay="0"/>
                                  </p:stCondLst>
                                  <p:childTnLst>
                                    <p:set>
                                      <p:cBhvr>
                                        <p:cTn id="56" dur="1" fill="hold">
                                          <p:stCondLst>
                                            <p:cond delay="0"/>
                                          </p:stCondLst>
                                        </p:cTn>
                                        <p:tgtEl>
                                          <p:spTgt spid="240653"/>
                                        </p:tgtEl>
                                        <p:attrNameLst>
                                          <p:attrName>style.visibility</p:attrName>
                                        </p:attrNameLst>
                                      </p:cBhvr>
                                      <p:to>
                                        <p:strVal val="visible"/>
                                      </p:to>
                                    </p:set>
                                    <p:animEffect transition="in" filter="blinds(horizontal)">
                                      <p:cBhvr>
                                        <p:cTn id="57" dur="500"/>
                                        <p:tgtEl>
                                          <p:spTgt spid="24065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0659"/>
                                        </p:tgtEl>
                                        <p:attrNameLst>
                                          <p:attrName>style.visibility</p:attrName>
                                        </p:attrNameLst>
                                      </p:cBhvr>
                                      <p:to>
                                        <p:strVal val="visible"/>
                                      </p:to>
                                    </p:set>
                                    <p:animEffect transition="in" filter="blinds(horizontal)">
                                      <p:cBhvr>
                                        <p:cTn id="60" dur="500"/>
                                        <p:tgtEl>
                                          <p:spTgt spid="24065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240645"/>
                                        </p:tgtEl>
                                        <p:attrNameLst>
                                          <p:attrName>style.visibility</p:attrName>
                                        </p:attrNameLst>
                                      </p:cBhvr>
                                      <p:to>
                                        <p:strVal val="visible"/>
                                      </p:to>
                                    </p:set>
                                    <p:animEffect transition="in" filter="blinds(horizontal)">
                                      <p:cBhvr>
                                        <p:cTn id="65" dur="500"/>
                                        <p:tgtEl>
                                          <p:spTgt spid="24064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0663"/>
                                        </p:tgtEl>
                                        <p:attrNameLst>
                                          <p:attrName>style.visibility</p:attrName>
                                        </p:attrNameLst>
                                      </p:cBhvr>
                                      <p:to>
                                        <p:strVal val="visible"/>
                                      </p:to>
                                    </p:set>
                                    <p:animEffect transition="in" filter="blinds(horizontal)">
                                      <p:cBhvr>
                                        <p:cTn id="68" dur="500"/>
                                        <p:tgtEl>
                                          <p:spTgt spid="24066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40664"/>
                                        </p:tgtEl>
                                        <p:attrNameLst>
                                          <p:attrName>style.visibility</p:attrName>
                                        </p:attrNameLst>
                                      </p:cBhvr>
                                      <p:to>
                                        <p:strVal val="visible"/>
                                      </p:to>
                                    </p:set>
                                    <p:animEffect transition="in" filter="blinds(horizontal)">
                                      <p:cBhvr>
                                        <p:cTn id="71" dur="500"/>
                                        <p:tgtEl>
                                          <p:spTgt spid="240664"/>
                                        </p:tgtEl>
                                      </p:cBhvr>
                                    </p:animEffect>
                                  </p:childTnLst>
                                </p:cTn>
                              </p:par>
                              <p:par>
                                <p:cTn id="72" presetID="3" presetClass="entr" presetSubtype="10" fill="hold" nodeType="withEffect">
                                  <p:stCondLst>
                                    <p:cond delay="0"/>
                                  </p:stCondLst>
                                  <p:childTnLst>
                                    <p:set>
                                      <p:cBhvr>
                                        <p:cTn id="73" dur="1" fill="hold">
                                          <p:stCondLst>
                                            <p:cond delay="0"/>
                                          </p:stCondLst>
                                        </p:cTn>
                                        <p:tgtEl>
                                          <p:spTgt spid="240665"/>
                                        </p:tgtEl>
                                        <p:attrNameLst>
                                          <p:attrName>style.visibility</p:attrName>
                                        </p:attrNameLst>
                                      </p:cBhvr>
                                      <p:to>
                                        <p:strVal val="visible"/>
                                      </p:to>
                                    </p:set>
                                    <p:animEffect transition="in" filter="blinds(horizontal)">
                                      <p:cBhvr>
                                        <p:cTn id="74" dur="500"/>
                                        <p:tgtEl>
                                          <p:spTgt spid="24066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240666"/>
                                        </p:tgtEl>
                                        <p:attrNameLst>
                                          <p:attrName>style.visibility</p:attrName>
                                        </p:attrNameLst>
                                      </p:cBhvr>
                                      <p:to>
                                        <p:strVal val="visible"/>
                                      </p:to>
                                    </p:set>
                                    <p:animEffect transition="in" filter="blinds(horizontal)">
                                      <p:cBhvr>
                                        <p:cTn id="79" dur="500"/>
                                        <p:tgtEl>
                                          <p:spTgt spid="24066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40667"/>
                                        </p:tgtEl>
                                        <p:attrNameLst>
                                          <p:attrName>style.visibility</p:attrName>
                                        </p:attrNameLst>
                                      </p:cBhvr>
                                      <p:to>
                                        <p:strVal val="visible"/>
                                      </p:to>
                                    </p:set>
                                    <p:animEffect transition="in" filter="blinds(horizontal)">
                                      <p:cBhvr>
                                        <p:cTn id="82" dur="500"/>
                                        <p:tgtEl>
                                          <p:spTgt spid="24066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40652"/>
                                        </p:tgtEl>
                                        <p:attrNameLst>
                                          <p:attrName>style.visibility</p:attrName>
                                        </p:attrNameLst>
                                      </p:cBhvr>
                                      <p:to>
                                        <p:strVal val="visible"/>
                                      </p:to>
                                    </p:set>
                                    <p:animEffect transition="in" filter="blinds(horizontal)">
                                      <p:cBhvr>
                                        <p:cTn id="87" dur="500"/>
                                        <p:tgtEl>
                                          <p:spTgt spid="24065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40668"/>
                                        </p:tgtEl>
                                        <p:attrNameLst>
                                          <p:attrName>style.visibility</p:attrName>
                                        </p:attrNameLst>
                                      </p:cBhvr>
                                      <p:to>
                                        <p:strVal val="visible"/>
                                      </p:to>
                                    </p:set>
                                    <p:animEffect transition="in" filter="blinds(horizontal)">
                                      <p:cBhvr>
                                        <p:cTn id="90" dur="500"/>
                                        <p:tgtEl>
                                          <p:spTgt spid="240668"/>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40669"/>
                                        </p:tgtEl>
                                        <p:attrNameLst>
                                          <p:attrName>style.visibility</p:attrName>
                                        </p:attrNameLst>
                                      </p:cBhvr>
                                      <p:to>
                                        <p:strVal val="visible"/>
                                      </p:to>
                                    </p:set>
                                    <p:animEffect transition="in" filter="blinds(horizontal)">
                                      <p:cBhvr>
                                        <p:cTn id="93" dur="500"/>
                                        <p:tgtEl>
                                          <p:spTgt spid="240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5" grpId="0"/>
      <p:bldP spid="240656" grpId="0"/>
      <p:bldP spid="240658" grpId="0"/>
      <p:bldP spid="240659" grpId="0"/>
      <p:bldP spid="240661" grpId="0"/>
      <p:bldP spid="240662" grpId="0"/>
      <p:bldP spid="240663" grpId="0"/>
      <p:bldP spid="240664" grpId="0" animBg="1"/>
      <p:bldP spid="240667" grpId="0"/>
      <p:bldP spid="240668" grpId="0"/>
      <p:bldP spid="2406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961" y="2754313"/>
            <a:ext cx="3312620" cy="182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Changing Face of Aviation Security</a:t>
            </a:r>
            <a:endParaRPr lang="en-GB" dirty="0"/>
          </a:p>
        </p:txBody>
      </p:sp>
      <p:sp>
        <p:nvSpPr>
          <p:cNvPr id="5" name="AutoShape 6"/>
          <p:cNvSpPr>
            <a:spLocks noChangeArrowheads="1"/>
          </p:cNvSpPr>
          <p:nvPr/>
        </p:nvSpPr>
        <p:spPr bwMode="auto">
          <a:xfrm>
            <a:off x="1524000" y="2595562"/>
            <a:ext cx="4464050" cy="657225"/>
          </a:xfrm>
          <a:prstGeom prst="roundRect">
            <a:avLst>
              <a:gd name="adj" fmla="val 16667"/>
            </a:avLst>
          </a:prstGeom>
          <a:solidFill>
            <a:srgbClr val="CCFF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dirty="0">
                <a:latin typeface="Arial Narrow" pitchFamily="34" charset="0"/>
              </a:rPr>
              <a:t>political phase</a:t>
            </a:r>
          </a:p>
        </p:txBody>
      </p:sp>
      <p:sp>
        <p:nvSpPr>
          <p:cNvPr id="6" name="AutoShape 8"/>
          <p:cNvSpPr>
            <a:spLocks noChangeArrowheads="1"/>
          </p:cNvSpPr>
          <p:nvPr/>
        </p:nvSpPr>
        <p:spPr bwMode="auto">
          <a:xfrm>
            <a:off x="1524000" y="3676650"/>
            <a:ext cx="4464050" cy="657225"/>
          </a:xfrm>
          <a:prstGeom prst="roundRect">
            <a:avLst>
              <a:gd name="adj" fmla="val 16667"/>
            </a:avLst>
          </a:prstGeom>
          <a:solidFill>
            <a:srgbClr val="FFFF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dirty="0">
                <a:latin typeface="Arial Narrow" pitchFamily="34" charset="0"/>
              </a:rPr>
              <a:t>aircraft destruction</a:t>
            </a:r>
          </a:p>
        </p:txBody>
      </p:sp>
      <p:sp>
        <p:nvSpPr>
          <p:cNvPr id="7" name="AutoShape 9"/>
          <p:cNvSpPr>
            <a:spLocks noChangeArrowheads="1"/>
          </p:cNvSpPr>
          <p:nvPr/>
        </p:nvSpPr>
        <p:spPr bwMode="auto">
          <a:xfrm>
            <a:off x="1524000" y="4675187"/>
            <a:ext cx="4464050" cy="657225"/>
          </a:xfrm>
          <a:prstGeom prst="roundRect">
            <a:avLst>
              <a:gd name="adj" fmla="val 16667"/>
            </a:avLst>
          </a:prstGeom>
          <a:solidFill>
            <a:srgbClr val="FFCC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dirty="0">
                <a:latin typeface="Arial Narrow" pitchFamily="34" charset="0"/>
              </a:rPr>
              <a:t>&lt;&lt;&lt; post - 9/11 &gt;&gt;&gt;</a:t>
            </a:r>
            <a:br>
              <a:rPr lang="en-US" altLang="en-US" sz="1800" b="1" dirty="0">
                <a:latin typeface="Arial Narrow" pitchFamily="34" charset="0"/>
              </a:rPr>
            </a:br>
            <a:r>
              <a:rPr lang="en-US" altLang="en-US" sz="1800" b="1" dirty="0">
                <a:latin typeface="Arial Narrow" pitchFamily="34" charset="0"/>
              </a:rPr>
              <a:t>aircraft as weapon ?</a:t>
            </a:r>
          </a:p>
        </p:txBody>
      </p:sp>
      <p:sp>
        <p:nvSpPr>
          <p:cNvPr id="8" name="AutoShape 10"/>
          <p:cNvSpPr>
            <a:spLocks noChangeArrowheads="1"/>
          </p:cNvSpPr>
          <p:nvPr/>
        </p:nvSpPr>
        <p:spPr bwMode="auto">
          <a:xfrm>
            <a:off x="1524000" y="1587500"/>
            <a:ext cx="4464050" cy="657225"/>
          </a:xfrm>
          <a:prstGeom prst="roundRect">
            <a:avLst>
              <a:gd name="adj" fmla="val 16667"/>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dirty="0"/>
              <a:t>flight from persecution or prosecution</a:t>
            </a:r>
            <a:r>
              <a:rPr lang="en-US" altLang="en-US" dirty="0"/>
              <a:t> </a:t>
            </a:r>
          </a:p>
        </p:txBody>
      </p:sp>
      <p:sp>
        <p:nvSpPr>
          <p:cNvPr id="9" name="AutoShape 11"/>
          <p:cNvSpPr>
            <a:spLocks noChangeArrowheads="1"/>
          </p:cNvSpPr>
          <p:nvPr/>
        </p:nvSpPr>
        <p:spPr bwMode="auto">
          <a:xfrm rot="5400000">
            <a:off x="-921544" y="3031331"/>
            <a:ext cx="3889375" cy="569913"/>
          </a:xfrm>
          <a:prstGeom prst="rightArrow">
            <a:avLst>
              <a:gd name="adj1" fmla="val 39278"/>
              <a:gd name="adj2" fmla="val 68814"/>
            </a:avLst>
          </a:prstGeom>
          <a:gradFill rotWithShape="1">
            <a:gsLst>
              <a:gs pos="0">
                <a:schemeClr val="hlink"/>
              </a:gs>
              <a:gs pos="100000">
                <a:schemeClr val="bg1"/>
              </a:gs>
            </a:gsLst>
            <a:lin ang="27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Text Box 13"/>
          <p:cNvSpPr txBox="1">
            <a:spLocks noChangeArrowheads="1"/>
          </p:cNvSpPr>
          <p:nvPr/>
        </p:nvSpPr>
        <p:spPr bwMode="auto">
          <a:xfrm>
            <a:off x="228600" y="1443037"/>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t>1948</a:t>
            </a:r>
            <a:endParaRPr lang="en-US" altLang="en-US" sz="1800" b="1"/>
          </a:p>
        </p:txBody>
      </p:sp>
      <p:sp>
        <p:nvSpPr>
          <p:cNvPr id="11" name="Text Box 14"/>
          <p:cNvSpPr txBox="1">
            <a:spLocks noChangeArrowheads="1"/>
          </p:cNvSpPr>
          <p:nvPr/>
        </p:nvSpPr>
        <p:spPr bwMode="auto">
          <a:xfrm>
            <a:off x="228600" y="2444750"/>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t>1968</a:t>
            </a:r>
            <a:endParaRPr lang="en-US" altLang="en-US" sz="1800" b="1"/>
          </a:p>
        </p:txBody>
      </p:sp>
      <p:sp>
        <p:nvSpPr>
          <p:cNvPr id="12" name="Text Box 15"/>
          <p:cNvSpPr txBox="1">
            <a:spLocks noChangeArrowheads="1"/>
          </p:cNvSpPr>
          <p:nvPr/>
        </p:nvSpPr>
        <p:spPr bwMode="auto">
          <a:xfrm>
            <a:off x="228600" y="3525837"/>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t>1994</a:t>
            </a:r>
            <a:endParaRPr lang="en-US" altLang="en-US" sz="1800" b="1"/>
          </a:p>
        </p:txBody>
      </p:sp>
      <p:sp>
        <p:nvSpPr>
          <p:cNvPr id="13" name="Text Box 17"/>
          <p:cNvSpPr txBox="1">
            <a:spLocks noChangeArrowheads="1"/>
          </p:cNvSpPr>
          <p:nvPr/>
        </p:nvSpPr>
        <p:spPr bwMode="auto">
          <a:xfrm>
            <a:off x="228600" y="4395787"/>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t>2001</a:t>
            </a:r>
            <a:endParaRPr lang="en-US" altLang="en-US" sz="1800" b="1"/>
          </a:p>
        </p:txBody>
      </p:sp>
      <p:sp>
        <p:nvSpPr>
          <p:cNvPr id="14" name="Text Box 18"/>
          <p:cNvSpPr txBox="1">
            <a:spLocks noChangeArrowheads="1"/>
          </p:cNvSpPr>
          <p:nvPr/>
        </p:nvSpPr>
        <p:spPr bwMode="auto">
          <a:xfrm>
            <a:off x="660400" y="5468937"/>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t>today</a:t>
            </a:r>
            <a:endParaRPr lang="en-US" altLang="en-US" sz="1800" b="1"/>
          </a:p>
        </p:txBody>
      </p:sp>
      <p:sp>
        <p:nvSpPr>
          <p:cNvPr id="15" name="AutoShape 9"/>
          <p:cNvSpPr>
            <a:spLocks noChangeArrowheads="1"/>
          </p:cNvSpPr>
          <p:nvPr/>
        </p:nvSpPr>
        <p:spPr bwMode="auto">
          <a:xfrm>
            <a:off x="1524000" y="5615636"/>
            <a:ext cx="4464050" cy="657225"/>
          </a:xfrm>
          <a:prstGeom prst="roundRect">
            <a:avLst>
              <a:gd name="adj" fmla="val 16667"/>
            </a:avLst>
          </a:prstGeom>
          <a:solidFill>
            <a:srgbClr val="FFCC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dirty="0" smtClean="0">
                <a:latin typeface="Arial Narrow" pitchFamily="34" charset="0"/>
              </a:rPr>
              <a:t>&lt;&lt;&lt;15 years </a:t>
            </a:r>
            <a:r>
              <a:rPr lang="en-US" altLang="en-US" sz="1800" b="1" dirty="0">
                <a:latin typeface="Arial Narrow" pitchFamily="34" charset="0"/>
              </a:rPr>
              <a:t>post - 9/11 &gt;&gt;&gt;</a:t>
            </a:r>
            <a:br>
              <a:rPr lang="en-US" altLang="en-US" sz="1800" b="1" dirty="0">
                <a:latin typeface="Arial Narrow" pitchFamily="34" charset="0"/>
              </a:rPr>
            </a:br>
            <a:r>
              <a:rPr lang="en-US" altLang="en-US" sz="1800" b="1" dirty="0" smtClean="0">
                <a:latin typeface="Arial Narrow" pitchFamily="34" charset="0"/>
              </a:rPr>
              <a:t>“cyber”</a:t>
            </a:r>
            <a:endParaRPr lang="en-US" altLang="en-US" sz="1800" b="1" dirty="0">
              <a:latin typeface="Arial Narrow" pitchFamily="34" charset="0"/>
            </a:endParaRPr>
          </a:p>
        </p:txBody>
      </p:sp>
      <p:sp>
        <p:nvSpPr>
          <p:cNvPr id="17" name="Text Box 6"/>
          <p:cNvSpPr txBox="1">
            <a:spLocks noChangeArrowheads="1"/>
          </p:cNvSpPr>
          <p:nvPr/>
        </p:nvSpPr>
        <p:spPr bwMode="auto">
          <a:xfrm>
            <a:off x="6245612" y="4554751"/>
            <a:ext cx="292496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700" dirty="0"/>
              <a:t>Taken from ICAO AVSEC Seminar 2005, Marrakech; </a:t>
            </a:r>
            <a:br>
              <a:rPr lang="en-GB" altLang="en-US" sz="700" dirty="0"/>
            </a:br>
            <a:r>
              <a:rPr lang="en-GB" altLang="en-US" sz="700" dirty="0"/>
              <a:t>presentation by Canadian Air Transport Authority, Mark Duncan, Executive Vice President</a:t>
            </a:r>
          </a:p>
        </p:txBody>
      </p:sp>
    </p:spTree>
    <p:extLst>
      <p:ext uri="{BB962C8B-B14F-4D97-AF65-F5344CB8AC3E}">
        <p14:creationId xmlns:p14="http://schemas.microsoft.com/office/powerpoint/2010/main" val="16444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1"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par>
                                <p:cTn id="53" presetID="3" presetClass="entr" presetSubtype="10" fill="hold" grpId="1"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par>
                                <p:cTn id="61" presetID="3" presetClass="entr" presetSubtype="10" fill="hold" grpId="1"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500"/>
                            </p:stCondLst>
                            <p:childTnLst>
                              <p:par>
                                <p:cTn id="70" presetID="3" presetClass="entr" presetSubtype="10" fill="hold" grpId="1" nodeType="afterEffect">
                                  <p:stCondLst>
                                    <p:cond delay="50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5" grpId="1" animBg="1"/>
      <p:bldP spid="6" grpId="0" animBg="1" autoUpdateAnimBg="0"/>
      <p:bldP spid="6" grpId="1" animBg="1"/>
      <p:bldP spid="7" grpId="0" animBg="1" autoUpdateAnimBg="0"/>
      <p:bldP spid="7" grpId="1" animBg="1"/>
      <p:bldP spid="8" grpId="0" animBg="1" autoUpdateAnimBg="0"/>
      <p:bldP spid="8" grpId="1" animBg="1"/>
      <p:bldP spid="9" grpId="0" animBg="1"/>
      <p:bldP spid="10" grpId="0"/>
      <p:bldP spid="11" grpId="0"/>
      <p:bldP spid="12" grpId="0"/>
      <p:bldP spid="13" grpId="0"/>
      <p:bldP spid="14" grpId="0"/>
      <p:bldP spid="15" grpId="0" animBg="1" autoUpdateAnimBg="0"/>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r="3551"/>
          <a:stretch/>
        </p:blipFill>
        <p:spPr bwMode="auto">
          <a:xfrm>
            <a:off x="3581400" y="1219200"/>
            <a:ext cx="5525829"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54050" y="4629150"/>
            <a:ext cx="23288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tabLst>
                <a:tab pos="1441450"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1441450"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9pPr>
          </a:lstStyle>
          <a:p>
            <a:pPr eaLnBrk="1" hangingPunct="1">
              <a:lnSpc>
                <a:spcPct val="80000"/>
              </a:lnSpc>
              <a:buClr>
                <a:srgbClr val="336699"/>
              </a:buClr>
              <a:buSzPct val="75000"/>
              <a:buFont typeface="Wingdings" pitchFamily="2" charset="2"/>
              <a:buNone/>
            </a:pPr>
            <a:r>
              <a:rPr lang="en-GB" altLang="en-US" sz="2400" b="1">
                <a:solidFill>
                  <a:srgbClr val="0000FF"/>
                </a:solidFill>
                <a:ea typeface="ヒラギノ角ゴ ProN W3"/>
              </a:rPr>
              <a:t>ATM Security</a:t>
            </a:r>
          </a:p>
        </p:txBody>
      </p:sp>
      <p:sp>
        <p:nvSpPr>
          <p:cNvPr id="7" name="Text Box 4"/>
          <p:cNvSpPr txBox="1">
            <a:spLocks noChangeArrowheads="1"/>
          </p:cNvSpPr>
          <p:nvPr/>
        </p:nvSpPr>
        <p:spPr bwMode="auto">
          <a:xfrm>
            <a:off x="657225" y="3654425"/>
            <a:ext cx="29829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tabLst>
                <a:tab pos="1441450"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1441450"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9pPr>
          </a:lstStyle>
          <a:p>
            <a:pPr eaLnBrk="1" hangingPunct="1">
              <a:lnSpc>
                <a:spcPct val="80000"/>
              </a:lnSpc>
              <a:buClr>
                <a:srgbClr val="336699"/>
              </a:buClr>
              <a:buSzPct val="75000"/>
              <a:buFont typeface="Wingdings" pitchFamily="2" charset="2"/>
              <a:buNone/>
            </a:pPr>
            <a:r>
              <a:rPr lang="en-GB" altLang="en-US" sz="2800" dirty="0">
                <a:ea typeface="ヒラギノ角ゴ ProN W3"/>
              </a:rPr>
              <a:t>Airspace Security</a:t>
            </a:r>
          </a:p>
        </p:txBody>
      </p:sp>
      <p:sp>
        <p:nvSpPr>
          <p:cNvPr id="8" name="Rectangle 5"/>
          <p:cNvSpPr>
            <a:spLocks noChangeArrowheads="1"/>
          </p:cNvSpPr>
          <p:nvPr/>
        </p:nvSpPr>
        <p:spPr bwMode="auto">
          <a:xfrm>
            <a:off x="1196974" y="4022725"/>
            <a:ext cx="3908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r>
              <a:rPr lang="en-GB" altLang="en-US" sz="1800" dirty="0">
                <a:solidFill>
                  <a:srgbClr val="003366"/>
                </a:solidFill>
                <a:ea typeface="ヒラギノ角ゴ ProN W3"/>
              </a:rPr>
              <a:t> Safeguarding of the airspace</a:t>
            </a:r>
          </a:p>
        </p:txBody>
      </p:sp>
      <p:sp>
        <p:nvSpPr>
          <p:cNvPr id="9" name="Rectangle 6"/>
          <p:cNvSpPr>
            <a:spLocks noChangeArrowheads="1"/>
          </p:cNvSpPr>
          <p:nvPr/>
        </p:nvSpPr>
        <p:spPr bwMode="auto">
          <a:xfrm>
            <a:off x="1247774" y="5299075"/>
            <a:ext cx="72104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pPr>
            <a:r>
              <a:rPr lang="en-GB" altLang="en-US" sz="1800" b="1" dirty="0">
                <a:solidFill>
                  <a:srgbClr val="0000FF"/>
                </a:solidFill>
                <a:ea typeface="ヒラギノ角ゴ ProN W3"/>
              </a:rPr>
              <a:t> Collaborative support to national / Pan European </a:t>
            </a:r>
            <a:r>
              <a:rPr lang="en-GB" altLang="en-US" sz="1800" b="1" dirty="0" smtClean="0">
                <a:solidFill>
                  <a:srgbClr val="0000FF"/>
                </a:solidFill>
                <a:ea typeface="ヒラギノ角ゴ ProN W3"/>
              </a:rPr>
              <a:t>aviation</a:t>
            </a:r>
            <a:br>
              <a:rPr lang="en-GB" altLang="en-US" sz="1800" b="1" dirty="0" smtClean="0">
                <a:solidFill>
                  <a:srgbClr val="0000FF"/>
                </a:solidFill>
                <a:ea typeface="ヒラギノ角ゴ ProN W3"/>
              </a:rPr>
            </a:br>
            <a:r>
              <a:rPr lang="en-GB" altLang="en-US" sz="1800" b="1" dirty="0" smtClean="0">
                <a:solidFill>
                  <a:srgbClr val="0000FF"/>
                </a:solidFill>
                <a:ea typeface="ヒラギノ角ゴ ProN W3"/>
              </a:rPr>
              <a:t>  security incident </a:t>
            </a:r>
            <a:r>
              <a:rPr lang="en-GB" altLang="en-US" sz="1800" b="1" dirty="0">
                <a:solidFill>
                  <a:srgbClr val="0000FF"/>
                </a:solidFill>
                <a:ea typeface="ヒラギノ角ゴ ProN W3"/>
              </a:rPr>
              <a:t>management</a:t>
            </a:r>
          </a:p>
        </p:txBody>
      </p:sp>
      <p:sp>
        <p:nvSpPr>
          <p:cNvPr id="10" name="Text Box 7"/>
          <p:cNvSpPr txBox="1">
            <a:spLocks noChangeArrowheads="1"/>
          </p:cNvSpPr>
          <p:nvPr/>
        </p:nvSpPr>
        <p:spPr bwMode="auto">
          <a:xfrm>
            <a:off x="654050" y="1866900"/>
            <a:ext cx="2641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tabLst>
                <a:tab pos="1441450"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1441450"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9pPr>
          </a:lstStyle>
          <a:p>
            <a:pPr eaLnBrk="1" hangingPunct="1">
              <a:lnSpc>
                <a:spcPct val="80000"/>
              </a:lnSpc>
              <a:buClr>
                <a:srgbClr val="336699"/>
              </a:buClr>
              <a:buSzPct val="75000"/>
              <a:buFont typeface="Wingdings" pitchFamily="2" charset="2"/>
              <a:buNone/>
            </a:pPr>
            <a:r>
              <a:rPr lang="en-GB" altLang="en-US" sz="2800" dirty="0">
                <a:ea typeface="ヒラギノ角ゴ ProN W3"/>
              </a:rPr>
              <a:t>Airport</a:t>
            </a:r>
            <a:r>
              <a:rPr lang="en-GB" altLang="en-US" sz="2800" b="1" dirty="0">
                <a:ea typeface="ヒラギノ角ゴ ProN W3"/>
              </a:rPr>
              <a:t> </a:t>
            </a:r>
            <a:r>
              <a:rPr lang="en-GB" altLang="en-US" sz="2800" dirty="0">
                <a:ea typeface="ヒラギノ角ゴ ProN W3"/>
              </a:rPr>
              <a:t>Security</a:t>
            </a:r>
          </a:p>
        </p:txBody>
      </p:sp>
      <p:sp>
        <p:nvSpPr>
          <p:cNvPr id="11" name="Rectangle 8"/>
          <p:cNvSpPr>
            <a:spLocks noChangeArrowheads="1"/>
          </p:cNvSpPr>
          <p:nvPr/>
        </p:nvSpPr>
        <p:spPr bwMode="auto">
          <a:xfrm>
            <a:off x="1139824" y="2233613"/>
            <a:ext cx="32797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r>
              <a:rPr lang="en-US" altLang="en-US" sz="1800" dirty="0">
                <a:solidFill>
                  <a:srgbClr val="003366"/>
                </a:solidFill>
                <a:ea typeface="ヒラギノ角ゴ ProN W3"/>
              </a:rPr>
              <a:t> Safeguarding of the airport</a:t>
            </a:r>
          </a:p>
          <a:p>
            <a:pPr eaLnBrk="1" hangingPunct="1">
              <a:spcBef>
                <a:spcPct val="0"/>
              </a:spcBef>
              <a:buFontTx/>
              <a:buNone/>
            </a:pPr>
            <a:endParaRPr lang="en-GB" altLang="en-US" sz="1800" dirty="0">
              <a:solidFill>
                <a:srgbClr val="003366"/>
              </a:solidFill>
              <a:ea typeface="ヒラギノ角ゴ ProN W3"/>
            </a:endParaRPr>
          </a:p>
        </p:txBody>
      </p:sp>
      <p:sp>
        <p:nvSpPr>
          <p:cNvPr id="12" name="Rectangle 5"/>
          <p:cNvSpPr>
            <a:spLocks noChangeArrowheads="1"/>
          </p:cNvSpPr>
          <p:nvPr/>
        </p:nvSpPr>
        <p:spPr bwMode="auto">
          <a:xfrm>
            <a:off x="1247775" y="4975225"/>
            <a:ext cx="5970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r>
              <a:rPr lang="en-GB" altLang="en-US" sz="1800" b="1" dirty="0">
                <a:solidFill>
                  <a:srgbClr val="0000FF"/>
                </a:solidFill>
                <a:ea typeface="ヒラギノ角ゴ ProN W3"/>
              </a:rPr>
              <a:t> Safeguarding of the ATM System</a:t>
            </a:r>
            <a:endParaRPr lang="en-GB" altLang="en-US" sz="1800" b="1" dirty="0">
              <a:solidFill>
                <a:srgbClr val="FF0000"/>
              </a:solidFill>
              <a:ea typeface="ヒラギノ角ゴ ProN W3"/>
            </a:endParaRPr>
          </a:p>
        </p:txBody>
      </p:sp>
      <p:sp>
        <p:nvSpPr>
          <p:cNvPr id="13" name="Text Box 7"/>
          <p:cNvSpPr txBox="1">
            <a:spLocks noChangeArrowheads="1"/>
          </p:cNvSpPr>
          <p:nvPr/>
        </p:nvSpPr>
        <p:spPr bwMode="auto">
          <a:xfrm>
            <a:off x="655638" y="2735263"/>
            <a:ext cx="27209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tabLst>
                <a:tab pos="1441450"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1441450"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9pPr>
          </a:lstStyle>
          <a:p>
            <a:pPr eaLnBrk="1" hangingPunct="1">
              <a:lnSpc>
                <a:spcPct val="80000"/>
              </a:lnSpc>
              <a:buClr>
                <a:srgbClr val="336699"/>
              </a:buClr>
              <a:buSzPct val="75000"/>
              <a:buFont typeface="Wingdings" pitchFamily="2" charset="2"/>
              <a:buNone/>
            </a:pPr>
            <a:r>
              <a:rPr lang="en-GB" altLang="en-US" sz="2800" dirty="0">
                <a:ea typeface="ヒラギノ角ゴ ProN W3"/>
              </a:rPr>
              <a:t>Aircraft</a:t>
            </a:r>
            <a:r>
              <a:rPr lang="en-GB" altLang="en-US" sz="2800" b="1" dirty="0">
                <a:ea typeface="ヒラギノ角ゴ ProN W3"/>
              </a:rPr>
              <a:t> </a:t>
            </a:r>
            <a:r>
              <a:rPr lang="en-GB" altLang="en-US" sz="2800" dirty="0">
                <a:ea typeface="ヒラギノ角ゴ ProN W3"/>
              </a:rPr>
              <a:t>Security</a:t>
            </a:r>
          </a:p>
        </p:txBody>
      </p:sp>
      <p:sp>
        <p:nvSpPr>
          <p:cNvPr id="14" name="Rectangle 8"/>
          <p:cNvSpPr>
            <a:spLocks noChangeArrowheads="1"/>
          </p:cNvSpPr>
          <p:nvPr/>
        </p:nvSpPr>
        <p:spPr bwMode="auto">
          <a:xfrm>
            <a:off x="1141413" y="3101975"/>
            <a:ext cx="3278186"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r>
              <a:rPr lang="en-US" altLang="en-US" sz="1800" dirty="0">
                <a:solidFill>
                  <a:srgbClr val="003366"/>
                </a:solidFill>
                <a:ea typeface="ヒラギノ角ゴ ProN W3"/>
              </a:rPr>
              <a:t> Safeguarding of the aircraft  </a:t>
            </a:r>
          </a:p>
          <a:p>
            <a:pPr eaLnBrk="1" hangingPunct="1">
              <a:spcBef>
                <a:spcPct val="0"/>
              </a:spcBef>
              <a:buFontTx/>
              <a:buNone/>
            </a:pPr>
            <a:endParaRPr lang="en-GB" altLang="en-US" sz="1800" dirty="0">
              <a:solidFill>
                <a:srgbClr val="003366"/>
              </a:solidFill>
              <a:ea typeface="ヒラギノ角ゴ ProN W3"/>
            </a:endParaRPr>
          </a:p>
        </p:txBody>
      </p:sp>
      <p:sp>
        <p:nvSpPr>
          <p:cNvPr id="15" name="Slide Number Placeholder 4"/>
          <p:cNvSpPr>
            <a:spLocks noGrp="1"/>
          </p:cNvSpPr>
          <p:nvPr>
            <p:ph type="sldNum" sz="quarter" idx="10"/>
          </p:nvPr>
        </p:nvSpPr>
        <p:spPr>
          <a:xfrm>
            <a:off x="7061200" y="6527800"/>
            <a:ext cx="1905000" cy="273050"/>
          </a:xfrm>
        </p:spPr>
        <p:txBody>
          <a:bodyPr/>
          <a:lstStyle/>
          <a:p>
            <a:pPr>
              <a:defRPr/>
            </a:pPr>
            <a:fld id="{FB91E784-D596-4146-BE40-9FFFBB30F53A}" type="slidenum">
              <a:rPr lang="en-US" smtClean="0"/>
              <a:pPr>
                <a:defRPr/>
              </a:pPr>
              <a:t>13</a:t>
            </a:fld>
            <a:endParaRPr lang="en-US"/>
          </a:p>
        </p:txBody>
      </p:sp>
    </p:spTree>
    <p:extLst>
      <p:ext uri="{BB962C8B-B14F-4D97-AF65-F5344CB8AC3E}">
        <p14:creationId xmlns:p14="http://schemas.microsoft.com/office/powerpoint/2010/main" val="28505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250"/>
                                        <p:tgtEl>
                                          <p:spTgt spid="12">
                                            <p:txEl>
                                              <p:pRg st="0" end="0"/>
                                            </p:txEl>
                                          </p:spTgt>
                                        </p:tgtEl>
                                      </p:cBhvr>
                                    </p:animEffect>
                                  </p:childTnLst>
                                </p:cTn>
                              </p:par>
                            </p:childTnLst>
                          </p:cTn>
                        </p:par>
                        <p:par>
                          <p:cTn id="37" fill="hold">
                            <p:stCondLst>
                              <p:cond delay="2250"/>
                            </p:stCondLst>
                            <p:childTnLst>
                              <p:par>
                                <p:cTn id="38" presetID="10" presetClass="entr" presetSubtype="0" fill="hold" nodeType="afterEffect">
                                  <p:stCondLst>
                                    <p:cond delay="50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79425" y="1820863"/>
            <a:ext cx="8207375" cy="4202112"/>
            <a:chOff x="479425" y="1820863"/>
            <a:chExt cx="8207375" cy="4202112"/>
          </a:xfrm>
        </p:grpSpPr>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25" y="1820863"/>
              <a:ext cx="4227513" cy="4202112"/>
            </a:xfrm>
            <a:prstGeom prst="rect">
              <a:avLst/>
            </a:prstGeom>
            <a:noFill/>
            <a:ln w="9525">
              <a:noFill/>
              <a:miter lim="800000"/>
              <a:headEnd/>
              <a:tailEnd/>
            </a:ln>
          </p:spPr>
        </p:pic>
        <p:sp>
          <p:nvSpPr>
            <p:cNvPr id="31" name="Rectangle 3"/>
            <p:cNvSpPr txBox="1">
              <a:spLocks noChangeArrowheads="1"/>
            </p:cNvSpPr>
            <p:nvPr/>
          </p:nvSpPr>
          <p:spPr bwMode="auto">
            <a:xfrm>
              <a:off x="4800600" y="1820863"/>
              <a:ext cx="3886200" cy="3852862"/>
            </a:xfrm>
            <a:prstGeom prst="rect">
              <a:avLst/>
            </a:prstGeom>
            <a:noFill/>
            <a:ln w="9525" algn="ctr">
              <a:noFill/>
              <a:miter lim="800000"/>
              <a:headEnd/>
              <a:tailEnd/>
            </a:ln>
          </p:spPr>
          <p:txBody>
            <a:bodyPr/>
            <a:lstStyle/>
            <a:p>
              <a:pPr marL="173038" indent="-173038" algn="just">
                <a:spcBef>
                  <a:spcPct val="20000"/>
                </a:spcBef>
                <a:buClr>
                  <a:srgbClr val="E61E0F"/>
                </a:buClr>
                <a:buFont typeface="Arial" pitchFamily="34" charset="0"/>
                <a:buChar char="•"/>
                <a:defRPr/>
              </a:pPr>
              <a:r>
                <a:rPr lang="en-US" sz="1600" kern="0" dirty="0">
                  <a:solidFill>
                    <a:srgbClr val="000000"/>
                  </a:solidFill>
                </a:rPr>
                <a:t>While SESAR </a:t>
              </a:r>
              <a:r>
                <a:rPr lang="en-US" sz="1600" kern="0" dirty="0" smtClean="0">
                  <a:solidFill>
                    <a:srgbClr val="000000"/>
                  </a:solidFill>
                </a:rPr>
                <a:t>improves </a:t>
              </a:r>
              <a:r>
                <a:rPr lang="en-US" sz="1600" kern="0" dirty="0">
                  <a:solidFill>
                    <a:srgbClr val="000000"/>
                  </a:solidFill>
                </a:rPr>
                <a:t>performance and dependability of ATM, it </a:t>
              </a:r>
              <a:r>
                <a:rPr lang="en-US" sz="1600" kern="0" dirty="0" smtClean="0">
                  <a:solidFill>
                    <a:srgbClr val="000000"/>
                  </a:solidFill>
                </a:rPr>
                <a:t>opens </a:t>
              </a:r>
              <a:r>
                <a:rPr lang="en-US" sz="1600" kern="0" dirty="0">
                  <a:solidFill>
                    <a:srgbClr val="000000"/>
                  </a:solidFill>
                </a:rPr>
                <a:t>the way to new vulnerabilities due, for instance, to:</a:t>
              </a:r>
            </a:p>
            <a:p>
              <a:pPr marL="533400" lvl="1" indent="-177800" algn="just">
                <a:spcBef>
                  <a:spcPct val="20000"/>
                </a:spcBef>
                <a:buClr>
                  <a:srgbClr val="E61E0F"/>
                </a:buClr>
                <a:buFont typeface="Arial" pitchFamily="34" charset="0"/>
                <a:buChar char="•"/>
                <a:defRPr/>
              </a:pPr>
              <a:r>
                <a:rPr lang="en-US" sz="1600" kern="0" dirty="0">
                  <a:solidFill>
                    <a:srgbClr val="000000"/>
                  </a:solidFill>
                </a:rPr>
                <a:t>increased reliance on distributed enterprise computing</a:t>
              </a:r>
            </a:p>
            <a:p>
              <a:pPr marL="533400" lvl="1" indent="-177800" algn="just">
                <a:spcBef>
                  <a:spcPct val="20000"/>
                </a:spcBef>
                <a:buClr>
                  <a:srgbClr val="E61E0F"/>
                </a:buClr>
                <a:buFont typeface="Arial" pitchFamily="34" charset="0"/>
                <a:buChar char="•"/>
                <a:defRPr/>
              </a:pPr>
              <a:r>
                <a:rPr lang="en-US" sz="1600" kern="0" dirty="0">
                  <a:solidFill>
                    <a:srgbClr val="000000"/>
                  </a:solidFill>
                </a:rPr>
                <a:t>automated flow of information across a ground and airborne network</a:t>
              </a:r>
            </a:p>
            <a:p>
              <a:pPr marL="173038" indent="-173038" algn="just">
                <a:spcBef>
                  <a:spcPct val="20000"/>
                </a:spcBef>
                <a:buClr>
                  <a:srgbClr val="E61E0F"/>
                </a:buClr>
                <a:buFont typeface="Arial" pitchFamily="34" charset="0"/>
                <a:buChar char="•"/>
                <a:defRPr/>
              </a:pPr>
              <a:endParaRPr lang="en-US" sz="1600" kern="0" dirty="0">
                <a:solidFill>
                  <a:srgbClr val="000000"/>
                </a:solidFill>
              </a:endParaRPr>
            </a:p>
            <a:p>
              <a:pPr marL="173038" indent="-173038" algn="just">
                <a:spcBef>
                  <a:spcPct val="20000"/>
                </a:spcBef>
                <a:buClr>
                  <a:srgbClr val="E61E0F"/>
                </a:buClr>
                <a:buFont typeface="Arial" pitchFamily="34" charset="0"/>
                <a:buChar char="•"/>
                <a:defRPr/>
              </a:pPr>
              <a:r>
                <a:rPr lang="en-US" sz="1600" kern="0" dirty="0">
                  <a:solidFill>
                    <a:srgbClr val="000000"/>
                  </a:solidFill>
                </a:rPr>
                <a:t>Cyber attacks </a:t>
              </a:r>
              <a:r>
                <a:rPr lang="en-US" sz="1600" kern="0" dirty="0" smtClean="0">
                  <a:solidFill>
                    <a:srgbClr val="000000"/>
                  </a:solidFill>
                </a:rPr>
                <a:t>come </a:t>
              </a:r>
              <a:r>
                <a:rPr lang="en-US" sz="1600" kern="0" dirty="0">
                  <a:solidFill>
                    <a:srgbClr val="000000"/>
                  </a:solidFill>
                </a:rPr>
                <a:t>from many sources and </a:t>
              </a:r>
              <a:r>
                <a:rPr lang="en-US" sz="1600" kern="0" dirty="0" smtClean="0">
                  <a:solidFill>
                    <a:srgbClr val="000000"/>
                  </a:solidFill>
                </a:rPr>
                <a:t>have </a:t>
              </a:r>
              <a:r>
                <a:rPr lang="en-US" sz="1600" kern="0" dirty="0">
                  <a:solidFill>
                    <a:srgbClr val="000000"/>
                  </a:solidFill>
                </a:rPr>
                <a:t>a range of possible targets, including civilian, commercial and military systems to damage critical </a:t>
              </a:r>
              <a:r>
                <a:rPr lang="en-US" sz="1600" kern="0" dirty="0" smtClean="0">
                  <a:solidFill>
                    <a:srgbClr val="000000"/>
                  </a:solidFill>
                </a:rPr>
                <a:t>services</a:t>
              </a:r>
            </a:p>
          </p:txBody>
        </p:sp>
        <p:cxnSp>
          <p:nvCxnSpPr>
            <p:cNvPr id="32" name="Connettore 1 31"/>
            <p:cNvCxnSpPr/>
            <p:nvPr/>
          </p:nvCxnSpPr>
          <p:spPr>
            <a:xfrm>
              <a:off x="4837113" y="1820863"/>
              <a:ext cx="0" cy="4202112"/>
            </a:xfrm>
            <a:prstGeom prst="line">
              <a:avLst/>
            </a:prstGeom>
            <a:ln w="31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grpSp>
      <p:sp>
        <p:nvSpPr>
          <p:cNvPr id="4" name="Segnaposto numero diapositiva 3"/>
          <p:cNvSpPr>
            <a:spLocks noGrp="1"/>
          </p:cNvSpPr>
          <p:nvPr>
            <p:ph type="sldNum" sz="quarter" idx="4"/>
          </p:nvPr>
        </p:nvSpPr>
        <p:spPr/>
        <p:txBody>
          <a:bodyPr/>
          <a:lstStyle/>
          <a:p>
            <a:fld id="{43EE9995-B7CE-4749-A06D-41C5ACB8BD8F}" type="slidenum">
              <a:rPr lang="it-IT" smtClean="0">
                <a:solidFill>
                  <a:prstClr val="black">
                    <a:tint val="75000"/>
                  </a:prstClr>
                </a:solidFill>
              </a:rPr>
              <a:pPr/>
              <a:t>14</a:t>
            </a:fld>
            <a:endParaRPr lang="it-IT" dirty="0">
              <a:solidFill>
                <a:prstClr val="black">
                  <a:tint val="75000"/>
                </a:prstClr>
              </a:solidFill>
            </a:endParaRPr>
          </a:p>
        </p:txBody>
      </p:sp>
      <p:sp>
        <p:nvSpPr>
          <p:cNvPr id="11" name="Rectangle 4"/>
          <p:cNvSpPr>
            <a:spLocks noChangeArrowheads="1"/>
          </p:cNvSpPr>
          <p:nvPr/>
        </p:nvSpPr>
        <p:spPr bwMode="auto">
          <a:xfrm>
            <a:off x="3200400" y="482600"/>
            <a:ext cx="5697538" cy="320675"/>
          </a:xfrm>
          <a:prstGeom prst="rect">
            <a:avLst/>
          </a:prstGeom>
          <a:noFill/>
          <a:ln w="9525">
            <a:noFill/>
            <a:miter lim="800000"/>
            <a:headEnd/>
            <a:tailEnd/>
          </a:ln>
          <a:effectLst/>
        </p:spPr>
        <p:txBody>
          <a:bodyPr rIns="0">
            <a:spAutoFit/>
          </a:bodyPr>
          <a:lstStyle/>
          <a:p>
            <a:pPr algn="r" eaLnBrk="1" hangingPunct="1"/>
            <a:r>
              <a:rPr lang="en-US" sz="1500" b="1" dirty="0" smtClean="0">
                <a:solidFill>
                  <a:schemeClr val="bg1"/>
                </a:solidFill>
              </a:rPr>
              <a:t>New Vulnerabilities</a:t>
            </a:r>
            <a:endParaRPr lang="en-US" sz="1500" b="1" dirty="0">
              <a:solidFill>
                <a:schemeClr val="bg1"/>
              </a:solidFill>
            </a:endParaRPr>
          </a:p>
        </p:txBody>
      </p:sp>
      <p:sp>
        <p:nvSpPr>
          <p:cNvPr id="13" name="Rectangle 2"/>
          <p:cNvSpPr txBox="1">
            <a:spLocks noChangeArrowheads="1"/>
          </p:cNvSpPr>
          <p:nvPr/>
        </p:nvSpPr>
        <p:spPr>
          <a:xfrm>
            <a:off x="2133600" y="138112"/>
            <a:ext cx="6851650" cy="395288"/>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j-lt"/>
                <a:ea typeface="+mj-ea"/>
                <a:cs typeface="+mj-cs"/>
              </a:rPr>
              <a:t>Why GAMMA?</a:t>
            </a:r>
            <a:endParaRPr kumimoji="0" lang="en-GB" sz="1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title"/>
          </p:nvPr>
        </p:nvSpPr>
        <p:spPr>
          <a:xfrm>
            <a:off x="1446213" y="304800"/>
            <a:ext cx="6910387" cy="549275"/>
          </a:xfrm>
        </p:spPr>
        <p:txBody>
          <a:bodyPr/>
          <a:lstStyle/>
          <a:p>
            <a:r>
              <a:rPr lang="en-US" altLang="en-US" sz="2400" dirty="0" smtClean="0"/>
              <a:t>The Transition to the New System</a:t>
            </a:r>
            <a:endParaRPr lang="en-US" altLang="en-US" sz="2400" i="1" dirty="0" smtClean="0">
              <a:solidFill>
                <a:srgbClr val="FF0000"/>
              </a:solidFill>
            </a:endParaRPr>
          </a:p>
        </p:txBody>
      </p:sp>
      <p:sp>
        <p:nvSpPr>
          <p:cNvPr id="14341" name="Rectangle 33"/>
          <p:cNvSpPr>
            <a:spLocks noChangeArrowheads="1"/>
          </p:cNvSpPr>
          <p:nvPr/>
        </p:nvSpPr>
        <p:spPr bwMode="auto">
          <a:xfrm>
            <a:off x="179388" y="2933700"/>
            <a:ext cx="1439862" cy="1152525"/>
          </a:xfrm>
          <a:prstGeom prst="rect">
            <a:avLst/>
          </a:prstGeom>
          <a:solidFill>
            <a:srgbClr val="FFCC99"/>
          </a:solidFill>
          <a:ln w="9525">
            <a:solidFill>
              <a:schemeClr val="tx1"/>
            </a:solidFill>
            <a:miter lim="800000"/>
            <a:headEnd/>
            <a:tailEnd/>
          </a:ln>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dirty="0">
                <a:ea typeface="ヒラギノ角ゴ ProN W3"/>
              </a:rPr>
              <a:t>Today’s</a:t>
            </a:r>
          </a:p>
          <a:p>
            <a:pPr algn="ctr" eaLnBrk="1" hangingPunct="1">
              <a:spcBef>
                <a:spcPct val="0"/>
              </a:spcBef>
              <a:buFontTx/>
              <a:buNone/>
            </a:pPr>
            <a:r>
              <a:rPr lang="en-US" altLang="en-US" sz="1600" b="1" dirty="0">
                <a:ea typeface="ヒラギノ角ゴ ProN W3"/>
              </a:rPr>
              <a:t>ATM </a:t>
            </a:r>
          </a:p>
          <a:p>
            <a:pPr algn="ctr" eaLnBrk="1" hangingPunct="1">
              <a:spcBef>
                <a:spcPct val="0"/>
              </a:spcBef>
              <a:buFontTx/>
              <a:buNone/>
            </a:pPr>
            <a:r>
              <a:rPr lang="en-US" altLang="en-US" sz="1600" b="1" dirty="0">
                <a:ea typeface="ヒラギノ角ゴ ProN W3"/>
              </a:rPr>
              <a:t>System</a:t>
            </a:r>
            <a:endParaRPr lang="en-GB" altLang="en-US" sz="1600" b="1" dirty="0">
              <a:ea typeface="ヒラギノ角ゴ ProN W3"/>
            </a:endParaRPr>
          </a:p>
        </p:txBody>
      </p:sp>
      <p:grpSp>
        <p:nvGrpSpPr>
          <p:cNvPr id="3" name="Group 43"/>
          <p:cNvGrpSpPr>
            <a:grpSpLocks/>
          </p:cNvGrpSpPr>
          <p:nvPr/>
        </p:nvGrpSpPr>
        <p:grpSpPr bwMode="auto">
          <a:xfrm>
            <a:off x="6156325" y="1377950"/>
            <a:ext cx="2981325" cy="2859088"/>
            <a:chOff x="3878" y="1044"/>
            <a:chExt cx="1878" cy="1801"/>
          </a:xfrm>
        </p:grpSpPr>
        <p:pic>
          <p:nvPicPr>
            <p:cNvPr id="143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1724"/>
              <a:ext cx="187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34"/>
            <p:cNvSpPr txBox="1">
              <a:spLocks noChangeArrowheads="1"/>
            </p:cNvSpPr>
            <p:nvPr/>
          </p:nvSpPr>
          <p:spPr bwMode="auto">
            <a:xfrm>
              <a:off x="4543" y="1044"/>
              <a:ext cx="86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b="1">
                  <a:ea typeface="ヒラギノ角ゴ ProN W3"/>
                </a:rPr>
                <a:t>Tomorrow’s ATM System</a:t>
              </a:r>
              <a:endParaRPr lang="en-GB" altLang="en-US" sz="1600" b="1">
                <a:ea typeface="ヒラギノ角ゴ ProN W3"/>
              </a:endParaRPr>
            </a:p>
          </p:txBody>
        </p:sp>
      </p:grpSp>
      <p:sp>
        <p:nvSpPr>
          <p:cNvPr id="445471" name="AutoShape 31"/>
          <p:cNvSpPr>
            <a:spLocks noChangeArrowheads="1"/>
          </p:cNvSpPr>
          <p:nvPr/>
        </p:nvSpPr>
        <p:spPr bwMode="auto">
          <a:xfrm>
            <a:off x="1763713" y="3028950"/>
            <a:ext cx="4679950" cy="1057275"/>
          </a:xfrm>
          <a:prstGeom prst="rightArrow">
            <a:avLst>
              <a:gd name="adj1" fmla="val 49852"/>
              <a:gd name="adj2" fmla="val 88180"/>
            </a:avLst>
          </a:prstGeom>
          <a:solidFill>
            <a:srgbClr val="FFFFCC"/>
          </a:solidFill>
          <a:ln w="19050" algn="ctr">
            <a:solidFill>
              <a:schemeClr val="tx1"/>
            </a:solidFill>
            <a:miter lim="800000"/>
            <a:headEnd/>
            <a:tailEnd/>
          </a:ln>
        </p:spPr>
        <p:txBody>
          <a:bodyPr anchor="ctr"/>
          <a:lstStyle>
            <a:lvl1pPr marL="342900" indent="-342900" eaLnBrk="0" hangingPunct="0">
              <a:spcBef>
                <a:spcPct val="20000"/>
              </a:spcBef>
              <a:buChar char="•"/>
              <a:tabLst>
                <a:tab pos="1441450"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1441450"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441450"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441450" algn="l"/>
              </a:tabLst>
              <a:defRPr sz="2000">
                <a:solidFill>
                  <a:schemeClr val="tx1"/>
                </a:solidFill>
                <a:latin typeface="Arial" pitchFamily="34" charset="0"/>
                <a:ea typeface="MS PGothic" pitchFamily="34" charset="-128"/>
              </a:defRPr>
            </a:lvl9pPr>
          </a:lstStyle>
          <a:p>
            <a:pPr algn="ctr" eaLnBrk="1" hangingPunct="1">
              <a:lnSpc>
                <a:spcPct val="80000"/>
              </a:lnSpc>
              <a:buClr>
                <a:srgbClr val="336699"/>
              </a:buClr>
              <a:buSzPct val="75000"/>
              <a:buFont typeface="Wingdings" pitchFamily="2" charset="2"/>
              <a:buNone/>
            </a:pPr>
            <a:r>
              <a:rPr lang="en-US" altLang="en-US" sz="2800" b="1" dirty="0">
                <a:solidFill>
                  <a:schemeClr val="tx2"/>
                </a:solidFill>
                <a:latin typeface="Arial Narrow" pitchFamily="34" charset="0"/>
                <a:ea typeface="ヒラギノ角ゴ ProN W3"/>
              </a:rPr>
              <a:t>Transition</a:t>
            </a:r>
          </a:p>
        </p:txBody>
      </p:sp>
      <p:grpSp>
        <p:nvGrpSpPr>
          <p:cNvPr id="4" name="Group 44"/>
          <p:cNvGrpSpPr>
            <a:grpSpLocks/>
          </p:cNvGrpSpPr>
          <p:nvPr/>
        </p:nvGrpSpPr>
        <p:grpSpPr bwMode="auto">
          <a:xfrm>
            <a:off x="647700" y="1146175"/>
            <a:ext cx="1727200" cy="1655763"/>
            <a:chOff x="1112" y="754"/>
            <a:chExt cx="1088" cy="1043"/>
          </a:xfrm>
        </p:grpSpPr>
        <p:sp>
          <p:nvSpPr>
            <p:cNvPr id="14359" name="Oval 27"/>
            <p:cNvSpPr>
              <a:spLocks noChangeArrowheads="1"/>
            </p:cNvSpPr>
            <p:nvPr/>
          </p:nvSpPr>
          <p:spPr bwMode="auto">
            <a:xfrm>
              <a:off x="1383" y="980"/>
              <a:ext cx="817" cy="817"/>
            </a:xfrm>
            <a:prstGeom prst="ellipse">
              <a:avLst/>
            </a:prstGeom>
            <a:gradFill rotWithShape="1">
              <a:gsLst>
                <a:gs pos="0">
                  <a:srgbClr val="FFFF99"/>
                </a:gs>
                <a:gs pos="100000">
                  <a:srgbClr val="B9B96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New</a:t>
              </a:r>
            </a:p>
            <a:p>
              <a:pPr algn="ctr" eaLnBrk="1" hangingPunct="1">
                <a:spcBef>
                  <a:spcPct val="0"/>
                </a:spcBef>
                <a:buFontTx/>
                <a:buNone/>
              </a:pPr>
              <a:r>
                <a:rPr lang="en-US" altLang="en-US" sz="1600" b="1">
                  <a:ea typeface="ヒラギノ角ゴ ProN W3"/>
                </a:rPr>
                <a:t>Operational</a:t>
              </a:r>
            </a:p>
            <a:p>
              <a:pPr algn="ctr" eaLnBrk="1" hangingPunct="1">
                <a:spcBef>
                  <a:spcPct val="0"/>
                </a:spcBef>
                <a:buFontTx/>
                <a:buNone/>
              </a:pPr>
              <a:r>
                <a:rPr lang="en-US" altLang="en-US" sz="1600" b="1">
                  <a:ea typeface="ヒラギノ角ゴ ProN W3"/>
                </a:rPr>
                <a:t>Concepts</a:t>
              </a:r>
              <a:endParaRPr lang="en-GB" altLang="en-US" sz="1600" b="1">
                <a:ea typeface="ヒラギノ角ゴ ProN W3"/>
              </a:endParaRPr>
            </a:p>
          </p:txBody>
        </p:sp>
        <p:sp>
          <p:nvSpPr>
            <p:cNvPr id="14360" name="Oval 37"/>
            <p:cNvSpPr>
              <a:spLocks noChangeArrowheads="1"/>
            </p:cNvSpPr>
            <p:nvPr/>
          </p:nvSpPr>
          <p:spPr bwMode="auto">
            <a:xfrm>
              <a:off x="1112" y="754"/>
              <a:ext cx="545" cy="545"/>
            </a:xfrm>
            <a:prstGeom prst="ellipse">
              <a:avLst/>
            </a:prstGeom>
            <a:solidFill>
              <a:srgbClr val="FFFF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ASAS</a:t>
              </a:r>
            </a:p>
            <a:p>
              <a:pPr algn="ctr" eaLnBrk="1" hangingPunct="1">
                <a:spcBef>
                  <a:spcPct val="0"/>
                </a:spcBef>
                <a:buFontTx/>
                <a:buNone/>
              </a:pPr>
              <a:r>
                <a:rPr lang="en-US" altLang="en-US" sz="1600" b="1">
                  <a:ea typeface="ヒラギノ角ゴ ProN W3"/>
                </a:rPr>
                <a:t>4D</a:t>
              </a:r>
            </a:p>
            <a:p>
              <a:pPr algn="ctr" eaLnBrk="1" hangingPunct="1">
                <a:spcBef>
                  <a:spcPct val="0"/>
                </a:spcBef>
                <a:buFontTx/>
                <a:buNone/>
              </a:pPr>
              <a:r>
                <a:rPr lang="en-US" altLang="en-US" sz="1600" b="1">
                  <a:ea typeface="ヒラギノ角ゴ ProN W3"/>
                </a:rPr>
                <a:t>…</a:t>
              </a:r>
              <a:endParaRPr lang="en-GB" altLang="en-US" sz="1600" b="1">
                <a:ea typeface="ヒラギノ角ゴ ProN W3"/>
              </a:endParaRPr>
            </a:p>
          </p:txBody>
        </p:sp>
      </p:grpSp>
      <p:grpSp>
        <p:nvGrpSpPr>
          <p:cNvPr id="5" name="Group 45"/>
          <p:cNvGrpSpPr>
            <a:grpSpLocks/>
          </p:cNvGrpSpPr>
          <p:nvPr/>
        </p:nvGrpSpPr>
        <p:grpSpPr bwMode="auto">
          <a:xfrm>
            <a:off x="3319463" y="1577975"/>
            <a:ext cx="1820862" cy="1584325"/>
            <a:chOff x="2699" y="1026"/>
            <a:chExt cx="1147" cy="998"/>
          </a:xfrm>
        </p:grpSpPr>
        <p:sp>
          <p:nvSpPr>
            <p:cNvPr id="14357" name="Oval 30"/>
            <p:cNvSpPr>
              <a:spLocks noChangeArrowheads="1"/>
            </p:cNvSpPr>
            <p:nvPr/>
          </p:nvSpPr>
          <p:spPr bwMode="auto">
            <a:xfrm>
              <a:off x="2699" y="1207"/>
              <a:ext cx="817" cy="817"/>
            </a:xfrm>
            <a:prstGeom prst="ellipse">
              <a:avLst/>
            </a:prstGeom>
            <a:gradFill rotWithShape="1">
              <a:gsLst>
                <a:gs pos="0">
                  <a:srgbClr val="CCFFFF"/>
                </a:gs>
                <a:gs pos="100000">
                  <a:srgbClr val="94B9B9"/>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More</a:t>
              </a:r>
            </a:p>
            <a:p>
              <a:pPr algn="ctr" eaLnBrk="1" hangingPunct="1">
                <a:spcBef>
                  <a:spcPct val="0"/>
                </a:spcBef>
                <a:buFontTx/>
                <a:buNone/>
              </a:pPr>
              <a:r>
                <a:rPr lang="en-US" altLang="en-US" sz="1600" b="1">
                  <a:ea typeface="ヒラギノ角ゴ ProN W3"/>
                </a:rPr>
                <a:t>COTS</a:t>
              </a:r>
            </a:p>
            <a:p>
              <a:pPr algn="ctr" eaLnBrk="1" hangingPunct="1">
                <a:spcBef>
                  <a:spcPct val="0"/>
                </a:spcBef>
                <a:buFontTx/>
                <a:buNone/>
              </a:pPr>
              <a:r>
                <a:rPr lang="en-US" altLang="en-US" sz="1600" b="1">
                  <a:ea typeface="ヒラギノ角ゴ ProN W3"/>
                </a:rPr>
                <a:t>Products</a:t>
              </a:r>
              <a:endParaRPr lang="en-GB" altLang="en-US" sz="1600" b="1">
                <a:ea typeface="ヒラギノ角ゴ ProN W3"/>
              </a:endParaRPr>
            </a:p>
          </p:txBody>
        </p:sp>
        <p:sp>
          <p:nvSpPr>
            <p:cNvPr id="14358" name="Oval 38"/>
            <p:cNvSpPr>
              <a:spLocks noChangeArrowheads="1"/>
            </p:cNvSpPr>
            <p:nvPr/>
          </p:nvSpPr>
          <p:spPr bwMode="auto">
            <a:xfrm>
              <a:off x="3243" y="1026"/>
              <a:ext cx="603" cy="590"/>
            </a:xfrm>
            <a:prstGeom prst="ellipse">
              <a:avLst/>
            </a:prstGeom>
            <a:solidFill>
              <a:srgbClr val="CC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400" b="1">
                  <a:ea typeface="ヒラギノ角ゴ ProN W3"/>
                </a:rPr>
                <a:t>CWP</a:t>
              </a:r>
            </a:p>
            <a:p>
              <a:pPr algn="ctr" eaLnBrk="1" hangingPunct="1">
                <a:spcBef>
                  <a:spcPct val="0"/>
                </a:spcBef>
                <a:buFontTx/>
                <a:buNone/>
              </a:pPr>
              <a:r>
                <a:rPr lang="en-US" altLang="en-US" sz="1400" b="1">
                  <a:ea typeface="ヒラギノ角ゴ ProN W3"/>
                </a:rPr>
                <a:t>FDP</a:t>
              </a:r>
            </a:p>
            <a:p>
              <a:pPr algn="ctr" eaLnBrk="1" hangingPunct="1">
                <a:spcBef>
                  <a:spcPct val="0"/>
                </a:spcBef>
                <a:buFontTx/>
                <a:buNone/>
              </a:pPr>
              <a:r>
                <a:rPr lang="en-US" altLang="en-US" sz="1400" b="1">
                  <a:ea typeface="ヒラギノ角ゴ ProN W3"/>
                </a:rPr>
                <a:t>RDP</a:t>
              </a:r>
            </a:p>
            <a:p>
              <a:pPr algn="ctr" eaLnBrk="1" hangingPunct="1">
                <a:spcBef>
                  <a:spcPct val="0"/>
                </a:spcBef>
                <a:buFontTx/>
                <a:buNone/>
              </a:pPr>
              <a:r>
                <a:rPr lang="en-US" altLang="en-US" sz="1400" b="1">
                  <a:ea typeface="ヒラギノ角ゴ ProN W3"/>
                </a:rPr>
                <a:t> …</a:t>
              </a:r>
              <a:endParaRPr lang="en-GB" altLang="en-US" sz="1400" b="1">
                <a:ea typeface="ヒラギノ角ゴ ProN W3"/>
              </a:endParaRPr>
            </a:p>
          </p:txBody>
        </p:sp>
      </p:grpSp>
      <p:grpSp>
        <p:nvGrpSpPr>
          <p:cNvPr id="6" name="Group 46"/>
          <p:cNvGrpSpPr>
            <a:grpSpLocks/>
          </p:cNvGrpSpPr>
          <p:nvPr/>
        </p:nvGrpSpPr>
        <p:grpSpPr bwMode="auto">
          <a:xfrm>
            <a:off x="1174750" y="4021138"/>
            <a:ext cx="1512888" cy="1946275"/>
            <a:chOff x="612" y="3021"/>
            <a:chExt cx="953" cy="1226"/>
          </a:xfrm>
        </p:grpSpPr>
        <p:sp>
          <p:nvSpPr>
            <p:cNvPr id="101407" name="Oval 31"/>
            <p:cNvSpPr>
              <a:spLocks noChangeArrowheads="1"/>
            </p:cNvSpPr>
            <p:nvPr/>
          </p:nvSpPr>
          <p:spPr bwMode="auto">
            <a:xfrm>
              <a:off x="748" y="3021"/>
              <a:ext cx="817" cy="817"/>
            </a:xfrm>
            <a:prstGeom prst="ellipse">
              <a:avLst/>
            </a:prstGeom>
            <a:gradFill rotWithShape="1">
              <a:gsLst>
                <a:gs pos="0">
                  <a:schemeClr val="accent1"/>
                </a:gs>
                <a:gs pos="100000">
                  <a:schemeClr val="accent1">
                    <a:gamma/>
                    <a:shade val="72549"/>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en-US" sz="1600" b="1" dirty="0">
                  <a:ea typeface="+mn-ea"/>
                  <a:cs typeface="+mn-cs"/>
                </a:rPr>
                <a:t>Open</a:t>
              </a:r>
            </a:p>
            <a:p>
              <a:pPr algn="ctr" fontAlgn="auto">
                <a:spcBef>
                  <a:spcPts val="0"/>
                </a:spcBef>
                <a:spcAft>
                  <a:spcPts val="0"/>
                </a:spcAft>
                <a:defRPr/>
              </a:pPr>
              <a:r>
                <a:rPr lang="en-US" sz="1600" b="1" dirty="0">
                  <a:ea typeface="+mn-ea"/>
                  <a:cs typeface="+mn-cs"/>
                </a:rPr>
                <a:t>Standards</a:t>
              </a:r>
              <a:endParaRPr lang="en-GB" sz="1600" b="1" dirty="0">
                <a:ea typeface="+mn-ea"/>
                <a:cs typeface="+mn-cs"/>
              </a:endParaRPr>
            </a:p>
          </p:txBody>
        </p:sp>
        <p:sp>
          <p:nvSpPr>
            <p:cNvPr id="14356" name="Oval 39"/>
            <p:cNvSpPr>
              <a:spLocks noChangeArrowheads="1"/>
            </p:cNvSpPr>
            <p:nvPr/>
          </p:nvSpPr>
          <p:spPr bwMode="auto">
            <a:xfrm>
              <a:off x="612" y="3565"/>
              <a:ext cx="649" cy="682"/>
            </a:xfrm>
            <a:prstGeom prst="ellipse">
              <a:avLst/>
            </a:prstGeom>
            <a:solidFill>
              <a:srgbClr val="99CC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400" b="1">
                  <a:ea typeface="ヒラギノ角ゴ ProN W3"/>
                </a:rPr>
                <a:t>TCP/IP</a:t>
              </a:r>
            </a:p>
            <a:p>
              <a:pPr algn="ctr" eaLnBrk="1" hangingPunct="1">
                <a:spcBef>
                  <a:spcPct val="0"/>
                </a:spcBef>
                <a:buFontTx/>
                <a:buNone/>
              </a:pPr>
              <a:r>
                <a:rPr lang="en-US" altLang="en-US" sz="1400" b="1">
                  <a:ea typeface="ヒラギノ角ゴ ProN W3"/>
                </a:rPr>
                <a:t>XML</a:t>
              </a:r>
            </a:p>
            <a:p>
              <a:pPr algn="ctr" eaLnBrk="1" hangingPunct="1">
                <a:spcBef>
                  <a:spcPct val="0"/>
                </a:spcBef>
                <a:buFontTx/>
                <a:buNone/>
              </a:pPr>
              <a:r>
                <a:rPr lang="en-US" altLang="en-US" sz="1400" b="1">
                  <a:ea typeface="ヒラギノ角ゴ ProN W3"/>
                </a:rPr>
                <a:t>HTML</a:t>
              </a:r>
            </a:p>
            <a:p>
              <a:pPr algn="ctr" eaLnBrk="1" hangingPunct="1">
                <a:spcBef>
                  <a:spcPct val="0"/>
                </a:spcBef>
                <a:buFontTx/>
                <a:buNone/>
              </a:pPr>
              <a:r>
                <a:rPr lang="en-US" altLang="en-US" sz="1200" b="1">
                  <a:ea typeface="ヒラギノ角ゴ ProN W3"/>
                </a:rPr>
                <a:t> </a:t>
              </a:r>
              <a:r>
                <a:rPr lang="en-US" altLang="en-US" sz="1400" b="1">
                  <a:ea typeface="ヒラギノ角ゴ ProN W3"/>
                </a:rPr>
                <a:t>…</a:t>
              </a:r>
              <a:endParaRPr lang="en-GB" altLang="en-US" sz="1400" b="1">
                <a:ea typeface="ヒラギノ角ゴ ProN W3"/>
              </a:endParaRPr>
            </a:p>
          </p:txBody>
        </p:sp>
      </p:grpSp>
      <p:grpSp>
        <p:nvGrpSpPr>
          <p:cNvPr id="7" name="Group 48"/>
          <p:cNvGrpSpPr>
            <a:grpSpLocks/>
          </p:cNvGrpSpPr>
          <p:nvPr/>
        </p:nvGrpSpPr>
        <p:grpSpPr bwMode="auto">
          <a:xfrm>
            <a:off x="5140325" y="4022725"/>
            <a:ext cx="1873250" cy="1296988"/>
            <a:chOff x="3198" y="3294"/>
            <a:chExt cx="1180" cy="817"/>
          </a:xfrm>
        </p:grpSpPr>
        <p:sp>
          <p:nvSpPr>
            <p:cNvPr id="14353" name="Oval 28"/>
            <p:cNvSpPr>
              <a:spLocks noChangeArrowheads="1"/>
            </p:cNvSpPr>
            <p:nvPr/>
          </p:nvSpPr>
          <p:spPr bwMode="auto">
            <a:xfrm>
              <a:off x="3561" y="3294"/>
              <a:ext cx="817" cy="817"/>
            </a:xfrm>
            <a:prstGeom prst="ellipse">
              <a:avLst/>
            </a:prstGeom>
            <a:gradFill rotWithShape="1">
              <a:gsLst>
                <a:gs pos="0">
                  <a:srgbClr val="CCFFCC"/>
                </a:gs>
                <a:gs pos="100000">
                  <a:srgbClr val="94B994"/>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More</a:t>
              </a:r>
            </a:p>
            <a:p>
              <a:pPr algn="ctr" eaLnBrk="1" hangingPunct="1">
                <a:spcBef>
                  <a:spcPct val="0"/>
                </a:spcBef>
                <a:buFontTx/>
                <a:buNone/>
              </a:pPr>
              <a:r>
                <a:rPr lang="en-US" altLang="en-US" sz="1600" b="1">
                  <a:ea typeface="ヒラギノ角ゴ ProN W3"/>
                </a:rPr>
                <a:t>Data</a:t>
              </a:r>
            </a:p>
            <a:p>
              <a:pPr algn="ctr" eaLnBrk="1" hangingPunct="1">
                <a:spcBef>
                  <a:spcPct val="0"/>
                </a:spcBef>
                <a:buFontTx/>
                <a:buNone/>
              </a:pPr>
              <a:r>
                <a:rPr lang="en-US" altLang="en-US" sz="1600" b="1">
                  <a:ea typeface="ヒラギノ角ゴ ProN W3"/>
                </a:rPr>
                <a:t>Sharing</a:t>
              </a:r>
              <a:endParaRPr lang="en-GB" altLang="en-US" sz="1600" b="1">
                <a:ea typeface="ヒラギノ角ゴ ProN W3"/>
              </a:endParaRPr>
            </a:p>
          </p:txBody>
        </p:sp>
        <p:sp>
          <p:nvSpPr>
            <p:cNvPr id="14354" name="Oval 40"/>
            <p:cNvSpPr>
              <a:spLocks noChangeArrowheads="1"/>
            </p:cNvSpPr>
            <p:nvPr/>
          </p:nvSpPr>
          <p:spPr bwMode="auto">
            <a:xfrm>
              <a:off x="3198" y="3385"/>
              <a:ext cx="545" cy="545"/>
            </a:xfrm>
            <a:prstGeom prst="ellipse">
              <a:avLst/>
            </a:prstGeom>
            <a:solidFill>
              <a:srgbClr val="CCFFCC">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400" b="1">
                  <a:ea typeface="ヒラギノ角ゴ ProN W3"/>
                </a:rPr>
                <a:t>AIM</a:t>
              </a:r>
            </a:p>
            <a:p>
              <a:pPr algn="ctr" eaLnBrk="1" hangingPunct="1">
                <a:spcBef>
                  <a:spcPct val="0"/>
                </a:spcBef>
                <a:buFontTx/>
                <a:buNone/>
              </a:pPr>
              <a:r>
                <a:rPr lang="en-US" altLang="en-US" sz="1400" b="1">
                  <a:ea typeface="ヒラギノ角ゴ ProN W3"/>
                </a:rPr>
                <a:t>CIA</a:t>
              </a:r>
            </a:p>
            <a:p>
              <a:pPr algn="ctr" eaLnBrk="1" hangingPunct="1">
                <a:spcBef>
                  <a:spcPct val="0"/>
                </a:spcBef>
                <a:buFontTx/>
                <a:buNone/>
              </a:pPr>
              <a:r>
                <a:rPr lang="en-US" altLang="en-US" sz="1400" b="1">
                  <a:ea typeface="ヒラギノ角ゴ ProN W3"/>
                </a:rPr>
                <a:t>provenance</a:t>
              </a:r>
            </a:p>
            <a:p>
              <a:pPr algn="ctr" eaLnBrk="1" hangingPunct="1">
                <a:spcBef>
                  <a:spcPct val="0"/>
                </a:spcBef>
                <a:buFontTx/>
                <a:buNone/>
              </a:pPr>
              <a:r>
                <a:rPr lang="en-US" altLang="en-US" sz="1400" b="1">
                  <a:ea typeface="ヒラギノ角ゴ ProN W3"/>
                </a:rPr>
                <a:t> …</a:t>
              </a:r>
              <a:endParaRPr lang="en-GB" altLang="en-US" sz="1400" b="1">
                <a:ea typeface="ヒラギノ角ゴ ProN W3"/>
              </a:endParaRPr>
            </a:p>
          </p:txBody>
        </p:sp>
      </p:grpSp>
      <p:grpSp>
        <p:nvGrpSpPr>
          <p:cNvPr id="8" name="Group 47"/>
          <p:cNvGrpSpPr>
            <a:grpSpLocks/>
          </p:cNvGrpSpPr>
          <p:nvPr/>
        </p:nvGrpSpPr>
        <p:grpSpPr bwMode="auto">
          <a:xfrm>
            <a:off x="3024188" y="3898900"/>
            <a:ext cx="1946275" cy="1368425"/>
            <a:chOff x="1881" y="2704"/>
            <a:chExt cx="1226" cy="862"/>
          </a:xfrm>
        </p:grpSpPr>
        <p:sp>
          <p:nvSpPr>
            <p:cNvPr id="14351" name="Oval 29"/>
            <p:cNvSpPr>
              <a:spLocks noChangeArrowheads="1"/>
            </p:cNvSpPr>
            <p:nvPr/>
          </p:nvSpPr>
          <p:spPr bwMode="auto">
            <a:xfrm>
              <a:off x="1881" y="2749"/>
              <a:ext cx="817" cy="817"/>
            </a:xfrm>
            <a:prstGeom prst="ellipse">
              <a:avLst/>
            </a:prstGeom>
            <a:gradFill rotWithShape="1">
              <a:gsLst>
                <a:gs pos="0">
                  <a:srgbClr val="FFCC99"/>
                </a:gs>
                <a:gs pos="100000">
                  <a:srgbClr val="B9946F"/>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More</a:t>
              </a:r>
            </a:p>
            <a:p>
              <a:pPr algn="ctr" eaLnBrk="1" hangingPunct="1">
                <a:spcBef>
                  <a:spcPct val="0"/>
                </a:spcBef>
                <a:buFontTx/>
                <a:buNone/>
              </a:pPr>
              <a:r>
                <a:rPr lang="en-US" altLang="en-US" sz="1600" b="1">
                  <a:ea typeface="ヒラギノ角ゴ ProN W3"/>
                </a:rPr>
                <a:t>Inter-</a:t>
              </a:r>
            </a:p>
            <a:p>
              <a:pPr algn="ctr" eaLnBrk="1" hangingPunct="1">
                <a:spcBef>
                  <a:spcPct val="0"/>
                </a:spcBef>
                <a:buFontTx/>
                <a:buNone/>
              </a:pPr>
              <a:r>
                <a:rPr lang="en-US" altLang="en-US" sz="1600" b="1">
                  <a:ea typeface="ヒラギノ角ゴ ProN W3"/>
                </a:rPr>
                <a:t>connected</a:t>
              </a:r>
            </a:p>
            <a:p>
              <a:pPr algn="ctr" eaLnBrk="1" hangingPunct="1">
                <a:spcBef>
                  <a:spcPct val="0"/>
                </a:spcBef>
                <a:buFontTx/>
                <a:buNone/>
              </a:pPr>
              <a:r>
                <a:rPr lang="en-US" altLang="en-US" sz="1600" b="1">
                  <a:ea typeface="ヒラギノ角ゴ ProN W3"/>
                </a:rPr>
                <a:t>Systems</a:t>
              </a:r>
              <a:endParaRPr lang="en-GB" altLang="en-US" sz="1600" b="1">
                <a:ea typeface="ヒラギノ角ゴ ProN W3"/>
              </a:endParaRPr>
            </a:p>
          </p:txBody>
        </p:sp>
        <p:sp>
          <p:nvSpPr>
            <p:cNvPr id="14352" name="Oval 41"/>
            <p:cNvSpPr>
              <a:spLocks noChangeArrowheads="1"/>
            </p:cNvSpPr>
            <p:nvPr/>
          </p:nvSpPr>
          <p:spPr bwMode="auto">
            <a:xfrm>
              <a:off x="2562" y="2704"/>
              <a:ext cx="545" cy="545"/>
            </a:xfrm>
            <a:prstGeom prst="ellipse">
              <a:avLst/>
            </a:prstGeom>
            <a:solidFill>
              <a:srgbClr val="FFCC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400" b="1">
                  <a:ea typeface="ヒラギノ角ゴ ProN W3"/>
                </a:rPr>
                <a:t>SWIM</a:t>
              </a:r>
            </a:p>
            <a:p>
              <a:pPr algn="ctr" eaLnBrk="1" hangingPunct="1">
                <a:spcBef>
                  <a:spcPct val="0"/>
                </a:spcBef>
                <a:buFontTx/>
                <a:buNone/>
              </a:pPr>
              <a:r>
                <a:rPr lang="en-US" altLang="en-US" sz="1400" b="1">
                  <a:ea typeface="ヒラギノ角ゴ ProN W3"/>
                </a:rPr>
                <a:t>AG</a:t>
              </a:r>
            </a:p>
            <a:p>
              <a:pPr algn="ctr" eaLnBrk="1" hangingPunct="1">
                <a:spcBef>
                  <a:spcPct val="0"/>
                </a:spcBef>
                <a:buFontTx/>
                <a:buNone/>
              </a:pPr>
              <a:r>
                <a:rPr lang="en-US" altLang="en-US" sz="1400" b="1">
                  <a:ea typeface="ヒラギノ角ゴ ProN W3"/>
                </a:rPr>
                <a:t>GG</a:t>
              </a:r>
            </a:p>
            <a:p>
              <a:pPr algn="ctr" eaLnBrk="1" hangingPunct="1">
                <a:spcBef>
                  <a:spcPct val="0"/>
                </a:spcBef>
                <a:buFontTx/>
                <a:buNone/>
              </a:pPr>
              <a:r>
                <a:rPr lang="en-US" altLang="en-US" sz="1400" b="1">
                  <a:ea typeface="ヒラギノ角ゴ ProN W3"/>
                </a:rPr>
                <a:t> …</a:t>
              </a:r>
              <a:endParaRPr lang="en-GB" altLang="en-US" sz="1400" b="1">
                <a:ea typeface="ヒラギノ角ゴ ProN W3"/>
              </a:endParaRPr>
            </a:p>
          </p:txBody>
        </p:sp>
      </p:grpSp>
      <p:sp>
        <p:nvSpPr>
          <p:cNvPr id="101418" name="Oval 42"/>
          <p:cNvSpPr>
            <a:spLocks noChangeArrowheads="1"/>
          </p:cNvSpPr>
          <p:nvPr/>
        </p:nvSpPr>
        <p:spPr bwMode="auto">
          <a:xfrm>
            <a:off x="1835150" y="2717800"/>
            <a:ext cx="1441450" cy="865188"/>
          </a:xfrm>
          <a:prstGeom prst="ellipse">
            <a:avLst/>
          </a:prstGeom>
          <a:solidFill>
            <a:srgbClr val="FF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b="1">
                <a:ea typeface="ヒラギノ角ゴ ProN W3"/>
              </a:rPr>
              <a:t>Evolution</a:t>
            </a:r>
            <a:endParaRPr lang="en-GB" altLang="en-US" sz="1600" b="1">
              <a:ea typeface="ヒラギノ角ゴ ProN W3"/>
            </a:endParaRPr>
          </a:p>
        </p:txBody>
      </p:sp>
      <p:sp>
        <p:nvSpPr>
          <p:cNvPr id="2" name="Slide Number Placeholder 1"/>
          <p:cNvSpPr>
            <a:spLocks noGrp="1"/>
          </p:cNvSpPr>
          <p:nvPr>
            <p:ph type="sldNum" sz="quarter" idx="4294967295"/>
          </p:nvPr>
        </p:nvSpPr>
        <p:spPr>
          <a:xfrm>
            <a:off x="6553200" y="6343650"/>
            <a:ext cx="1905000" cy="457200"/>
          </a:xfrm>
          <a:prstGeom prst="rect">
            <a:avLst/>
          </a:prstGeom>
        </p:spPr>
        <p:txBody>
          <a:bodyPr/>
          <a:lstStyle/>
          <a:p>
            <a:pPr>
              <a:defRPr/>
            </a:pPr>
            <a:fld id="{E1ABA49E-15C2-4A05-9809-36212A203E1B}" type="slidenum">
              <a:rPr lang="en-US" smtClean="0"/>
              <a:pPr>
                <a:defRPr/>
              </a:pPr>
              <a:t>15</a:t>
            </a:fld>
            <a:endParaRPr lang="en-US"/>
          </a:p>
        </p:txBody>
      </p:sp>
    </p:spTree>
    <p:extLst>
      <p:ext uri="{BB962C8B-B14F-4D97-AF65-F5344CB8AC3E}">
        <p14:creationId xmlns:p14="http://schemas.microsoft.com/office/powerpoint/2010/main" val="2674078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45471"/>
                                        </p:tgtEl>
                                        <p:attrNameLst>
                                          <p:attrName>style.visibility</p:attrName>
                                        </p:attrNameLst>
                                      </p:cBhvr>
                                      <p:to>
                                        <p:strVal val="visible"/>
                                      </p:to>
                                    </p:set>
                                    <p:animEffect transition="in" filter="wipe(left)">
                                      <p:cBhvr>
                                        <p:cTn id="11" dur="500"/>
                                        <p:tgtEl>
                                          <p:spTgt spid="44547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101418"/>
                                        </p:tgtEl>
                                        <p:attrNameLst>
                                          <p:attrName>style.visibility</p:attrName>
                                        </p:attrNameLst>
                                      </p:cBhvr>
                                      <p:to>
                                        <p:strVal val="visible"/>
                                      </p:to>
                                    </p:set>
                                    <p:animEffect transition="in" filter="fade">
                                      <p:cBhvr>
                                        <p:cTn id="40" dur="1000"/>
                                        <p:tgtEl>
                                          <p:spTgt spid="10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445471" grpId="0" animBg="1"/>
      <p:bldP spid="1014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3" name="Rectangle 3"/>
          <p:cNvSpPr>
            <a:spLocks noChangeArrowheads="1"/>
          </p:cNvSpPr>
          <p:nvPr/>
        </p:nvSpPr>
        <p:spPr bwMode="auto">
          <a:xfrm>
            <a:off x="385763" y="1412875"/>
            <a:ext cx="56721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sz="2400" dirty="0"/>
              <a:t> Threat</a:t>
            </a:r>
            <a:br>
              <a:rPr lang="en-GB" altLang="en-US" sz="2400" dirty="0"/>
            </a:br>
            <a:r>
              <a:rPr lang="en-GB" altLang="en-US" dirty="0"/>
              <a:t>… capabilities, intentions, and</a:t>
            </a:r>
            <a:r>
              <a:rPr lang="en-GB" altLang="en-US" sz="2400" dirty="0"/>
              <a:t> </a:t>
            </a:r>
            <a:r>
              <a:rPr lang="en-GB" altLang="en-US" sz="2400" dirty="0" smtClean="0"/>
              <a:t/>
            </a:r>
            <a:br>
              <a:rPr lang="en-GB" altLang="en-US" sz="2400" dirty="0" smtClean="0"/>
            </a:br>
            <a:r>
              <a:rPr lang="en-GB" altLang="en-US" sz="2400" b="1" i="1" dirty="0" smtClean="0"/>
              <a:t>attack </a:t>
            </a:r>
            <a:r>
              <a:rPr lang="en-GB" altLang="en-US" sz="2400" b="1" i="1" dirty="0"/>
              <a:t>methods</a:t>
            </a:r>
            <a:r>
              <a:rPr lang="en-GB" altLang="en-US" sz="2400" dirty="0"/>
              <a:t> </a:t>
            </a:r>
            <a:r>
              <a:rPr lang="en-GB" altLang="en-US" dirty="0"/>
              <a:t>of adversaries to exploit, </a:t>
            </a:r>
            <a:r>
              <a:rPr lang="en-GB" altLang="en-US" dirty="0" smtClean="0"/>
              <a:t>or</a:t>
            </a:r>
            <a:r>
              <a:rPr lang="en-GB" altLang="en-US" sz="2400" dirty="0" smtClean="0"/>
              <a:t> </a:t>
            </a:r>
            <a:r>
              <a:rPr lang="en-GB" altLang="en-US" sz="2400" b="1" i="1" dirty="0"/>
              <a:t>any condition, circumstance or event</a:t>
            </a:r>
            <a:r>
              <a:rPr lang="en-GB" altLang="en-US" sz="2400" dirty="0"/>
              <a:t> </a:t>
            </a:r>
            <a:r>
              <a:rPr lang="en-GB" altLang="en-US" dirty="0"/>
              <a:t>with the potential to</a:t>
            </a:r>
            <a:r>
              <a:rPr lang="en-GB" altLang="en-US" sz="2400" dirty="0"/>
              <a:t> </a:t>
            </a:r>
            <a:r>
              <a:rPr lang="en-GB" altLang="en-US" dirty="0"/>
              <a:t>cause harm to assets</a:t>
            </a:r>
            <a:r>
              <a:rPr lang="en-GB" altLang="en-US" sz="2400" dirty="0"/>
              <a:t>.</a:t>
            </a:r>
            <a:br>
              <a:rPr lang="en-GB" altLang="en-US" sz="2400" dirty="0"/>
            </a:br>
            <a:endParaRPr lang="en-GB" altLang="en-US" sz="2400" dirty="0"/>
          </a:p>
          <a:p>
            <a:pPr>
              <a:buFontTx/>
              <a:buChar char="•"/>
            </a:pPr>
            <a:r>
              <a:rPr lang="en-GB" altLang="en-US" sz="2400" dirty="0"/>
              <a:t> Threat is different from </a:t>
            </a:r>
            <a:r>
              <a:rPr lang="en-GB" altLang="en-US" sz="2400" b="1" i="1" dirty="0"/>
              <a:t>threat source</a:t>
            </a:r>
            <a:r>
              <a:rPr lang="en-GB" altLang="en-US" sz="2400" dirty="0"/>
              <a:t>!</a:t>
            </a:r>
            <a:br>
              <a:rPr lang="en-GB" altLang="en-US" sz="2400" dirty="0"/>
            </a:br>
            <a:r>
              <a:rPr lang="en-GB" altLang="en-US" sz="2400" dirty="0"/>
              <a:t>… sources of threat range from vandals to terrorists (and even states).</a:t>
            </a:r>
            <a:br>
              <a:rPr lang="en-GB" altLang="en-US" sz="2400" dirty="0"/>
            </a:br>
            <a:endParaRPr lang="en-GB" altLang="en-US" sz="2400" dirty="0"/>
          </a:p>
          <a:p>
            <a:pPr>
              <a:buFontTx/>
              <a:buChar char="•"/>
            </a:pPr>
            <a:r>
              <a:rPr lang="en-GB" altLang="en-US" sz="2400" dirty="0"/>
              <a:t> Vulnerabilities</a:t>
            </a:r>
            <a:br>
              <a:rPr lang="en-GB" altLang="en-US" sz="2400" dirty="0"/>
            </a:br>
            <a:r>
              <a:rPr lang="en-GB" altLang="en-US" dirty="0"/>
              <a:t>… </a:t>
            </a:r>
            <a:r>
              <a:rPr lang="en-GB" altLang="en-US" sz="2400" b="1" i="1" dirty="0"/>
              <a:t>weaknesses</a:t>
            </a:r>
            <a:r>
              <a:rPr lang="en-GB" altLang="en-US" dirty="0"/>
              <a:t> of a system or control …</a:t>
            </a:r>
            <a:r>
              <a:rPr lang="en-GB" altLang="en-US" sz="2400" dirty="0"/>
              <a:t> </a:t>
            </a:r>
          </a:p>
        </p:txBody>
      </p:sp>
      <p:sp>
        <p:nvSpPr>
          <p:cNvPr id="281604" name="AutoShape 4"/>
          <p:cNvSpPr>
            <a:spLocks noChangeArrowheads="1"/>
          </p:cNvSpPr>
          <p:nvPr/>
        </p:nvSpPr>
        <p:spPr bwMode="auto">
          <a:xfrm>
            <a:off x="6043613" y="2992438"/>
            <a:ext cx="2984500" cy="657225"/>
          </a:xfrm>
          <a:prstGeom prst="roundRect">
            <a:avLst>
              <a:gd name="adj" fmla="val 16667"/>
            </a:avLst>
          </a:prstGeom>
          <a:solidFill>
            <a:srgbClr val="CCFF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Narrow" pitchFamily="34" charset="0"/>
              </a:rPr>
              <a:t>Electro-magnetic space</a:t>
            </a:r>
          </a:p>
        </p:txBody>
      </p:sp>
      <p:sp>
        <p:nvSpPr>
          <p:cNvPr id="281605" name="AutoShape 5"/>
          <p:cNvSpPr>
            <a:spLocks noChangeArrowheads="1"/>
          </p:cNvSpPr>
          <p:nvPr/>
        </p:nvSpPr>
        <p:spPr bwMode="auto">
          <a:xfrm>
            <a:off x="6043613" y="3762375"/>
            <a:ext cx="2976562" cy="657225"/>
          </a:xfrm>
          <a:prstGeom prst="roundRect">
            <a:avLst>
              <a:gd name="adj" fmla="val 16667"/>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Narrow" pitchFamily="34" charset="0"/>
              </a:rPr>
              <a:t>Cyber space</a:t>
            </a:r>
          </a:p>
        </p:txBody>
      </p:sp>
      <p:sp>
        <p:nvSpPr>
          <p:cNvPr id="281607" name="AutoShape 7"/>
          <p:cNvSpPr>
            <a:spLocks noChangeArrowheads="1"/>
          </p:cNvSpPr>
          <p:nvPr/>
        </p:nvSpPr>
        <p:spPr bwMode="auto">
          <a:xfrm>
            <a:off x="6043613" y="4524375"/>
            <a:ext cx="2946400" cy="657225"/>
          </a:xfrm>
          <a:prstGeom prst="roundRect">
            <a:avLst>
              <a:gd name="adj" fmla="val 16667"/>
            </a:avLst>
          </a:prstGeom>
          <a:solidFill>
            <a:srgbClr val="FFCC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Narrow" pitchFamily="34" charset="0"/>
              </a:rPr>
              <a:t>Natural/physical attack space</a:t>
            </a:r>
          </a:p>
        </p:txBody>
      </p:sp>
      <p:sp>
        <p:nvSpPr>
          <p:cNvPr id="281608" name="AutoShape 8"/>
          <p:cNvSpPr>
            <a:spLocks noChangeArrowheads="1"/>
          </p:cNvSpPr>
          <p:nvPr/>
        </p:nvSpPr>
        <p:spPr bwMode="auto">
          <a:xfrm>
            <a:off x="6043613" y="2200275"/>
            <a:ext cx="2984500" cy="657225"/>
          </a:xfrm>
          <a:prstGeom prst="roundRect">
            <a:avLst>
              <a:gd name="adj" fmla="val 16667"/>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dirty="0">
                <a:latin typeface="Arial Narrow" pitchFamily="34" charset="0"/>
              </a:rPr>
              <a:t>“Social Engineering”</a:t>
            </a:r>
          </a:p>
        </p:txBody>
      </p:sp>
      <p:sp>
        <p:nvSpPr>
          <p:cNvPr id="9" name="Rectangle 5"/>
          <p:cNvSpPr txBox="1">
            <a:spLocks noChangeArrowheads="1"/>
          </p:cNvSpPr>
          <p:nvPr/>
        </p:nvSpPr>
        <p:spPr bwMode="auto">
          <a:xfrm>
            <a:off x="1446213" y="304800"/>
            <a:ext cx="6910387" cy="461665"/>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a:lstStyle>
          <a:p>
            <a:r>
              <a:rPr lang="en-US" altLang="en-US" sz="2400" kern="0" dirty="0" smtClean="0"/>
              <a:t>Threats and Vulnerabilities</a:t>
            </a:r>
            <a:endParaRPr lang="en-US" altLang="en-US" sz="2400" i="1" kern="0" dirty="0" smtClean="0">
              <a:solidFill>
                <a:srgbClr val="FF0000"/>
              </a:solidFill>
            </a:endParaRPr>
          </a:p>
        </p:txBody>
      </p:sp>
    </p:spTree>
    <p:extLst>
      <p:ext uri="{BB962C8B-B14F-4D97-AF65-F5344CB8AC3E}">
        <p14:creationId xmlns:p14="http://schemas.microsoft.com/office/powerpoint/2010/main" val="3408241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fade">
                                      <p:cBhvr>
                                        <p:cTn id="7" dur="500"/>
                                        <p:tgtEl>
                                          <p:spTgt spid="281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fade">
                                      <p:cBhvr>
                                        <p:cTn id="12" dur="500"/>
                                        <p:tgtEl>
                                          <p:spTgt spid="281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fade">
                                      <p:cBhvr>
                                        <p:cTn id="17" dur="500"/>
                                        <p:tgtEl>
                                          <p:spTgt spid="28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1608"/>
                                        </p:tgtEl>
                                        <p:attrNameLst>
                                          <p:attrName>style.visibility</p:attrName>
                                        </p:attrNameLst>
                                      </p:cBhvr>
                                      <p:to>
                                        <p:strVal val="visible"/>
                                      </p:to>
                                    </p:set>
                                    <p:animEffect transition="in" filter="fade">
                                      <p:cBhvr>
                                        <p:cTn id="22" dur="1000"/>
                                        <p:tgtEl>
                                          <p:spTgt spid="28160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81604"/>
                                        </p:tgtEl>
                                        <p:attrNameLst>
                                          <p:attrName>style.visibility</p:attrName>
                                        </p:attrNameLst>
                                      </p:cBhvr>
                                      <p:to>
                                        <p:strVal val="visible"/>
                                      </p:to>
                                    </p:set>
                                    <p:animEffect transition="in" filter="fade">
                                      <p:cBhvr>
                                        <p:cTn id="26" dur="1000"/>
                                        <p:tgtEl>
                                          <p:spTgt spid="28160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81605"/>
                                        </p:tgtEl>
                                        <p:attrNameLst>
                                          <p:attrName>style.visibility</p:attrName>
                                        </p:attrNameLst>
                                      </p:cBhvr>
                                      <p:to>
                                        <p:strVal val="visible"/>
                                      </p:to>
                                    </p:set>
                                    <p:animEffect transition="in" filter="fade">
                                      <p:cBhvr>
                                        <p:cTn id="30" dur="1000"/>
                                        <p:tgtEl>
                                          <p:spTgt spid="28160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1607"/>
                                        </p:tgtEl>
                                        <p:attrNameLst>
                                          <p:attrName>style.visibility</p:attrName>
                                        </p:attrNameLst>
                                      </p:cBhvr>
                                      <p:to>
                                        <p:strVal val="visible"/>
                                      </p:to>
                                    </p:set>
                                    <p:animEffect transition="in" filter="fade">
                                      <p:cBhvr>
                                        <p:cTn id="34" dur="10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P spid="281604" grpId="0" animBg="1" autoUpdateAnimBg="0"/>
      <p:bldP spid="281605" grpId="0" animBg="1" autoUpdateAnimBg="0"/>
      <p:bldP spid="281607" grpId="0" animBg="1" autoUpdateAnimBg="0"/>
      <p:bldP spid="2816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GB" altLang="en-US"/>
              <a:t>Security Risk Management</a:t>
            </a:r>
          </a:p>
        </p:txBody>
      </p:sp>
      <p:sp>
        <p:nvSpPr>
          <p:cNvPr id="279555" name="Rectangle 3"/>
          <p:cNvSpPr>
            <a:spLocks noChangeArrowheads="1"/>
          </p:cNvSpPr>
          <p:nvPr/>
        </p:nvSpPr>
        <p:spPr bwMode="auto">
          <a:xfrm>
            <a:off x="1766888" y="1700213"/>
            <a:ext cx="5613400" cy="4365625"/>
          </a:xfrm>
          <a:prstGeom prst="rect">
            <a:avLst/>
          </a:prstGeom>
          <a:solidFill>
            <a:srgbClr val="FFFFFF"/>
          </a:solidFill>
          <a:ln w="15875">
            <a:solidFill>
              <a:srgbClr val="000000"/>
            </a:solidFill>
            <a:prstDash val="lgDash"/>
            <a:miter lim="800000"/>
            <a:headEnd/>
            <a:tailEnd/>
          </a:ln>
        </p:spPr>
        <p:txBody>
          <a:bodyPr/>
          <a:lstStyle/>
          <a:p>
            <a:endParaRPr lang="en-GB"/>
          </a:p>
        </p:txBody>
      </p:sp>
      <p:sp>
        <p:nvSpPr>
          <p:cNvPr id="279556" name="Rectangle 4"/>
          <p:cNvSpPr>
            <a:spLocks noChangeArrowheads="1"/>
          </p:cNvSpPr>
          <p:nvPr/>
        </p:nvSpPr>
        <p:spPr bwMode="auto">
          <a:xfrm>
            <a:off x="1911350" y="3062288"/>
            <a:ext cx="2901950" cy="2755900"/>
          </a:xfrm>
          <a:prstGeom prst="rect">
            <a:avLst/>
          </a:prstGeom>
          <a:solidFill>
            <a:srgbClr val="CCECFF"/>
          </a:solidFill>
          <a:ln w="9525">
            <a:solidFill>
              <a:srgbClr val="000000"/>
            </a:solidFill>
            <a:prstDash val="lgDash"/>
            <a:miter lim="800000"/>
            <a:headEnd/>
            <a:tailEnd/>
          </a:ln>
        </p:spPr>
        <p:txBody>
          <a:bodyPr/>
          <a:lstStyle/>
          <a:p>
            <a:endParaRPr lang="en-GB"/>
          </a:p>
        </p:txBody>
      </p:sp>
      <p:sp>
        <p:nvSpPr>
          <p:cNvPr id="279557" name="AutoShape 5"/>
          <p:cNvSpPr>
            <a:spLocks noChangeArrowheads="1"/>
          </p:cNvSpPr>
          <p:nvPr/>
        </p:nvSpPr>
        <p:spPr bwMode="auto">
          <a:xfrm>
            <a:off x="2063750" y="3194050"/>
            <a:ext cx="1155700" cy="525463"/>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000"/>
          </a:p>
          <a:p>
            <a:pPr algn="ctr"/>
            <a:r>
              <a:rPr lang="en-US" altLang="en-US" sz="1200" b="1"/>
              <a:t>assets</a:t>
            </a:r>
            <a:endParaRPr lang="en-US" altLang="en-US" sz="2800"/>
          </a:p>
        </p:txBody>
      </p:sp>
      <p:sp>
        <p:nvSpPr>
          <p:cNvPr id="279558" name="AutoShape 6"/>
          <p:cNvSpPr>
            <a:spLocks noChangeArrowheads="1"/>
          </p:cNvSpPr>
          <p:nvPr/>
        </p:nvSpPr>
        <p:spPr bwMode="auto">
          <a:xfrm>
            <a:off x="2063750" y="3849688"/>
            <a:ext cx="1155700" cy="525462"/>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200"/>
          </a:p>
          <a:p>
            <a:pPr algn="ctr"/>
            <a:r>
              <a:rPr lang="en-US" altLang="en-US" sz="1200" b="1"/>
              <a:t>threats</a:t>
            </a:r>
            <a:endParaRPr lang="en-US" altLang="en-US" sz="2800"/>
          </a:p>
        </p:txBody>
      </p:sp>
      <p:sp>
        <p:nvSpPr>
          <p:cNvPr id="279559" name="AutoShape 7"/>
          <p:cNvSpPr>
            <a:spLocks noChangeArrowheads="1"/>
          </p:cNvSpPr>
          <p:nvPr/>
        </p:nvSpPr>
        <p:spPr bwMode="auto">
          <a:xfrm>
            <a:off x="2063750" y="4505325"/>
            <a:ext cx="1155700" cy="525463"/>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200"/>
          </a:p>
          <a:p>
            <a:pPr algn="ctr"/>
            <a:r>
              <a:rPr lang="en-US" altLang="en-US" sz="1200" b="1"/>
              <a:t>vulnerabilities</a:t>
            </a:r>
            <a:endParaRPr lang="en-US" altLang="en-US" sz="2800"/>
          </a:p>
        </p:txBody>
      </p:sp>
      <p:sp>
        <p:nvSpPr>
          <p:cNvPr id="279560" name="AutoShape 8"/>
          <p:cNvSpPr>
            <a:spLocks noChangeArrowheads="1"/>
          </p:cNvSpPr>
          <p:nvPr/>
        </p:nvSpPr>
        <p:spPr bwMode="auto">
          <a:xfrm>
            <a:off x="2063750" y="5162550"/>
            <a:ext cx="1155700" cy="523875"/>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200"/>
          </a:p>
          <a:p>
            <a:pPr algn="ctr"/>
            <a:r>
              <a:rPr lang="en-US" altLang="en-US" sz="1200" b="1"/>
              <a:t>mitigation</a:t>
            </a:r>
            <a:endParaRPr lang="en-US" altLang="en-US" sz="2800"/>
          </a:p>
        </p:txBody>
      </p:sp>
      <p:sp>
        <p:nvSpPr>
          <p:cNvPr id="279561" name="AutoShape 9"/>
          <p:cNvSpPr>
            <a:spLocks noChangeArrowheads="1"/>
          </p:cNvSpPr>
          <p:nvPr/>
        </p:nvSpPr>
        <p:spPr bwMode="auto">
          <a:xfrm>
            <a:off x="3135313" y="3981450"/>
            <a:ext cx="288925" cy="261938"/>
          </a:xfrm>
          <a:prstGeom prst="notchedRightArrow">
            <a:avLst>
              <a:gd name="adj1" fmla="val 50000"/>
              <a:gd name="adj2" fmla="val 27576"/>
            </a:avLst>
          </a:prstGeom>
          <a:solidFill>
            <a:srgbClr val="CCFFCC"/>
          </a:solidFill>
          <a:ln w="9525">
            <a:solidFill>
              <a:srgbClr val="000000"/>
            </a:solidFill>
            <a:miter lim="800000"/>
            <a:headEnd/>
            <a:tailEnd/>
          </a:ln>
        </p:spPr>
        <p:txBody>
          <a:bodyPr/>
          <a:lstStyle/>
          <a:p>
            <a:endParaRPr lang="en-GB"/>
          </a:p>
        </p:txBody>
      </p:sp>
      <p:sp>
        <p:nvSpPr>
          <p:cNvPr id="279562" name="AutoShape 10"/>
          <p:cNvSpPr>
            <a:spLocks noChangeArrowheads="1"/>
          </p:cNvSpPr>
          <p:nvPr/>
        </p:nvSpPr>
        <p:spPr bwMode="auto">
          <a:xfrm>
            <a:off x="3135313" y="3325813"/>
            <a:ext cx="288925" cy="261937"/>
          </a:xfrm>
          <a:prstGeom prst="notchedRightArrow">
            <a:avLst>
              <a:gd name="adj1" fmla="val 50000"/>
              <a:gd name="adj2" fmla="val 27576"/>
            </a:avLst>
          </a:prstGeom>
          <a:solidFill>
            <a:srgbClr val="CCFFCC"/>
          </a:solidFill>
          <a:ln w="9525">
            <a:solidFill>
              <a:srgbClr val="000000"/>
            </a:solidFill>
            <a:miter lim="800000"/>
            <a:headEnd/>
            <a:tailEnd/>
          </a:ln>
        </p:spPr>
        <p:txBody>
          <a:bodyPr/>
          <a:lstStyle/>
          <a:p>
            <a:endParaRPr lang="en-GB"/>
          </a:p>
        </p:txBody>
      </p:sp>
      <p:sp>
        <p:nvSpPr>
          <p:cNvPr id="279563" name="AutoShape 11"/>
          <p:cNvSpPr>
            <a:spLocks noChangeArrowheads="1"/>
          </p:cNvSpPr>
          <p:nvPr/>
        </p:nvSpPr>
        <p:spPr bwMode="auto">
          <a:xfrm>
            <a:off x="3135313" y="4637088"/>
            <a:ext cx="288925" cy="261937"/>
          </a:xfrm>
          <a:prstGeom prst="notchedRightArrow">
            <a:avLst>
              <a:gd name="adj1" fmla="val 50000"/>
              <a:gd name="adj2" fmla="val 27576"/>
            </a:avLst>
          </a:prstGeom>
          <a:solidFill>
            <a:srgbClr val="CCFFCC"/>
          </a:solidFill>
          <a:ln w="9525">
            <a:solidFill>
              <a:srgbClr val="000000"/>
            </a:solidFill>
            <a:miter lim="800000"/>
            <a:headEnd/>
            <a:tailEnd/>
          </a:ln>
        </p:spPr>
        <p:txBody>
          <a:bodyPr/>
          <a:lstStyle/>
          <a:p>
            <a:endParaRPr lang="en-GB"/>
          </a:p>
        </p:txBody>
      </p:sp>
      <p:sp>
        <p:nvSpPr>
          <p:cNvPr id="279564" name="AutoShape 12"/>
          <p:cNvSpPr>
            <a:spLocks noChangeArrowheads="1"/>
          </p:cNvSpPr>
          <p:nvPr/>
        </p:nvSpPr>
        <p:spPr bwMode="auto">
          <a:xfrm>
            <a:off x="3135313" y="5292725"/>
            <a:ext cx="288925" cy="261938"/>
          </a:xfrm>
          <a:prstGeom prst="notchedRightArrow">
            <a:avLst>
              <a:gd name="adj1" fmla="val 50000"/>
              <a:gd name="adj2" fmla="val 27576"/>
            </a:avLst>
          </a:prstGeom>
          <a:solidFill>
            <a:srgbClr val="CCFFCC"/>
          </a:solidFill>
          <a:ln w="9525">
            <a:solidFill>
              <a:srgbClr val="000000"/>
            </a:solidFill>
            <a:miter lim="800000"/>
            <a:headEnd/>
            <a:tailEnd/>
          </a:ln>
        </p:spPr>
        <p:txBody>
          <a:bodyPr/>
          <a:lstStyle/>
          <a:p>
            <a:endParaRPr lang="en-GB"/>
          </a:p>
        </p:txBody>
      </p:sp>
      <p:sp>
        <p:nvSpPr>
          <p:cNvPr id="279565" name="AutoShape 13"/>
          <p:cNvSpPr>
            <a:spLocks noChangeArrowheads="1"/>
          </p:cNvSpPr>
          <p:nvPr/>
        </p:nvSpPr>
        <p:spPr bwMode="auto">
          <a:xfrm>
            <a:off x="3429000" y="3325813"/>
            <a:ext cx="1155700" cy="2228850"/>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000" dirty="0"/>
          </a:p>
          <a:p>
            <a:pPr algn="ctr"/>
            <a:endParaRPr lang="en-US" altLang="en-US" sz="1000" b="1" dirty="0"/>
          </a:p>
          <a:p>
            <a:pPr algn="ctr"/>
            <a:endParaRPr lang="en-US" altLang="en-US" sz="1000" b="1" dirty="0"/>
          </a:p>
          <a:p>
            <a:pPr algn="ctr"/>
            <a:endParaRPr lang="en-US" altLang="en-US" sz="1000" b="1" dirty="0"/>
          </a:p>
          <a:p>
            <a:pPr algn="ctr"/>
            <a:endParaRPr lang="en-US" altLang="en-US" sz="1000" b="1" dirty="0"/>
          </a:p>
          <a:p>
            <a:pPr algn="ctr"/>
            <a:r>
              <a:rPr lang="en-US" altLang="en-US" sz="1200" b="1" dirty="0"/>
              <a:t>Risk Identification and</a:t>
            </a:r>
            <a:br>
              <a:rPr lang="en-US" altLang="en-US" sz="1200" b="1" dirty="0"/>
            </a:br>
            <a:r>
              <a:rPr lang="en-US" altLang="en-US" sz="1200" b="1" dirty="0"/>
              <a:t>Assessment</a:t>
            </a:r>
            <a:endParaRPr lang="en-US" altLang="en-US" sz="2800" dirty="0"/>
          </a:p>
        </p:txBody>
      </p:sp>
      <p:sp>
        <p:nvSpPr>
          <p:cNvPr id="279566" name="AutoShape 14"/>
          <p:cNvSpPr>
            <a:spLocks noChangeArrowheads="1"/>
          </p:cNvSpPr>
          <p:nvPr/>
        </p:nvSpPr>
        <p:spPr bwMode="auto">
          <a:xfrm>
            <a:off x="4519613" y="4243388"/>
            <a:ext cx="1462087" cy="393700"/>
          </a:xfrm>
          <a:prstGeom prst="notchedRightArrow">
            <a:avLst>
              <a:gd name="adj1" fmla="val 50000"/>
              <a:gd name="adj2" fmla="val 57133"/>
            </a:avLst>
          </a:prstGeom>
          <a:solidFill>
            <a:srgbClr val="CCFFCC"/>
          </a:solidFill>
          <a:ln w="9525">
            <a:solidFill>
              <a:srgbClr val="000000"/>
            </a:solidFill>
            <a:miter lim="800000"/>
            <a:headEnd/>
            <a:tailEnd/>
          </a:ln>
        </p:spPr>
        <p:txBody>
          <a:bodyPr/>
          <a:lstStyle/>
          <a:p>
            <a:endParaRPr lang="en-GB"/>
          </a:p>
        </p:txBody>
      </p:sp>
      <p:sp>
        <p:nvSpPr>
          <p:cNvPr id="279567" name="AutoShape 15"/>
          <p:cNvSpPr>
            <a:spLocks noChangeArrowheads="1"/>
          </p:cNvSpPr>
          <p:nvPr/>
        </p:nvSpPr>
        <p:spPr bwMode="auto">
          <a:xfrm>
            <a:off x="6024563" y="4014788"/>
            <a:ext cx="1155700" cy="917575"/>
          </a:xfrm>
          <a:prstGeom prst="foldedCorner">
            <a:avLst>
              <a:gd name="adj" fmla="val 12500"/>
            </a:avLst>
          </a:prstGeom>
          <a:solidFill>
            <a:srgbClr val="FFFFFF"/>
          </a:solidFill>
          <a:ln w="9525">
            <a:solidFill>
              <a:srgbClr val="000000"/>
            </a:solidFill>
            <a:round/>
            <a:headEnd/>
            <a:tailEnd/>
          </a:ln>
        </p:spPr>
        <p:txBody>
          <a:bodyPr lIns="0" tIns="0" rIns="0" bIns="0"/>
          <a:lstStyle/>
          <a:p>
            <a:endParaRPr lang="en-US" altLang="en-US" sz="1000"/>
          </a:p>
          <a:p>
            <a:pPr algn="ctr"/>
            <a:r>
              <a:rPr lang="en-US" altLang="en-US" sz="1200" b="1"/>
              <a:t>Security Measures/</a:t>
            </a:r>
          </a:p>
          <a:p>
            <a:pPr algn="ctr"/>
            <a:r>
              <a:rPr lang="en-US" altLang="en-US" sz="1200" b="1"/>
              <a:t>Controls</a:t>
            </a:r>
            <a:endParaRPr lang="en-US" altLang="en-US" sz="2800" b="1"/>
          </a:p>
        </p:txBody>
      </p:sp>
      <p:cxnSp>
        <p:nvCxnSpPr>
          <p:cNvPr id="279568" name="AutoShape 16"/>
          <p:cNvCxnSpPr>
            <a:cxnSpLocks noChangeShapeType="1"/>
            <a:stCxn id="279567" idx="2"/>
            <a:endCxn id="279560" idx="2"/>
          </p:cNvCxnSpPr>
          <p:nvPr/>
        </p:nvCxnSpPr>
        <p:spPr bwMode="auto">
          <a:xfrm rot="5400000">
            <a:off x="4244976" y="3328987"/>
            <a:ext cx="754062" cy="3960813"/>
          </a:xfrm>
          <a:prstGeom prst="bentConnector3">
            <a:avLst>
              <a:gd name="adj1" fmla="val 130315"/>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79569" name="Text Box 17"/>
          <p:cNvSpPr txBox="1">
            <a:spLocks noChangeArrowheads="1"/>
          </p:cNvSpPr>
          <p:nvPr/>
        </p:nvSpPr>
        <p:spPr bwMode="auto">
          <a:xfrm>
            <a:off x="4624388" y="1881188"/>
            <a:ext cx="1670050" cy="990600"/>
          </a:xfrm>
          <a:prstGeom prst="rect">
            <a:avLst/>
          </a:prstGeom>
          <a:solidFill>
            <a:srgbClr val="FFFFFF"/>
          </a:solidFill>
          <a:ln w="9525">
            <a:solidFill>
              <a:srgbClr val="000000"/>
            </a:solidFill>
            <a:miter lim="800000"/>
            <a:headEnd/>
            <a:tailEnd/>
          </a:ln>
        </p:spPr>
        <p:txBody>
          <a:bodyPr/>
          <a:lstStyle/>
          <a:p>
            <a:endParaRPr lang="en-US" altLang="en-US" sz="1200" b="1"/>
          </a:p>
          <a:p>
            <a:r>
              <a:rPr lang="en-US" altLang="en-US" sz="1200" b="1"/>
              <a:t>“external” aspects</a:t>
            </a:r>
          </a:p>
          <a:p>
            <a:r>
              <a:rPr lang="en-US" altLang="en-US" sz="1200" b="1"/>
              <a:t>- risk policy</a:t>
            </a:r>
          </a:p>
          <a:p>
            <a:r>
              <a:rPr lang="en-US" altLang="en-US" sz="1200" b="1"/>
              <a:t>- risk appetite</a:t>
            </a:r>
            <a:endParaRPr lang="en-US" altLang="en-US" sz="2400" b="1"/>
          </a:p>
        </p:txBody>
      </p:sp>
      <p:sp>
        <p:nvSpPr>
          <p:cNvPr id="279570" name="Line 18"/>
          <p:cNvSpPr>
            <a:spLocks noChangeShapeType="1"/>
          </p:cNvSpPr>
          <p:nvPr/>
        </p:nvSpPr>
        <p:spPr bwMode="auto">
          <a:xfrm flipH="1">
            <a:off x="5367338" y="2924175"/>
            <a:ext cx="0" cy="1296988"/>
          </a:xfrm>
          <a:prstGeom prst="line">
            <a:avLst/>
          </a:prstGeom>
          <a:noFill/>
          <a:ln w="28575">
            <a:solidFill>
              <a:srgbClr val="0000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279571" name="AutoShape 19"/>
          <p:cNvCxnSpPr>
            <a:cxnSpLocks noChangeShapeType="1"/>
            <a:stCxn id="279569" idx="1"/>
            <a:endCxn id="279565" idx="0"/>
          </p:cNvCxnSpPr>
          <p:nvPr/>
        </p:nvCxnSpPr>
        <p:spPr bwMode="auto">
          <a:xfrm rot="10800000" flipV="1">
            <a:off x="4006850" y="2376488"/>
            <a:ext cx="617538" cy="949325"/>
          </a:xfrm>
          <a:prstGeom prst="bentConnector2">
            <a:avLst/>
          </a:prstGeom>
          <a:noFill/>
          <a:ln w="28575">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sp>
        <p:nvSpPr>
          <p:cNvPr id="279572" name="Text Box 20"/>
          <p:cNvSpPr txBox="1">
            <a:spLocks noChangeArrowheads="1"/>
          </p:cNvSpPr>
          <p:nvPr/>
        </p:nvSpPr>
        <p:spPr bwMode="auto">
          <a:xfrm>
            <a:off x="2079625" y="2805113"/>
            <a:ext cx="1565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t>Risk Assessment</a:t>
            </a:r>
            <a:endParaRPr lang="en-US" altLang="en-US" sz="2800" b="1" dirty="0"/>
          </a:p>
        </p:txBody>
      </p:sp>
      <p:sp>
        <p:nvSpPr>
          <p:cNvPr id="279573" name="Text Box 21"/>
          <p:cNvSpPr txBox="1">
            <a:spLocks noChangeArrowheads="1"/>
          </p:cNvSpPr>
          <p:nvPr/>
        </p:nvSpPr>
        <p:spPr bwMode="auto">
          <a:xfrm>
            <a:off x="1828800" y="1700212"/>
            <a:ext cx="2295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t>Security Risk Management</a:t>
            </a:r>
            <a:endParaRPr lang="en-US" altLang="en-US" sz="2800" b="1" dirty="0"/>
          </a:p>
        </p:txBody>
      </p:sp>
      <p:sp>
        <p:nvSpPr>
          <p:cNvPr id="279574" name="AutoShape 22"/>
          <p:cNvSpPr>
            <a:spLocks noChangeArrowheads="1"/>
          </p:cNvSpPr>
          <p:nvPr/>
        </p:nvSpPr>
        <p:spPr bwMode="auto">
          <a:xfrm>
            <a:off x="5511800" y="3141663"/>
            <a:ext cx="1223963" cy="719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dirty="0"/>
              <a:t>Decision</a:t>
            </a:r>
          </a:p>
          <a:p>
            <a:pPr algn="ctr"/>
            <a:r>
              <a:rPr lang="en-GB" altLang="en-US" sz="1200" dirty="0"/>
              <a:t>(</a:t>
            </a:r>
            <a:r>
              <a:rPr lang="en-GB" altLang="en-US" sz="1200" b="1" dirty="0"/>
              <a:t>Risk Response</a:t>
            </a:r>
            <a:r>
              <a:rPr lang="en-GB" altLang="en-US" sz="1200" dirty="0"/>
              <a:t>)</a:t>
            </a:r>
          </a:p>
        </p:txBody>
      </p:sp>
      <p:sp>
        <p:nvSpPr>
          <p:cNvPr id="279575" name="Text Box 23"/>
          <p:cNvSpPr txBox="1">
            <a:spLocks noChangeArrowheads="1"/>
          </p:cNvSpPr>
          <p:nvPr/>
        </p:nvSpPr>
        <p:spPr bwMode="auto">
          <a:xfrm>
            <a:off x="5080000" y="5589588"/>
            <a:ext cx="1396999"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dirty="0"/>
              <a:t>Risk Monitoring</a:t>
            </a:r>
            <a:endParaRPr lang="en-US" altLang="en-US" sz="2800" b="1" dirty="0"/>
          </a:p>
        </p:txBody>
      </p:sp>
      <p:sp>
        <p:nvSpPr>
          <p:cNvPr id="24" name="Rectangle 5"/>
          <p:cNvSpPr txBox="1">
            <a:spLocks noChangeArrowheads="1"/>
          </p:cNvSpPr>
          <p:nvPr/>
        </p:nvSpPr>
        <p:spPr bwMode="auto">
          <a:xfrm>
            <a:off x="1446213" y="304800"/>
            <a:ext cx="6910387" cy="461665"/>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a:lstStyle>
          <a:p>
            <a:r>
              <a:rPr lang="en-US" altLang="en-US" sz="2400" kern="0" dirty="0" smtClean="0"/>
              <a:t>Security Risk Management</a:t>
            </a:r>
            <a:endParaRPr lang="en-US" altLang="en-US" sz="2400" i="1" kern="0" dirty="0" smtClean="0">
              <a:solidFill>
                <a:srgbClr val="FF0000"/>
              </a:solidFill>
            </a:endParaRPr>
          </a:p>
        </p:txBody>
      </p:sp>
    </p:spTree>
    <p:extLst>
      <p:ext uri="{BB962C8B-B14F-4D97-AF65-F5344CB8AC3E}">
        <p14:creationId xmlns:p14="http://schemas.microsoft.com/office/powerpoint/2010/main" val="2984955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750"/>
                                  </p:stCondLst>
                                  <p:childTnLst>
                                    <p:set>
                                      <p:cBhvr>
                                        <p:cTn id="6" dur="1" fill="hold">
                                          <p:stCondLst>
                                            <p:cond delay="0"/>
                                          </p:stCondLst>
                                        </p:cTn>
                                        <p:tgtEl>
                                          <p:spTgt spid="279557"/>
                                        </p:tgtEl>
                                        <p:attrNameLst>
                                          <p:attrName>style.visibility</p:attrName>
                                        </p:attrNameLst>
                                      </p:cBhvr>
                                      <p:to>
                                        <p:strVal val="visible"/>
                                      </p:to>
                                    </p:set>
                                    <p:animEffect transition="in" filter="box(in)">
                                      <p:cBhvr>
                                        <p:cTn id="7" dur="500"/>
                                        <p:tgtEl>
                                          <p:spTgt spid="279557"/>
                                        </p:tgtEl>
                                      </p:cBhvr>
                                    </p:animEffect>
                                  </p:childTnLst>
                                </p:cTn>
                              </p:par>
                            </p:childTnLst>
                          </p:cTn>
                        </p:par>
                        <p:par>
                          <p:cTn id="8" fill="hold">
                            <p:stCondLst>
                              <p:cond delay="1250"/>
                            </p:stCondLst>
                            <p:childTnLst>
                              <p:par>
                                <p:cTn id="9" presetID="4" presetClass="entr" presetSubtype="16" fill="hold" grpId="0" nodeType="afterEffect">
                                  <p:stCondLst>
                                    <p:cond delay="0"/>
                                  </p:stCondLst>
                                  <p:childTnLst>
                                    <p:set>
                                      <p:cBhvr>
                                        <p:cTn id="10" dur="1" fill="hold">
                                          <p:stCondLst>
                                            <p:cond delay="0"/>
                                          </p:stCondLst>
                                        </p:cTn>
                                        <p:tgtEl>
                                          <p:spTgt spid="279558"/>
                                        </p:tgtEl>
                                        <p:attrNameLst>
                                          <p:attrName>style.visibility</p:attrName>
                                        </p:attrNameLst>
                                      </p:cBhvr>
                                      <p:to>
                                        <p:strVal val="visible"/>
                                      </p:to>
                                    </p:set>
                                    <p:animEffect transition="in" filter="box(in)">
                                      <p:cBhvr>
                                        <p:cTn id="11" dur="500"/>
                                        <p:tgtEl>
                                          <p:spTgt spid="279558"/>
                                        </p:tgtEl>
                                      </p:cBhvr>
                                    </p:animEffect>
                                  </p:childTnLst>
                                </p:cTn>
                              </p:par>
                            </p:childTnLst>
                          </p:cTn>
                        </p:par>
                        <p:par>
                          <p:cTn id="12" fill="hold">
                            <p:stCondLst>
                              <p:cond delay="1750"/>
                            </p:stCondLst>
                            <p:childTnLst>
                              <p:par>
                                <p:cTn id="13" presetID="4" presetClass="entr" presetSubtype="16" fill="hold" grpId="0" nodeType="afterEffect">
                                  <p:stCondLst>
                                    <p:cond delay="0"/>
                                  </p:stCondLst>
                                  <p:childTnLst>
                                    <p:set>
                                      <p:cBhvr>
                                        <p:cTn id="14" dur="1" fill="hold">
                                          <p:stCondLst>
                                            <p:cond delay="0"/>
                                          </p:stCondLst>
                                        </p:cTn>
                                        <p:tgtEl>
                                          <p:spTgt spid="279559"/>
                                        </p:tgtEl>
                                        <p:attrNameLst>
                                          <p:attrName>style.visibility</p:attrName>
                                        </p:attrNameLst>
                                      </p:cBhvr>
                                      <p:to>
                                        <p:strVal val="visible"/>
                                      </p:to>
                                    </p:set>
                                    <p:animEffect transition="in" filter="box(in)">
                                      <p:cBhvr>
                                        <p:cTn id="15" dur="500"/>
                                        <p:tgtEl>
                                          <p:spTgt spid="279559"/>
                                        </p:tgtEl>
                                      </p:cBhvr>
                                    </p:animEffect>
                                  </p:childTnLst>
                                </p:cTn>
                              </p:par>
                            </p:childTnLst>
                          </p:cTn>
                        </p:par>
                        <p:par>
                          <p:cTn id="16" fill="hold">
                            <p:stCondLst>
                              <p:cond delay="2250"/>
                            </p:stCondLst>
                            <p:childTnLst>
                              <p:par>
                                <p:cTn id="17" presetID="4" presetClass="entr" presetSubtype="16" fill="hold" grpId="0" nodeType="afterEffect">
                                  <p:stCondLst>
                                    <p:cond delay="0"/>
                                  </p:stCondLst>
                                  <p:childTnLst>
                                    <p:set>
                                      <p:cBhvr>
                                        <p:cTn id="18" dur="1" fill="hold">
                                          <p:stCondLst>
                                            <p:cond delay="0"/>
                                          </p:stCondLst>
                                        </p:cTn>
                                        <p:tgtEl>
                                          <p:spTgt spid="279560"/>
                                        </p:tgtEl>
                                        <p:attrNameLst>
                                          <p:attrName>style.visibility</p:attrName>
                                        </p:attrNameLst>
                                      </p:cBhvr>
                                      <p:to>
                                        <p:strVal val="visible"/>
                                      </p:to>
                                    </p:set>
                                    <p:animEffect transition="in" filter="box(in)">
                                      <p:cBhvr>
                                        <p:cTn id="19" dur="500"/>
                                        <p:tgtEl>
                                          <p:spTgt spid="2795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79562"/>
                                        </p:tgtEl>
                                        <p:attrNameLst>
                                          <p:attrName>style.visibility</p:attrName>
                                        </p:attrNameLst>
                                      </p:cBhvr>
                                      <p:to>
                                        <p:strVal val="visible"/>
                                      </p:to>
                                    </p:set>
                                    <p:animEffect transition="in" filter="blinds(horizontal)">
                                      <p:cBhvr>
                                        <p:cTn id="24" dur="500"/>
                                        <p:tgtEl>
                                          <p:spTgt spid="27956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9561"/>
                                        </p:tgtEl>
                                        <p:attrNameLst>
                                          <p:attrName>style.visibility</p:attrName>
                                        </p:attrNameLst>
                                      </p:cBhvr>
                                      <p:to>
                                        <p:strVal val="visible"/>
                                      </p:to>
                                    </p:set>
                                    <p:animEffect transition="in" filter="blinds(horizontal)">
                                      <p:cBhvr>
                                        <p:cTn id="27" dur="500"/>
                                        <p:tgtEl>
                                          <p:spTgt spid="27956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79563"/>
                                        </p:tgtEl>
                                        <p:attrNameLst>
                                          <p:attrName>style.visibility</p:attrName>
                                        </p:attrNameLst>
                                      </p:cBhvr>
                                      <p:to>
                                        <p:strVal val="visible"/>
                                      </p:to>
                                    </p:set>
                                    <p:animEffect transition="in" filter="blinds(horizontal)">
                                      <p:cBhvr>
                                        <p:cTn id="30" dur="500"/>
                                        <p:tgtEl>
                                          <p:spTgt spid="27956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79564"/>
                                        </p:tgtEl>
                                        <p:attrNameLst>
                                          <p:attrName>style.visibility</p:attrName>
                                        </p:attrNameLst>
                                      </p:cBhvr>
                                      <p:to>
                                        <p:strVal val="visible"/>
                                      </p:to>
                                    </p:set>
                                    <p:animEffect transition="in" filter="blinds(horizontal)">
                                      <p:cBhvr>
                                        <p:cTn id="33" dur="500"/>
                                        <p:tgtEl>
                                          <p:spTgt spid="27956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9565"/>
                                        </p:tgtEl>
                                        <p:attrNameLst>
                                          <p:attrName>style.visibility</p:attrName>
                                        </p:attrNameLst>
                                      </p:cBhvr>
                                      <p:to>
                                        <p:strVal val="visible"/>
                                      </p:to>
                                    </p:set>
                                    <p:animEffect transition="in" filter="blinds(horizontal)">
                                      <p:cBhvr>
                                        <p:cTn id="36" dur="1000"/>
                                        <p:tgtEl>
                                          <p:spTgt spid="279565"/>
                                        </p:tgtEl>
                                      </p:cBhvr>
                                    </p:animEffect>
                                  </p:childTnLst>
                                </p:cTn>
                              </p:par>
                            </p:childTnLst>
                          </p:cTn>
                        </p:par>
                        <p:par>
                          <p:cTn id="37" fill="hold" nodeType="afterGroup">
                            <p:stCondLst>
                              <p:cond delay="1000"/>
                            </p:stCondLst>
                            <p:childTnLst>
                              <p:par>
                                <p:cTn id="38" presetID="4" presetClass="entr" presetSubtype="16" fill="hold" grpId="0" nodeType="afterEffect">
                                  <p:stCondLst>
                                    <p:cond delay="500"/>
                                  </p:stCondLst>
                                  <p:childTnLst>
                                    <p:set>
                                      <p:cBhvr>
                                        <p:cTn id="39" dur="1" fill="hold">
                                          <p:stCondLst>
                                            <p:cond delay="0"/>
                                          </p:stCondLst>
                                        </p:cTn>
                                        <p:tgtEl>
                                          <p:spTgt spid="279572"/>
                                        </p:tgtEl>
                                        <p:attrNameLst>
                                          <p:attrName>style.visibility</p:attrName>
                                        </p:attrNameLst>
                                      </p:cBhvr>
                                      <p:to>
                                        <p:strVal val="visible"/>
                                      </p:to>
                                    </p:set>
                                    <p:animEffect transition="in" filter="box(in)">
                                      <p:cBhvr>
                                        <p:cTn id="40" dur="750"/>
                                        <p:tgtEl>
                                          <p:spTgt spid="279572"/>
                                        </p:tgtEl>
                                      </p:cBhvr>
                                    </p:animEffect>
                                  </p:childTnLst>
                                </p:cTn>
                              </p:par>
                            </p:childTnLst>
                          </p:cTn>
                        </p:par>
                        <p:par>
                          <p:cTn id="41" fill="hold">
                            <p:stCondLst>
                              <p:cond delay="2250"/>
                            </p:stCondLst>
                            <p:childTnLst>
                              <p:par>
                                <p:cTn id="42" presetID="4" presetClass="entr" presetSubtype="16" fill="hold" grpId="0" nodeType="afterEffect">
                                  <p:stCondLst>
                                    <p:cond delay="250"/>
                                  </p:stCondLst>
                                  <p:childTnLst>
                                    <p:set>
                                      <p:cBhvr>
                                        <p:cTn id="43" dur="1" fill="hold">
                                          <p:stCondLst>
                                            <p:cond delay="0"/>
                                          </p:stCondLst>
                                        </p:cTn>
                                        <p:tgtEl>
                                          <p:spTgt spid="279556"/>
                                        </p:tgtEl>
                                        <p:attrNameLst>
                                          <p:attrName>style.visibility</p:attrName>
                                        </p:attrNameLst>
                                      </p:cBhvr>
                                      <p:to>
                                        <p:strVal val="visible"/>
                                      </p:to>
                                    </p:set>
                                    <p:animEffect transition="in" filter="box(in)">
                                      <p:cBhvr>
                                        <p:cTn id="44" dur="1250"/>
                                        <p:tgtEl>
                                          <p:spTgt spid="27955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79569"/>
                                        </p:tgtEl>
                                        <p:attrNameLst>
                                          <p:attrName>style.visibility</p:attrName>
                                        </p:attrNameLst>
                                      </p:cBhvr>
                                      <p:to>
                                        <p:strVal val="visible"/>
                                      </p:to>
                                    </p:set>
                                    <p:animEffect transition="in" filter="box(in)">
                                      <p:cBhvr>
                                        <p:cTn id="49" dur="500"/>
                                        <p:tgtEl>
                                          <p:spTgt spid="279569"/>
                                        </p:tgtEl>
                                      </p:cBhvr>
                                    </p:animEffect>
                                  </p:childTnLst>
                                </p:cTn>
                              </p:par>
                            </p:childTnLst>
                          </p:cTn>
                        </p:par>
                        <p:par>
                          <p:cTn id="50" fill="hold" nodeType="afterGroup">
                            <p:stCondLst>
                              <p:cond delay="500"/>
                            </p:stCondLst>
                            <p:childTnLst>
                              <p:par>
                                <p:cTn id="51" presetID="3" presetClass="entr" presetSubtype="10" fill="hold" nodeType="afterEffect">
                                  <p:stCondLst>
                                    <p:cond delay="0"/>
                                  </p:stCondLst>
                                  <p:childTnLst>
                                    <p:set>
                                      <p:cBhvr>
                                        <p:cTn id="52" dur="1" fill="hold">
                                          <p:stCondLst>
                                            <p:cond delay="0"/>
                                          </p:stCondLst>
                                        </p:cTn>
                                        <p:tgtEl>
                                          <p:spTgt spid="279571"/>
                                        </p:tgtEl>
                                        <p:attrNameLst>
                                          <p:attrName>style.visibility</p:attrName>
                                        </p:attrNameLst>
                                      </p:cBhvr>
                                      <p:to>
                                        <p:strVal val="visible"/>
                                      </p:to>
                                    </p:set>
                                    <p:animEffect transition="in" filter="blinds(horizontal)">
                                      <p:cBhvr>
                                        <p:cTn id="53" dur="500"/>
                                        <p:tgtEl>
                                          <p:spTgt spid="27957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9566"/>
                                        </p:tgtEl>
                                        <p:attrNameLst>
                                          <p:attrName>style.visibility</p:attrName>
                                        </p:attrNameLst>
                                      </p:cBhvr>
                                      <p:to>
                                        <p:strVal val="visible"/>
                                      </p:to>
                                    </p:set>
                                    <p:animEffect transition="in" filter="wipe(left)">
                                      <p:cBhvr>
                                        <p:cTn id="58" dur="750"/>
                                        <p:tgtEl>
                                          <p:spTgt spid="27956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79570"/>
                                        </p:tgtEl>
                                        <p:attrNameLst>
                                          <p:attrName>style.visibility</p:attrName>
                                        </p:attrNameLst>
                                      </p:cBhvr>
                                      <p:to>
                                        <p:strVal val="visible"/>
                                      </p:to>
                                    </p:set>
                                    <p:animEffect transition="in" filter="wipe(up)">
                                      <p:cBhvr>
                                        <p:cTn id="61" dur="750"/>
                                        <p:tgtEl>
                                          <p:spTgt spid="279570"/>
                                        </p:tgtEl>
                                      </p:cBhvr>
                                    </p:animEffect>
                                  </p:childTnLst>
                                </p:cTn>
                              </p:par>
                            </p:childTnLst>
                          </p:cTn>
                        </p:par>
                        <p:par>
                          <p:cTn id="62" fill="hold" nodeType="afterGroup">
                            <p:stCondLst>
                              <p:cond delay="750"/>
                            </p:stCondLst>
                            <p:childTnLst>
                              <p:par>
                                <p:cTn id="63" presetID="4" presetClass="entr" presetSubtype="16" fill="hold" grpId="0" nodeType="afterEffect">
                                  <p:stCondLst>
                                    <p:cond delay="500"/>
                                  </p:stCondLst>
                                  <p:childTnLst>
                                    <p:set>
                                      <p:cBhvr>
                                        <p:cTn id="64" dur="1" fill="hold">
                                          <p:stCondLst>
                                            <p:cond delay="0"/>
                                          </p:stCondLst>
                                        </p:cTn>
                                        <p:tgtEl>
                                          <p:spTgt spid="279567"/>
                                        </p:tgtEl>
                                        <p:attrNameLst>
                                          <p:attrName>style.visibility</p:attrName>
                                        </p:attrNameLst>
                                      </p:cBhvr>
                                      <p:to>
                                        <p:strVal val="visible"/>
                                      </p:to>
                                    </p:set>
                                    <p:animEffect transition="in" filter="box(in)">
                                      <p:cBhvr>
                                        <p:cTn id="65" dur="500"/>
                                        <p:tgtEl>
                                          <p:spTgt spid="279567"/>
                                        </p:tgtEl>
                                      </p:cBhvr>
                                    </p:animEffect>
                                  </p:childTnLst>
                                </p:cTn>
                              </p:par>
                            </p:childTnLst>
                          </p:cTn>
                        </p:par>
                        <p:par>
                          <p:cTn id="66" fill="hold" nodeType="afterGroup">
                            <p:stCondLst>
                              <p:cond delay="1750"/>
                            </p:stCondLst>
                            <p:childTnLst>
                              <p:par>
                                <p:cTn id="67" presetID="4" presetClass="entr" presetSubtype="32" fill="hold" grpId="0" nodeType="afterEffect">
                                  <p:stCondLst>
                                    <p:cond delay="500"/>
                                  </p:stCondLst>
                                  <p:childTnLst>
                                    <p:set>
                                      <p:cBhvr>
                                        <p:cTn id="68" dur="1" fill="hold">
                                          <p:stCondLst>
                                            <p:cond delay="0"/>
                                          </p:stCondLst>
                                        </p:cTn>
                                        <p:tgtEl>
                                          <p:spTgt spid="279574"/>
                                        </p:tgtEl>
                                        <p:attrNameLst>
                                          <p:attrName>style.visibility</p:attrName>
                                        </p:attrNameLst>
                                      </p:cBhvr>
                                      <p:to>
                                        <p:strVal val="visible"/>
                                      </p:to>
                                    </p:set>
                                    <p:animEffect transition="in" filter="box(out)">
                                      <p:cBhvr>
                                        <p:cTn id="69" dur="1250"/>
                                        <p:tgtEl>
                                          <p:spTgt spid="27957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279568"/>
                                        </p:tgtEl>
                                        <p:attrNameLst>
                                          <p:attrName>style.visibility</p:attrName>
                                        </p:attrNameLst>
                                      </p:cBhvr>
                                      <p:to>
                                        <p:strVal val="visible"/>
                                      </p:to>
                                    </p:set>
                                    <p:animEffect transition="in" filter="wipe(right)">
                                      <p:cBhvr>
                                        <p:cTn id="74" dur="1250"/>
                                        <p:tgtEl>
                                          <p:spTgt spid="279568"/>
                                        </p:tgtEl>
                                      </p:cBhvr>
                                    </p:animEffect>
                                  </p:childTnLst>
                                </p:cTn>
                              </p:par>
                            </p:childTnLst>
                          </p:cTn>
                        </p:par>
                        <p:par>
                          <p:cTn id="75" fill="hold">
                            <p:stCondLst>
                              <p:cond delay="1250"/>
                            </p:stCondLst>
                            <p:childTnLst>
                              <p:par>
                                <p:cTn id="76" presetID="6" presetClass="entr" presetSubtype="32" fill="hold" grpId="0" nodeType="afterEffect">
                                  <p:stCondLst>
                                    <p:cond delay="0"/>
                                  </p:stCondLst>
                                  <p:childTnLst>
                                    <p:set>
                                      <p:cBhvr>
                                        <p:cTn id="77" dur="1" fill="hold">
                                          <p:stCondLst>
                                            <p:cond delay="0"/>
                                          </p:stCondLst>
                                        </p:cTn>
                                        <p:tgtEl>
                                          <p:spTgt spid="279575"/>
                                        </p:tgtEl>
                                        <p:attrNameLst>
                                          <p:attrName>style.visibility</p:attrName>
                                        </p:attrNameLst>
                                      </p:cBhvr>
                                      <p:to>
                                        <p:strVal val="visible"/>
                                      </p:to>
                                    </p:set>
                                    <p:animEffect transition="in" filter="circle(out)">
                                      <p:cBhvr>
                                        <p:cTn id="78" dur="2000"/>
                                        <p:tgtEl>
                                          <p:spTgt spid="27957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9573"/>
                                        </p:tgtEl>
                                        <p:attrNameLst>
                                          <p:attrName>style.visibility</p:attrName>
                                        </p:attrNameLst>
                                      </p:cBhvr>
                                      <p:to>
                                        <p:strVal val="visible"/>
                                      </p:to>
                                    </p:set>
                                    <p:animEffect transition="in" filter="wipe(left)">
                                      <p:cBhvr>
                                        <p:cTn id="83" dur="1000"/>
                                        <p:tgtEl>
                                          <p:spTgt spid="27957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79555"/>
                                        </p:tgtEl>
                                        <p:attrNameLst>
                                          <p:attrName>style.visibility</p:attrName>
                                        </p:attrNameLst>
                                      </p:cBhvr>
                                      <p:to>
                                        <p:strVal val="visible"/>
                                      </p:to>
                                    </p:set>
                                    <p:animEffect transition="in" filter="wipe(left)">
                                      <p:cBhvr>
                                        <p:cTn id="86" dur="1000"/>
                                        <p:tgtEl>
                                          <p:spTgt spid="279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animBg="1"/>
      <p:bldP spid="279556" grpId="0" animBg="1"/>
      <p:bldP spid="279557" grpId="0" animBg="1"/>
      <p:bldP spid="279558" grpId="0" animBg="1"/>
      <p:bldP spid="279559" grpId="0" animBg="1"/>
      <p:bldP spid="279560" grpId="0" animBg="1"/>
      <p:bldP spid="279561" grpId="0" animBg="1"/>
      <p:bldP spid="279562" grpId="0" animBg="1"/>
      <p:bldP spid="279563" grpId="0" animBg="1"/>
      <p:bldP spid="279564" grpId="0" animBg="1"/>
      <p:bldP spid="279565" grpId="0" animBg="1"/>
      <p:bldP spid="279566" grpId="0" animBg="1"/>
      <p:bldP spid="279567" grpId="0" animBg="1"/>
      <p:bldP spid="279569" grpId="0" animBg="1"/>
      <p:bldP spid="279570" grpId="0" animBg="1"/>
      <p:bldP spid="279572" grpId="0"/>
      <p:bldP spid="279573" grpId="0"/>
      <p:bldP spid="279574" grpId="0" animBg="1"/>
      <p:bldP spid="2795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noChangeArrowheads="1"/>
          </p:cNvSpPr>
          <p:nvPr/>
        </p:nvSpPr>
        <p:spPr bwMode="auto">
          <a:xfrm>
            <a:off x="1446213" y="304800"/>
            <a:ext cx="6910387" cy="461665"/>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a:lstStyle>
          <a:p>
            <a:r>
              <a:rPr lang="en-US" altLang="en-US" sz="2400" kern="0" dirty="0" smtClean="0"/>
              <a:t>Supporting Documents</a:t>
            </a:r>
            <a:endParaRPr lang="en-US" altLang="en-US" sz="2400" i="1" kern="0" dirty="0" smtClean="0">
              <a:solidFill>
                <a:srgbClr val="FF0000"/>
              </a:solidFill>
            </a:endParaRPr>
          </a:p>
        </p:txBody>
      </p:sp>
      <p:sp>
        <p:nvSpPr>
          <p:cNvPr id="2" name="Title 1"/>
          <p:cNvSpPr>
            <a:spLocks noGrp="1"/>
          </p:cNvSpPr>
          <p:nvPr>
            <p:ph type="title"/>
          </p:nvPr>
        </p:nvSpPr>
        <p:spPr/>
        <p:txBody>
          <a:bodyPr/>
          <a:lstStyle/>
          <a:p>
            <a:endParaRPr lang="en-GB"/>
          </a:p>
        </p:txBody>
      </p:sp>
      <p:sp>
        <p:nvSpPr>
          <p:cNvPr id="5" name="AutoShape 19"/>
          <p:cNvSpPr>
            <a:spLocks noChangeArrowheads="1"/>
          </p:cNvSpPr>
          <p:nvPr/>
        </p:nvSpPr>
        <p:spPr bwMode="auto">
          <a:xfrm>
            <a:off x="2534663" y="1222671"/>
            <a:ext cx="6423844" cy="368310"/>
          </a:xfrm>
          <a:prstGeom prst="rightArrow">
            <a:avLst>
              <a:gd name="adj1" fmla="val 100000"/>
              <a:gd name="adj2" fmla="val 631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GB" altLang="en-US" sz="1800" b="1" dirty="0" smtClean="0">
                <a:solidFill>
                  <a:srgbClr val="000000"/>
                </a:solidFill>
                <a:ea typeface="ヒラギノ角ゴ ProN W3"/>
              </a:rPr>
              <a:t>SESAR 1</a:t>
            </a:r>
            <a:endParaRPr lang="en-GB" altLang="en-US" sz="1800" b="1" dirty="0">
              <a:solidFill>
                <a:srgbClr val="000000"/>
              </a:solidFill>
              <a:ea typeface="ヒラギノ角ゴ ProN W3"/>
            </a:endParaRPr>
          </a:p>
        </p:txBody>
      </p:sp>
      <p:grpSp>
        <p:nvGrpSpPr>
          <p:cNvPr id="3" name="Group 5"/>
          <p:cNvGrpSpPr/>
          <p:nvPr/>
        </p:nvGrpSpPr>
        <p:grpSpPr>
          <a:xfrm>
            <a:off x="3516351" y="2041697"/>
            <a:ext cx="558137" cy="4655124"/>
            <a:chOff x="4" y="1710047"/>
            <a:chExt cx="736266" cy="4655124"/>
          </a:xfrm>
        </p:grpSpPr>
        <p:cxnSp>
          <p:nvCxnSpPr>
            <p:cNvPr id="7" name="Straight Connector 6"/>
            <p:cNvCxnSpPr/>
            <p:nvPr/>
          </p:nvCxnSpPr>
          <p:spPr>
            <a:xfrm>
              <a:off x="368131" y="1710047"/>
              <a:ext cx="35626" cy="420386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Rectangle 20"/>
            <p:cNvSpPr>
              <a:spLocks noChangeArrowheads="1"/>
            </p:cNvSpPr>
            <p:nvPr/>
          </p:nvSpPr>
          <p:spPr bwMode="auto">
            <a:xfrm>
              <a:off x="4" y="5914929"/>
              <a:ext cx="736266" cy="450242"/>
            </a:xfrm>
            <a:prstGeom prst="rect">
              <a:avLst/>
            </a:prstGeom>
            <a:noFill/>
            <a:ln w="9525">
              <a:noFill/>
              <a:prstDash val="lgDash"/>
              <a:miter lim="800000"/>
              <a:headEnd/>
              <a:tailEnd/>
            </a:ln>
            <a:effectLst/>
            <a:extLst/>
          </p:spPr>
          <p:txBody>
            <a:bodyPr wrap="none" lIns="91436" tIns="45718" rIns="91436" bIns="45718"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i="1" dirty="0" smtClean="0">
                  <a:solidFill>
                    <a:srgbClr val="66CCFF"/>
                  </a:solidFill>
                  <a:latin typeface="Verdana" pitchFamily="34" charset="0"/>
                  <a:ea typeface="ヒラギノ角ゴ ProN W3"/>
                  <a:cs typeface="Arial" pitchFamily="34" charset="0"/>
                </a:rPr>
                <a:t>2009</a:t>
              </a:r>
              <a:endParaRPr lang="en-US" altLang="en-US" sz="1600" i="1" dirty="0">
                <a:solidFill>
                  <a:srgbClr val="66CCFF"/>
                </a:solidFill>
                <a:latin typeface="Verdana" pitchFamily="34" charset="0"/>
                <a:ea typeface="ヒラギノ角ゴ ProN W3"/>
                <a:cs typeface="Arial" pitchFamily="34" charset="0"/>
              </a:endParaRPr>
            </a:p>
          </p:txBody>
        </p:sp>
      </p:grpSp>
      <p:grpSp>
        <p:nvGrpSpPr>
          <p:cNvPr id="4" name="Group 8"/>
          <p:cNvGrpSpPr/>
          <p:nvPr/>
        </p:nvGrpSpPr>
        <p:grpSpPr>
          <a:xfrm>
            <a:off x="6449195" y="2066297"/>
            <a:ext cx="558137" cy="4655124"/>
            <a:chOff x="4" y="1710047"/>
            <a:chExt cx="736266" cy="4655124"/>
          </a:xfrm>
        </p:grpSpPr>
        <p:cxnSp>
          <p:nvCxnSpPr>
            <p:cNvPr id="10" name="Straight Connector 9"/>
            <p:cNvCxnSpPr/>
            <p:nvPr/>
          </p:nvCxnSpPr>
          <p:spPr>
            <a:xfrm>
              <a:off x="368131" y="1710047"/>
              <a:ext cx="35626" cy="420386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Rectangle 20"/>
            <p:cNvSpPr>
              <a:spLocks noChangeArrowheads="1"/>
            </p:cNvSpPr>
            <p:nvPr/>
          </p:nvSpPr>
          <p:spPr bwMode="auto">
            <a:xfrm>
              <a:off x="4" y="5914929"/>
              <a:ext cx="736266" cy="450242"/>
            </a:xfrm>
            <a:prstGeom prst="rect">
              <a:avLst/>
            </a:prstGeom>
            <a:noFill/>
            <a:ln w="9525">
              <a:noFill/>
              <a:prstDash val="lgDash"/>
              <a:miter lim="800000"/>
              <a:headEnd/>
              <a:tailEnd/>
            </a:ln>
            <a:effectLst/>
            <a:extLst/>
          </p:spPr>
          <p:txBody>
            <a:bodyPr wrap="none" lIns="91436" tIns="45718" rIns="91436" bIns="45718"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i="1" dirty="0" smtClean="0">
                  <a:solidFill>
                    <a:srgbClr val="66CCFF"/>
                  </a:solidFill>
                  <a:latin typeface="Verdana" pitchFamily="34" charset="0"/>
                  <a:ea typeface="ヒラギノ角ゴ ProN W3"/>
                  <a:cs typeface="Arial" pitchFamily="34" charset="0"/>
                </a:rPr>
                <a:t>2016</a:t>
              </a:r>
              <a:endParaRPr lang="en-US" altLang="en-US" sz="1600" i="1" dirty="0">
                <a:solidFill>
                  <a:srgbClr val="66CCFF"/>
                </a:solidFill>
                <a:latin typeface="Verdana" pitchFamily="34" charset="0"/>
                <a:ea typeface="ヒラギノ角ゴ ProN W3"/>
                <a:cs typeface="Arial" pitchFamily="34" charset="0"/>
              </a:endParaRPr>
            </a:p>
          </p:txBody>
        </p:sp>
      </p:grpSp>
      <p:sp>
        <p:nvSpPr>
          <p:cNvPr id="12" name="AutoShape 19"/>
          <p:cNvSpPr>
            <a:spLocks noChangeArrowheads="1"/>
          </p:cNvSpPr>
          <p:nvPr/>
        </p:nvSpPr>
        <p:spPr bwMode="auto">
          <a:xfrm>
            <a:off x="6554303" y="1715892"/>
            <a:ext cx="2779701" cy="368310"/>
          </a:xfrm>
          <a:prstGeom prst="rightArrow">
            <a:avLst>
              <a:gd name="adj1" fmla="val 100000"/>
              <a:gd name="adj2" fmla="val 63102"/>
            </a:avLst>
          </a:prstGeom>
          <a:solidFill>
            <a:srgbClr val="FFCCFF"/>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GB" altLang="en-US" sz="1800" b="1" dirty="0" smtClean="0">
                <a:solidFill>
                  <a:srgbClr val="000000"/>
                </a:solidFill>
                <a:ea typeface="ヒラギノ角ゴ ProN W3"/>
              </a:rPr>
              <a:t>SESAR 2020</a:t>
            </a:r>
            <a:endParaRPr lang="en-GB" altLang="en-US" sz="1800" b="1" dirty="0">
              <a:solidFill>
                <a:srgbClr val="000000"/>
              </a:solidFill>
              <a:ea typeface="ヒラギノ角ゴ ProN W3"/>
            </a:endParaRPr>
          </a:p>
        </p:txBody>
      </p:sp>
      <p:grpSp>
        <p:nvGrpSpPr>
          <p:cNvPr id="6" name="Group 12"/>
          <p:cNvGrpSpPr/>
          <p:nvPr/>
        </p:nvGrpSpPr>
        <p:grpSpPr>
          <a:xfrm>
            <a:off x="364575" y="1104446"/>
            <a:ext cx="1237836" cy="5592375"/>
            <a:chOff x="364575" y="1104446"/>
            <a:chExt cx="1237836" cy="5592375"/>
          </a:xfrm>
        </p:grpSpPr>
        <p:grpSp>
          <p:nvGrpSpPr>
            <p:cNvPr id="9" name="Group 13"/>
            <p:cNvGrpSpPr/>
            <p:nvPr/>
          </p:nvGrpSpPr>
          <p:grpSpPr>
            <a:xfrm>
              <a:off x="863342" y="2041697"/>
              <a:ext cx="558137" cy="4655124"/>
              <a:chOff x="4" y="1710047"/>
              <a:chExt cx="736266" cy="4655124"/>
            </a:xfrm>
          </p:grpSpPr>
          <p:cxnSp>
            <p:nvCxnSpPr>
              <p:cNvPr id="16" name="Straight Connector 15"/>
              <p:cNvCxnSpPr/>
              <p:nvPr/>
            </p:nvCxnSpPr>
            <p:spPr>
              <a:xfrm>
                <a:off x="368131" y="1710047"/>
                <a:ext cx="35626" cy="420386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7" name="Rectangle 20"/>
              <p:cNvSpPr>
                <a:spLocks noChangeArrowheads="1"/>
              </p:cNvSpPr>
              <p:nvPr/>
            </p:nvSpPr>
            <p:spPr bwMode="auto">
              <a:xfrm>
                <a:off x="4" y="5914929"/>
                <a:ext cx="736266" cy="450242"/>
              </a:xfrm>
              <a:prstGeom prst="rect">
                <a:avLst/>
              </a:prstGeom>
              <a:noFill/>
              <a:ln w="9525">
                <a:noFill/>
                <a:prstDash val="lgDash"/>
                <a:miter lim="800000"/>
                <a:headEnd/>
                <a:tailEnd/>
              </a:ln>
              <a:effectLst/>
              <a:extLst/>
            </p:spPr>
            <p:txBody>
              <a:bodyPr wrap="none" lIns="91436" tIns="45718" rIns="91436" bIns="45718" anchor="ct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1600" i="1" dirty="0" smtClean="0">
                    <a:solidFill>
                      <a:srgbClr val="66CCFF"/>
                    </a:solidFill>
                    <a:latin typeface="Verdana" pitchFamily="34" charset="0"/>
                    <a:ea typeface="ヒラギノ角ゴ ProN W3"/>
                    <a:cs typeface="Arial" pitchFamily="34" charset="0"/>
                  </a:rPr>
                  <a:t>2001</a:t>
                </a:r>
                <a:endParaRPr lang="en-US" altLang="en-US" sz="1600" i="1" dirty="0">
                  <a:solidFill>
                    <a:srgbClr val="66CCFF"/>
                  </a:solidFill>
                  <a:latin typeface="Verdana" pitchFamily="34" charset="0"/>
                  <a:ea typeface="ヒラギノ角ゴ ProN W3"/>
                  <a:cs typeface="Arial" pitchFamily="34" charset="0"/>
                </a:endParaRPr>
              </a:p>
            </p:txBody>
          </p:sp>
        </p:grpSp>
        <p:pic>
          <p:nvPicPr>
            <p:cNvPr id="15" name="Picture 10" descr="D:\_xMisc\_Diverse\Downloads\National_Park_Service_9-11_Statue_of_Liberty_and_WTC_fire.jpg"/>
            <p:cNvPicPr>
              <a:picLocks noChangeAspect="1" noChangeArrowheads="1"/>
            </p:cNvPicPr>
            <p:nvPr/>
          </p:nvPicPr>
          <p:blipFill>
            <a:blip r:embed="rId2" cstate="print"/>
            <a:srcRect/>
            <a:stretch>
              <a:fillRect/>
            </a:stretch>
          </p:blipFill>
          <p:spPr bwMode="auto">
            <a:xfrm>
              <a:off x="364575" y="1104446"/>
              <a:ext cx="1237836" cy="937260"/>
            </a:xfrm>
            <a:prstGeom prst="rect">
              <a:avLst/>
            </a:prstGeom>
            <a:ln>
              <a:headEnd/>
              <a:tailEnd/>
            </a:ln>
          </p:spPr>
          <p:style>
            <a:lnRef idx="0">
              <a:schemeClr val="accent3"/>
            </a:lnRef>
            <a:fillRef idx="3">
              <a:schemeClr val="accent3"/>
            </a:fillRef>
            <a:effectRef idx="3">
              <a:schemeClr val="accent3"/>
            </a:effectRef>
            <a:fontRef idx="minor">
              <a:schemeClr val="lt1"/>
            </a:fontRef>
          </p:style>
        </p:pic>
      </p:grpSp>
      <p:pic>
        <p:nvPicPr>
          <p:cNvPr id="1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2" y="2510540"/>
            <a:ext cx="982662"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cument"/>
          <p:cNvSpPr>
            <a:spLocks noEditPoints="1" noChangeArrowheads="1"/>
          </p:cNvSpPr>
          <p:nvPr/>
        </p:nvSpPr>
        <p:spPr bwMode="auto">
          <a:xfrm>
            <a:off x="2012490" y="2355429"/>
            <a:ext cx="735486"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400" b="1" dirty="0" smtClean="0"/>
              <a:t>EC 2096/2005, CR</a:t>
            </a:r>
            <a:endParaRPr lang="en-GB" sz="1050" b="1" dirty="0"/>
          </a:p>
        </p:txBody>
      </p:sp>
      <p:sp>
        <p:nvSpPr>
          <p:cNvPr id="20" name="Document"/>
          <p:cNvSpPr>
            <a:spLocks noEditPoints="1" noChangeArrowheads="1"/>
          </p:cNvSpPr>
          <p:nvPr/>
        </p:nvSpPr>
        <p:spPr bwMode="auto">
          <a:xfrm>
            <a:off x="4130278" y="2356165"/>
            <a:ext cx="735486"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400" b="1" dirty="0" smtClean="0"/>
              <a:t>EC 1035/2011, CR</a:t>
            </a:r>
            <a:endParaRPr lang="en-GB" sz="1050" b="1" dirty="0"/>
          </a:p>
        </p:txBody>
      </p:sp>
      <p:sp>
        <p:nvSpPr>
          <p:cNvPr id="21" name="Document"/>
          <p:cNvSpPr>
            <a:spLocks noEditPoints="1" noChangeArrowheads="1"/>
          </p:cNvSpPr>
          <p:nvPr/>
        </p:nvSpPr>
        <p:spPr bwMode="auto">
          <a:xfrm>
            <a:off x="6387523" y="2356165"/>
            <a:ext cx="735486"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400" b="1" dirty="0" smtClean="0"/>
              <a:t>Dir 2016/1048, NIS</a:t>
            </a:r>
            <a:endParaRPr lang="en-GB" sz="1050" b="1" dirty="0"/>
          </a:p>
        </p:txBody>
      </p:sp>
      <p:pic>
        <p:nvPicPr>
          <p:cNvPr id="22" name="Picture 8" descr="ica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1" y="3797971"/>
            <a:ext cx="9302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cument"/>
          <p:cNvSpPr>
            <a:spLocks noEditPoints="1" noChangeArrowheads="1"/>
          </p:cNvSpPr>
          <p:nvPr/>
        </p:nvSpPr>
        <p:spPr bwMode="auto">
          <a:xfrm>
            <a:off x="3976962" y="3679221"/>
            <a:ext cx="1178363" cy="10157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200" b="1" dirty="0" smtClean="0"/>
              <a:t>Annex 17 amend. 12, 2011 (ATSP, cyber)</a:t>
            </a:r>
            <a:endParaRPr lang="en-GB" sz="1200" b="1" dirty="0"/>
          </a:p>
        </p:txBody>
      </p:sp>
      <p:sp>
        <p:nvSpPr>
          <p:cNvPr id="24" name="Document"/>
          <p:cNvSpPr>
            <a:spLocks noEditPoints="1" noChangeArrowheads="1"/>
          </p:cNvSpPr>
          <p:nvPr/>
        </p:nvSpPr>
        <p:spPr bwMode="auto">
          <a:xfrm>
            <a:off x="5376011" y="3679221"/>
            <a:ext cx="1023553" cy="10157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200" b="1" dirty="0" smtClean="0"/>
              <a:t>Doc 9985 ATM Sec, 2013 (Secure design)</a:t>
            </a:r>
            <a:endParaRPr lang="en-GB" sz="1200" b="1" dirty="0"/>
          </a:p>
        </p:txBody>
      </p:sp>
      <p:sp>
        <p:nvSpPr>
          <p:cNvPr id="25" name="Document"/>
          <p:cNvSpPr>
            <a:spLocks noEditPoints="1" noChangeArrowheads="1"/>
          </p:cNvSpPr>
          <p:nvPr/>
        </p:nvSpPr>
        <p:spPr bwMode="auto">
          <a:xfrm>
            <a:off x="1318406" y="3679221"/>
            <a:ext cx="987621" cy="10157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400" b="1" dirty="0" smtClean="0"/>
              <a:t>Doc 8973 </a:t>
            </a:r>
            <a:r>
              <a:rPr lang="en-GB" sz="1400" b="1" dirty="0" err="1" smtClean="0"/>
              <a:t>AVSec</a:t>
            </a:r>
            <a:endParaRPr lang="en-GB" sz="1400" b="1" dirty="0"/>
          </a:p>
        </p:txBody>
      </p:sp>
      <p:sp>
        <p:nvSpPr>
          <p:cNvPr id="26" name="Document"/>
          <p:cNvSpPr>
            <a:spLocks noEditPoints="1" noChangeArrowheads="1"/>
          </p:cNvSpPr>
          <p:nvPr/>
        </p:nvSpPr>
        <p:spPr bwMode="auto">
          <a:xfrm>
            <a:off x="2528730" y="3679221"/>
            <a:ext cx="987621" cy="10157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200" b="1" dirty="0" smtClean="0"/>
              <a:t>Doc 9854 ATM Op Concept, 2005</a:t>
            </a:r>
            <a:endParaRPr lang="en-GB" sz="1200" b="1" dirty="0"/>
          </a:p>
        </p:txBody>
      </p:sp>
      <p:pic>
        <p:nvPicPr>
          <p:cNvPr id="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7" y="5261224"/>
            <a:ext cx="9890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cument"/>
          <p:cNvSpPr>
            <a:spLocks noEditPoints="1" noChangeArrowheads="1"/>
          </p:cNvSpPr>
          <p:nvPr/>
        </p:nvSpPr>
        <p:spPr bwMode="auto">
          <a:xfrm>
            <a:off x="3842211" y="5057473"/>
            <a:ext cx="1023553" cy="10157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E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sz="1100" b="1" dirty="0" smtClean="0"/>
              <a:t>Doc 30 </a:t>
            </a:r>
            <a:r>
              <a:rPr lang="en-GB" sz="1100" b="1" dirty="0" err="1" smtClean="0"/>
              <a:t>AVSec</a:t>
            </a:r>
            <a:r>
              <a:rPr lang="en-GB" sz="1100" b="1" dirty="0" smtClean="0"/>
              <a:t>, Ed 13, 2010 (</a:t>
            </a:r>
            <a:r>
              <a:rPr lang="en-GB" sz="1100" b="1" dirty="0" err="1" smtClean="0"/>
              <a:t>Ch</a:t>
            </a:r>
            <a:r>
              <a:rPr lang="en-GB" sz="1100" b="1" dirty="0" smtClean="0"/>
              <a:t> 13, ATM Sec)</a:t>
            </a:r>
            <a:endParaRPr lang="en-GB" sz="900" b="1" dirty="0"/>
          </a:p>
        </p:txBody>
      </p:sp>
      <p:pic>
        <p:nvPicPr>
          <p:cNvPr id="29" name="Picture 4" descr="ape_man_ev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294" y="4791509"/>
            <a:ext cx="3304273" cy="161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5"/>
          <p:cNvGrpSpPr>
            <a:grpSpLocks/>
          </p:cNvGrpSpPr>
          <p:nvPr/>
        </p:nvGrpSpPr>
        <p:grpSpPr bwMode="auto">
          <a:xfrm>
            <a:off x="2599980" y="928500"/>
            <a:ext cx="1629765" cy="1038411"/>
            <a:chOff x="4014" y="3244"/>
            <a:chExt cx="809" cy="497"/>
          </a:xfrm>
        </p:grpSpPr>
        <p:pic>
          <p:nvPicPr>
            <p:cNvPr id="31" name="Picture 16"/>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93018">
              <a:off x="4512" y="3244"/>
              <a:ext cx="311" cy="458"/>
            </a:xfrm>
            <a:prstGeom prst="rect">
              <a:avLst/>
            </a:prstGeom>
            <a:noFill/>
            <a:ln>
              <a:noFill/>
            </a:ln>
            <a:effectLst/>
            <a:extLst>
              <a:ext uri="{909E8E84-426E-40DD-AFC4-6F175D3DCCD1}">
                <a14:hiddenFill xmlns:a14="http://schemas.microsoft.com/office/drawing/2010/main">
                  <a:gradFill rotWithShape="1">
                    <a:gsLst>
                      <a:gs pos="0">
                        <a:srgbClr val="059BDA"/>
                      </a:gs>
                      <a:gs pos="100000">
                        <a:srgbClr val="024865"/>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7"/>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93018">
              <a:off x="4265" y="3263"/>
              <a:ext cx="311" cy="459"/>
            </a:xfrm>
            <a:prstGeom prst="rect">
              <a:avLst/>
            </a:prstGeom>
            <a:noFill/>
            <a:ln>
              <a:noFill/>
            </a:ln>
            <a:effectLst/>
            <a:extLst>
              <a:ext uri="{909E8E84-426E-40DD-AFC4-6F175D3DCCD1}">
                <a14:hiddenFill xmlns:a14="http://schemas.microsoft.com/office/drawing/2010/main">
                  <a:gradFill rotWithShape="1">
                    <a:gsLst>
                      <a:gs pos="0">
                        <a:srgbClr val="059BDA"/>
                      </a:gs>
                      <a:gs pos="100000">
                        <a:srgbClr val="024865"/>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8"/>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93018">
              <a:off x="4014" y="3282"/>
              <a:ext cx="311" cy="459"/>
            </a:xfrm>
            <a:prstGeom prst="rect">
              <a:avLst/>
            </a:prstGeom>
            <a:noFill/>
            <a:ln>
              <a:noFill/>
            </a:ln>
            <a:effectLst/>
            <a:extLst>
              <a:ext uri="{909E8E84-426E-40DD-AFC4-6F175D3DCCD1}">
                <a14:hiddenFill xmlns:a14="http://schemas.microsoft.com/office/drawing/2010/main">
                  <a:gradFill rotWithShape="1">
                    <a:gsLst>
                      <a:gs pos="0">
                        <a:srgbClr val="059BDA"/>
                      </a:gs>
                      <a:gs pos="100000">
                        <a:srgbClr val="024865"/>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Document"/>
          <p:cNvSpPr>
            <a:spLocks noEditPoints="1" noChangeArrowheads="1"/>
          </p:cNvSpPr>
          <p:nvPr/>
        </p:nvSpPr>
        <p:spPr bwMode="auto">
          <a:xfrm>
            <a:off x="6243489" y="92224"/>
            <a:ext cx="1487347" cy="16236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b="1" dirty="0" smtClean="0"/>
              <a:t>SESAR ATM Security Reference Material</a:t>
            </a:r>
            <a:endParaRPr lang="en-GB" sz="1000" b="1" dirty="0"/>
          </a:p>
        </p:txBody>
      </p:sp>
    </p:spTree>
    <p:extLst>
      <p:ext uri="{BB962C8B-B14F-4D97-AF65-F5344CB8AC3E}">
        <p14:creationId xmlns:p14="http://schemas.microsoft.com/office/powerpoint/2010/main" val="38682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9" grpId="0" animBg="1"/>
      <p:bldP spid="20" grpId="0" animBg="1"/>
      <p:bldP spid="21" grpId="0" animBg="1"/>
      <p:bldP spid="23" grpId="0" animBg="1"/>
      <p:bldP spid="24" grpId="0" animBg="1"/>
      <p:bldP spid="25" grpId="0" animBg="1"/>
      <p:bldP spid="26" grpId="0" animBg="1"/>
      <p:bldP spid="28"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446213" y="304800"/>
            <a:ext cx="6910387" cy="461665"/>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a:lstStyle>
          <a:p>
            <a:r>
              <a:rPr lang="en-US" altLang="en-US" sz="2400" kern="0" dirty="0" smtClean="0"/>
              <a:t>Risk Assessment Methodology</a:t>
            </a:r>
            <a:endParaRPr lang="en-US" altLang="en-US" sz="2400" i="1" kern="0" dirty="0" smtClean="0">
              <a:solidFill>
                <a:srgbClr val="FF0000"/>
              </a:solidFill>
            </a:endParaRPr>
          </a:p>
        </p:txBody>
      </p:sp>
      <p:sp>
        <p:nvSpPr>
          <p:cNvPr id="5" name="Slide Number Placeholder 4"/>
          <p:cNvSpPr>
            <a:spLocks noGrp="1"/>
          </p:cNvSpPr>
          <p:nvPr>
            <p:ph type="sldNum" sz="quarter" idx="10"/>
          </p:nvPr>
        </p:nvSpPr>
        <p:spPr/>
        <p:txBody>
          <a:bodyPr/>
          <a:lstStyle/>
          <a:p>
            <a:pPr>
              <a:defRPr/>
            </a:pPr>
            <a:fld id="{82898FBE-1726-4518-8A02-70CAE6E41ACA}" type="slidenum">
              <a:rPr lang="en-GB" smtClean="0"/>
              <a:pPr>
                <a:defRPr/>
              </a:pPr>
              <a:t>19</a:t>
            </a:fld>
            <a:endParaRPr lang="en-GB"/>
          </a:p>
        </p:txBody>
      </p:sp>
      <p:sp>
        <p:nvSpPr>
          <p:cNvPr id="6" name="Content Placeholder 2"/>
          <p:cNvSpPr txBox="1">
            <a:spLocks/>
          </p:cNvSpPr>
          <p:nvPr/>
        </p:nvSpPr>
        <p:spPr bwMode="auto">
          <a:xfrm>
            <a:off x="254000" y="1071563"/>
            <a:ext cx="39370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endParaRPr lang="en-GB" sz="1800" kern="0" dirty="0" smtClean="0"/>
          </a:p>
          <a:p>
            <a:pPr marL="0" indent="0">
              <a:buNone/>
              <a:defRPr/>
            </a:pPr>
            <a:r>
              <a:rPr lang="en-GB" b="1" kern="0" dirty="0" smtClean="0"/>
              <a:t>The Security Risk Assessment Methodology</a:t>
            </a:r>
            <a:endParaRPr lang="en-GB" b="1" kern="0" dirty="0"/>
          </a:p>
          <a:p>
            <a:pPr>
              <a:defRPr/>
            </a:pPr>
            <a:endParaRPr lang="en-GB" kern="0" dirty="0" smtClean="0"/>
          </a:p>
          <a:p>
            <a:pPr marL="0" indent="0">
              <a:buNone/>
              <a:defRPr/>
            </a:pPr>
            <a:r>
              <a:rPr lang="en-GB" b="1" kern="0" dirty="0" smtClean="0">
                <a:solidFill>
                  <a:srgbClr val="0000FF"/>
                </a:solidFill>
              </a:rPr>
              <a:t>Identify :</a:t>
            </a:r>
          </a:p>
          <a:p>
            <a:pPr>
              <a:defRPr/>
            </a:pPr>
            <a:endParaRPr lang="en-GB" kern="0" dirty="0">
              <a:solidFill>
                <a:srgbClr val="0000FF"/>
              </a:solidFill>
            </a:endParaRPr>
          </a:p>
          <a:p>
            <a:pPr>
              <a:defRPr/>
            </a:pPr>
            <a:r>
              <a:rPr lang="en-GB" kern="0" dirty="0" smtClean="0">
                <a:solidFill>
                  <a:srgbClr val="0000FF"/>
                </a:solidFill>
              </a:rPr>
              <a:t>Assets</a:t>
            </a:r>
          </a:p>
          <a:p>
            <a:pPr>
              <a:defRPr/>
            </a:pPr>
            <a:endParaRPr lang="en-GB" kern="0" dirty="0">
              <a:solidFill>
                <a:srgbClr val="0000FF"/>
              </a:solidFill>
            </a:endParaRPr>
          </a:p>
          <a:p>
            <a:pPr>
              <a:defRPr/>
            </a:pPr>
            <a:r>
              <a:rPr lang="en-GB" kern="0" dirty="0" smtClean="0">
                <a:solidFill>
                  <a:srgbClr val="0000FF"/>
                </a:solidFill>
              </a:rPr>
              <a:t>Impacts on CIA </a:t>
            </a:r>
          </a:p>
          <a:p>
            <a:pPr>
              <a:defRPr/>
            </a:pPr>
            <a:endParaRPr lang="en-GB" kern="0" dirty="0" smtClean="0">
              <a:solidFill>
                <a:srgbClr val="0000FF"/>
              </a:solidFill>
            </a:endParaRPr>
          </a:p>
          <a:p>
            <a:pPr>
              <a:defRPr/>
            </a:pPr>
            <a:r>
              <a:rPr lang="en-GB" kern="0" dirty="0" smtClean="0">
                <a:solidFill>
                  <a:srgbClr val="0000FF"/>
                </a:solidFill>
              </a:rPr>
              <a:t>Risks</a:t>
            </a:r>
          </a:p>
          <a:p>
            <a:pPr>
              <a:defRPr/>
            </a:pPr>
            <a:endParaRPr lang="en-GB" kern="0" dirty="0">
              <a:solidFill>
                <a:srgbClr val="0000FF"/>
              </a:solidFill>
            </a:endParaRPr>
          </a:p>
          <a:p>
            <a:pPr>
              <a:defRPr/>
            </a:pPr>
            <a:r>
              <a:rPr lang="en-GB" kern="0" dirty="0" smtClean="0">
                <a:solidFill>
                  <a:srgbClr val="0000FF"/>
                </a:solidFill>
              </a:rPr>
              <a:t>Controls</a:t>
            </a:r>
            <a:endParaRPr lang="en-US" sz="1600" kern="0" dirty="0" smtClean="0">
              <a:solidFill>
                <a:srgbClr val="0000FF"/>
              </a:solidFill>
            </a:endParaRPr>
          </a:p>
          <a:p>
            <a:pPr>
              <a:buFont typeface="Wingdings" pitchFamily="2" charset="2"/>
              <a:buChar char="Ø"/>
              <a:defRPr/>
            </a:pPr>
            <a:endParaRPr lang="en-GB" sz="1050" kern="0" dirty="0" smtClean="0"/>
          </a:p>
          <a:p>
            <a:pPr marL="0" indent="0">
              <a:buFontTx/>
              <a:buNone/>
              <a:defRPr/>
            </a:pPr>
            <a:endParaRPr lang="en-GB" sz="1800" kern="0" dirty="0"/>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813"/>
            <a:ext cx="4968875" cy="68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410" y="1683296"/>
            <a:ext cx="49339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5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3797"/>
                                        </p:tgtEl>
                                        <p:attrNameLst>
                                          <p:attrName>style.visibility</p:attrName>
                                        </p:attrNameLst>
                                      </p:cBhvr>
                                      <p:to>
                                        <p:strVal val="visible"/>
                                      </p:to>
                                    </p:set>
                                    <p:animEffect transition="in" filter="fade">
                                      <p:cBhvr>
                                        <p:cTn id="11" dur="1000"/>
                                        <p:tgtEl>
                                          <p:spTgt spid="3379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1000"/>
                                        <p:tgtEl>
                                          <p:spTgt spid="6">
                                            <p:txEl>
                                              <p:pRg st="5" end="5"/>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1000"/>
                                        <p:tgtEl>
                                          <p:spTgt spid="6">
                                            <p:txEl>
                                              <p:pRg st="7" end="7"/>
                                            </p:txEl>
                                          </p:spTgt>
                                        </p:tgtEl>
                                      </p:cBhvr>
                                    </p:animEffect>
                                  </p:childTnLst>
                                </p:cTn>
                              </p:par>
                            </p:childTnLst>
                          </p:cTn>
                        </p:par>
                        <p:par>
                          <p:cTn id="25" fill="hold">
                            <p:stCondLst>
                              <p:cond delay="4000"/>
                            </p:stCondLst>
                            <p:childTnLst>
                              <p:par>
                                <p:cTn id="26" presetID="10" presetClass="entr" presetSubtype="0" fill="hold" nodeType="afterEffect">
                                  <p:stCondLst>
                                    <p:cond delay="50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1000"/>
                                        <p:tgtEl>
                                          <p:spTgt spid="6">
                                            <p:txEl>
                                              <p:pRg st="9" end="9"/>
                                            </p:txEl>
                                          </p:spTgt>
                                        </p:tgtEl>
                                      </p:cBhvr>
                                    </p:animEffect>
                                  </p:childTnLst>
                                </p:cTn>
                              </p:par>
                            </p:childTnLst>
                          </p:cTn>
                        </p:par>
                        <p:par>
                          <p:cTn id="29" fill="hold">
                            <p:stCondLst>
                              <p:cond delay="5500"/>
                            </p:stCondLst>
                            <p:childTnLst>
                              <p:par>
                                <p:cTn id="30" presetID="10" presetClass="entr" presetSubtype="0" fill="hold" nodeType="afterEffect">
                                  <p:stCondLst>
                                    <p:cond delay="50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1000"/>
                                        <p:tgtEl>
                                          <p:spTgt spid="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835150" y="336550"/>
            <a:ext cx="6851650" cy="425450"/>
          </a:xfrm>
        </p:spPr>
        <p:txBody>
          <a:bodyPr/>
          <a:lstStyle/>
          <a:p>
            <a:r>
              <a:rPr lang="en-US" dirty="0"/>
              <a:t>Consortium Composition</a:t>
            </a:r>
            <a:endParaRPr lang="en-GB" dirty="0"/>
          </a:p>
        </p:txBody>
      </p:sp>
      <p:grpSp>
        <p:nvGrpSpPr>
          <p:cNvPr id="150" name="Gruppo 149"/>
          <p:cNvGrpSpPr/>
          <p:nvPr/>
        </p:nvGrpSpPr>
        <p:grpSpPr>
          <a:xfrm>
            <a:off x="5410200" y="2590800"/>
            <a:ext cx="3590925" cy="4267200"/>
            <a:chOff x="4953000" y="1570038"/>
            <a:chExt cx="4124325" cy="4754562"/>
          </a:xfrm>
        </p:grpSpPr>
        <p:sp>
          <p:nvSpPr>
            <p:cNvPr id="219275" name="Freeform 139"/>
            <p:cNvSpPr>
              <a:spLocks/>
            </p:cNvSpPr>
            <p:nvPr/>
          </p:nvSpPr>
          <p:spPr bwMode="auto">
            <a:xfrm>
              <a:off x="4953000" y="5181600"/>
              <a:ext cx="434975" cy="671512"/>
            </a:xfrm>
            <a:custGeom>
              <a:avLst/>
              <a:gdLst/>
              <a:ahLst/>
              <a:cxnLst>
                <a:cxn ang="0">
                  <a:pos x="171" y="0"/>
                </a:cxn>
                <a:cxn ang="0">
                  <a:pos x="197" y="42"/>
                </a:cxn>
                <a:cxn ang="0">
                  <a:pos x="217" y="41"/>
                </a:cxn>
                <a:cxn ang="0">
                  <a:pos x="271" y="44"/>
                </a:cxn>
                <a:cxn ang="0">
                  <a:pos x="300" y="52"/>
                </a:cxn>
                <a:cxn ang="0">
                  <a:pos x="325" y="88"/>
                </a:cxn>
                <a:cxn ang="0">
                  <a:pos x="334" y="103"/>
                </a:cxn>
                <a:cxn ang="0">
                  <a:pos x="269" y="135"/>
                </a:cxn>
                <a:cxn ang="0">
                  <a:pos x="255" y="182"/>
                </a:cxn>
                <a:cxn ang="0">
                  <a:pos x="239" y="226"/>
                </a:cxn>
                <a:cxn ang="0">
                  <a:pos x="230" y="259"/>
                </a:cxn>
                <a:cxn ang="0">
                  <a:pos x="199" y="254"/>
                </a:cxn>
                <a:cxn ang="0">
                  <a:pos x="195" y="287"/>
                </a:cxn>
                <a:cxn ang="0">
                  <a:pos x="203" y="321"/>
                </a:cxn>
                <a:cxn ang="0">
                  <a:pos x="179" y="353"/>
                </a:cxn>
                <a:cxn ang="0">
                  <a:pos x="179" y="398"/>
                </a:cxn>
                <a:cxn ang="0">
                  <a:pos x="186" y="425"/>
                </a:cxn>
                <a:cxn ang="0">
                  <a:pos x="138" y="450"/>
                </a:cxn>
                <a:cxn ang="0">
                  <a:pos x="142" y="488"/>
                </a:cxn>
                <a:cxn ang="0">
                  <a:pos x="77" y="499"/>
                </a:cxn>
                <a:cxn ang="0">
                  <a:pos x="26" y="470"/>
                </a:cxn>
                <a:cxn ang="0">
                  <a:pos x="0" y="459"/>
                </a:cxn>
                <a:cxn ang="0">
                  <a:pos x="23" y="421"/>
                </a:cxn>
                <a:cxn ang="0">
                  <a:pos x="50" y="364"/>
                </a:cxn>
                <a:cxn ang="0">
                  <a:pos x="43" y="335"/>
                </a:cxn>
                <a:cxn ang="0">
                  <a:pos x="24" y="316"/>
                </a:cxn>
                <a:cxn ang="0">
                  <a:pos x="48" y="292"/>
                </a:cxn>
                <a:cxn ang="0">
                  <a:pos x="13" y="301"/>
                </a:cxn>
                <a:cxn ang="0">
                  <a:pos x="21" y="268"/>
                </a:cxn>
                <a:cxn ang="0">
                  <a:pos x="29" y="237"/>
                </a:cxn>
                <a:cxn ang="0">
                  <a:pos x="40" y="221"/>
                </a:cxn>
                <a:cxn ang="0">
                  <a:pos x="75" y="197"/>
                </a:cxn>
                <a:cxn ang="0">
                  <a:pos x="118" y="135"/>
                </a:cxn>
                <a:cxn ang="0">
                  <a:pos x="133" y="93"/>
                </a:cxn>
                <a:cxn ang="0">
                  <a:pos x="141" y="47"/>
                </a:cxn>
              </a:cxnLst>
              <a:rect l="0" t="0" r="r" b="b"/>
              <a:pathLst>
                <a:path w="337" h="500">
                  <a:moveTo>
                    <a:pt x="146" y="8"/>
                  </a:moveTo>
                  <a:lnTo>
                    <a:pt x="171" y="0"/>
                  </a:lnTo>
                  <a:lnTo>
                    <a:pt x="192" y="20"/>
                  </a:lnTo>
                  <a:lnTo>
                    <a:pt x="197" y="42"/>
                  </a:lnTo>
                  <a:lnTo>
                    <a:pt x="204" y="45"/>
                  </a:lnTo>
                  <a:lnTo>
                    <a:pt x="217" y="41"/>
                  </a:lnTo>
                  <a:lnTo>
                    <a:pt x="259" y="52"/>
                  </a:lnTo>
                  <a:lnTo>
                    <a:pt x="271" y="44"/>
                  </a:lnTo>
                  <a:lnTo>
                    <a:pt x="289" y="41"/>
                  </a:lnTo>
                  <a:lnTo>
                    <a:pt x="300" y="52"/>
                  </a:lnTo>
                  <a:lnTo>
                    <a:pt x="310" y="76"/>
                  </a:lnTo>
                  <a:lnTo>
                    <a:pt x="325" y="88"/>
                  </a:lnTo>
                  <a:lnTo>
                    <a:pt x="336" y="95"/>
                  </a:lnTo>
                  <a:lnTo>
                    <a:pt x="334" y="103"/>
                  </a:lnTo>
                  <a:lnTo>
                    <a:pt x="303" y="114"/>
                  </a:lnTo>
                  <a:lnTo>
                    <a:pt x="269" y="135"/>
                  </a:lnTo>
                  <a:lnTo>
                    <a:pt x="274" y="165"/>
                  </a:lnTo>
                  <a:lnTo>
                    <a:pt x="255" y="182"/>
                  </a:lnTo>
                  <a:lnTo>
                    <a:pt x="240" y="197"/>
                  </a:lnTo>
                  <a:lnTo>
                    <a:pt x="239" y="226"/>
                  </a:lnTo>
                  <a:lnTo>
                    <a:pt x="241" y="245"/>
                  </a:lnTo>
                  <a:lnTo>
                    <a:pt x="230" y="259"/>
                  </a:lnTo>
                  <a:lnTo>
                    <a:pt x="217" y="247"/>
                  </a:lnTo>
                  <a:lnTo>
                    <a:pt x="199" y="254"/>
                  </a:lnTo>
                  <a:lnTo>
                    <a:pt x="197" y="263"/>
                  </a:lnTo>
                  <a:lnTo>
                    <a:pt x="195" y="287"/>
                  </a:lnTo>
                  <a:lnTo>
                    <a:pt x="204" y="294"/>
                  </a:lnTo>
                  <a:lnTo>
                    <a:pt x="203" y="321"/>
                  </a:lnTo>
                  <a:lnTo>
                    <a:pt x="192" y="333"/>
                  </a:lnTo>
                  <a:lnTo>
                    <a:pt x="179" y="353"/>
                  </a:lnTo>
                  <a:lnTo>
                    <a:pt x="172" y="370"/>
                  </a:lnTo>
                  <a:lnTo>
                    <a:pt x="179" y="398"/>
                  </a:lnTo>
                  <a:lnTo>
                    <a:pt x="194" y="414"/>
                  </a:lnTo>
                  <a:lnTo>
                    <a:pt x="186" y="425"/>
                  </a:lnTo>
                  <a:lnTo>
                    <a:pt x="152" y="437"/>
                  </a:lnTo>
                  <a:lnTo>
                    <a:pt x="138" y="450"/>
                  </a:lnTo>
                  <a:lnTo>
                    <a:pt x="139" y="464"/>
                  </a:lnTo>
                  <a:lnTo>
                    <a:pt x="142" y="488"/>
                  </a:lnTo>
                  <a:lnTo>
                    <a:pt x="103" y="491"/>
                  </a:lnTo>
                  <a:lnTo>
                    <a:pt x="77" y="499"/>
                  </a:lnTo>
                  <a:lnTo>
                    <a:pt x="41" y="468"/>
                  </a:lnTo>
                  <a:lnTo>
                    <a:pt x="26" y="470"/>
                  </a:lnTo>
                  <a:lnTo>
                    <a:pt x="11" y="471"/>
                  </a:lnTo>
                  <a:lnTo>
                    <a:pt x="0" y="459"/>
                  </a:lnTo>
                  <a:lnTo>
                    <a:pt x="7" y="446"/>
                  </a:lnTo>
                  <a:lnTo>
                    <a:pt x="23" y="421"/>
                  </a:lnTo>
                  <a:lnTo>
                    <a:pt x="31" y="394"/>
                  </a:lnTo>
                  <a:lnTo>
                    <a:pt x="50" y="364"/>
                  </a:lnTo>
                  <a:lnTo>
                    <a:pt x="52" y="348"/>
                  </a:lnTo>
                  <a:lnTo>
                    <a:pt x="43" y="335"/>
                  </a:lnTo>
                  <a:lnTo>
                    <a:pt x="30" y="323"/>
                  </a:lnTo>
                  <a:lnTo>
                    <a:pt x="24" y="316"/>
                  </a:lnTo>
                  <a:lnTo>
                    <a:pt x="40" y="311"/>
                  </a:lnTo>
                  <a:lnTo>
                    <a:pt x="48" y="292"/>
                  </a:lnTo>
                  <a:lnTo>
                    <a:pt x="30" y="290"/>
                  </a:lnTo>
                  <a:lnTo>
                    <a:pt x="13" y="301"/>
                  </a:lnTo>
                  <a:lnTo>
                    <a:pt x="10" y="280"/>
                  </a:lnTo>
                  <a:lnTo>
                    <a:pt x="21" y="268"/>
                  </a:lnTo>
                  <a:lnTo>
                    <a:pt x="28" y="254"/>
                  </a:lnTo>
                  <a:lnTo>
                    <a:pt x="29" y="237"/>
                  </a:lnTo>
                  <a:lnTo>
                    <a:pt x="32" y="224"/>
                  </a:lnTo>
                  <a:lnTo>
                    <a:pt x="40" y="221"/>
                  </a:lnTo>
                  <a:lnTo>
                    <a:pt x="54" y="228"/>
                  </a:lnTo>
                  <a:lnTo>
                    <a:pt x="75" y="197"/>
                  </a:lnTo>
                  <a:lnTo>
                    <a:pt x="86" y="174"/>
                  </a:lnTo>
                  <a:lnTo>
                    <a:pt x="118" y="135"/>
                  </a:lnTo>
                  <a:lnTo>
                    <a:pt x="115" y="119"/>
                  </a:lnTo>
                  <a:lnTo>
                    <a:pt x="133" y="93"/>
                  </a:lnTo>
                  <a:lnTo>
                    <a:pt x="134" y="63"/>
                  </a:lnTo>
                  <a:lnTo>
                    <a:pt x="141" y="47"/>
                  </a:lnTo>
                  <a:lnTo>
                    <a:pt x="146" y="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2" name="Group 140"/>
            <p:cNvGrpSpPr>
              <a:grpSpLocks/>
            </p:cNvGrpSpPr>
            <p:nvPr/>
          </p:nvGrpSpPr>
          <p:grpSpPr bwMode="auto">
            <a:xfrm>
              <a:off x="5113338" y="4946650"/>
              <a:ext cx="1314450" cy="1084263"/>
              <a:chOff x="1289" y="2967"/>
              <a:chExt cx="1016" cy="807"/>
            </a:xfrm>
            <a:solidFill>
              <a:srgbClr val="99FF33"/>
            </a:solidFill>
          </p:grpSpPr>
          <p:sp>
            <p:nvSpPr>
              <p:cNvPr id="219277" name="Freeform 141"/>
              <p:cNvSpPr>
                <a:spLocks/>
              </p:cNvSpPr>
              <p:nvPr/>
            </p:nvSpPr>
            <p:spPr bwMode="auto">
              <a:xfrm>
                <a:off x="1289" y="2967"/>
                <a:ext cx="958" cy="807"/>
              </a:xfrm>
              <a:custGeom>
                <a:avLst/>
                <a:gdLst/>
                <a:ahLst/>
                <a:cxnLst>
                  <a:cxn ang="0">
                    <a:pos x="3" y="153"/>
                  </a:cxn>
                  <a:cxn ang="0">
                    <a:pos x="29" y="92"/>
                  </a:cxn>
                  <a:cxn ang="0">
                    <a:pos x="18" y="73"/>
                  </a:cxn>
                  <a:cxn ang="0">
                    <a:pos x="2" y="54"/>
                  </a:cxn>
                  <a:cxn ang="0">
                    <a:pos x="53" y="26"/>
                  </a:cxn>
                  <a:cxn ang="0">
                    <a:pos x="92" y="15"/>
                  </a:cxn>
                  <a:cxn ang="0">
                    <a:pos x="133" y="4"/>
                  </a:cxn>
                  <a:cxn ang="0">
                    <a:pos x="216" y="53"/>
                  </a:cxn>
                  <a:cxn ang="0">
                    <a:pos x="275" y="52"/>
                  </a:cxn>
                  <a:cxn ang="0">
                    <a:pos x="436" y="106"/>
                  </a:cxn>
                  <a:cxn ang="0">
                    <a:pos x="505" y="117"/>
                  </a:cxn>
                  <a:cxn ang="0">
                    <a:pos x="554" y="146"/>
                  </a:cxn>
                  <a:cxn ang="0">
                    <a:pos x="600" y="147"/>
                  </a:cxn>
                  <a:cxn ang="0">
                    <a:pos x="601" y="167"/>
                  </a:cxn>
                  <a:cxn ang="0">
                    <a:pos x="678" y="224"/>
                  </a:cxn>
                  <a:cxn ang="0">
                    <a:pos x="737" y="244"/>
                  </a:cxn>
                  <a:cxn ang="0">
                    <a:pos x="829" y="260"/>
                  </a:cxn>
                  <a:cxn ang="0">
                    <a:pos x="848" y="289"/>
                  </a:cxn>
                  <a:cxn ang="0">
                    <a:pos x="885" y="297"/>
                  </a:cxn>
                  <a:cxn ang="0">
                    <a:pos x="921" y="294"/>
                  </a:cxn>
                  <a:cxn ang="0">
                    <a:pos x="943" y="292"/>
                  </a:cxn>
                  <a:cxn ang="0">
                    <a:pos x="957" y="330"/>
                  </a:cxn>
                  <a:cxn ang="0">
                    <a:pos x="877" y="397"/>
                  </a:cxn>
                  <a:cxn ang="0">
                    <a:pos x="759" y="429"/>
                  </a:cxn>
                  <a:cxn ang="0">
                    <a:pos x="730" y="459"/>
                  </a:cxn>
                  <a:cxn ang="0">
                    <a:pos x="696" y="474"/>
                  </a:cxn>
                  <a:cxn ang="0">
                    <a:pos x="662" y="516"/>
                  </a:cxn>
                  <a:cxn ang="0">
                    <a:pos x="627" y="544"/>
                  </a:cxn>
                  <a:cxn ang="0">
                    <a:pos x="645" y="587"/>
                  </a:cxn>
                  <a:cxn ang="0">
                    <a:pos x="652" y="621"/>
                  </a:cxn>
                  <a:cxn ang="0">
                    <a:pos x="631" y="636"/>
                  </a:cxn>
                  <a:cxn ang="0">
                    <a:pos x="572" y="689"/>
                  </a:cxn>
                  <a:cxn ang="0">
                    <a:pos x="553" y="711"/>
                  </a:cxn>
                  <a:cxn ang="0">
                    <a:pos x="514" y="728"/>
                  </a:cxn>
                  <a:cxn ang="0">
                    <a:pos x="473" y="740"/>
                  </a:cxn>
                  <a:cxn ang="0">
                    <a:pos x="456" y="765"/>
                  </a:cxn>
                  <a:cxn ang="0">
                    <a:pos x="419" y="777"/>
                  </a:cxn>
                  <a:cxn ang="0">
                    <a:pos x="348" y="774"/>
                  </a:cxn>
                  <a:cxn ang="0">
                    <a:pos x="233" y="751"/>
                  </a:cxn>
                  <a:cxn ang="0">
                    <a:pos x="183" y="776"/>
                  </a:cxn>
                  <a:cxn ang="0">
                    <a:pos x="134" y="796"/>
                  </a:cxn>
                  <a:cxn ang="0">
                    <a:pos x="68" y="760"/>
                  </a:cxn>
                  <a:cxn ang="0">
                    <a:pos x="37" y="665"/>
                  </a:cxn>
                  <a:cxn ang="0">
                    <a:pos x="3" y="636"/>
                  </a:cxn>
                  <a:cxn ang="0">
                    <a:pos x="15" y="596"/>
                  </a:cxn>
                  <a:cxn ang="0">
                    <a:pos x="56" y="574"/>
                  </a:cxn>
                  <a:cxn ang="0">
                    <a:pos x="33" y="529"/>
                  </a:cxn>
                  <a:cxn ang="0">
                    <a:pos x="71" y="477"/>
                  </a:cxn>
                  <a:cxn ang="0">
                    <a:pos x="57" y="440"/>
                  </a:cxn>
                  <a:cxn ang="0">
                    <a:pos x="67" y="407"/>
                  </a:cxn>
                  <a:cxn ang="0">
                    <a:pos x="90" y="418"/>
                  </a:cxn>
                  <a:cxn ang="0">
                    <a:pos x="104" y="353"/>
                  </a:cxn>
                  <a:cxn ang="0">
                    <a:pos x="133" y="305"/>
                  </a:cxn>
                  <a:cxn ang="0">
                    <a:pos x="167" y="270"/>
                  </a:cxn>
                  <a:cxn ang="0">
                    <a:pos x="201" y="253"/>
                  </a:cxn>
                  <a:cxn ang="0">
                    <a:pos x="156" y="203"/>
                  </a:cxn>
                  <a:cxn ang="0">
                    <a:pos x="122" y="210"/>
                  </a:cxn>
                  <a:cxn ang="0">
                    <a:pos x="75" y="197"/>
                  </a:cxn>
                  <a:cxn ang="0">
                    <a:pos x="57" y="195"/>
                  </a:cxn>
                  <a:cxn ang="0">
                    <a:pos x="40" y="162"/>
                  </a:cxn>
                  <a:cxn ang="0">
                    <a:pos x="9" y="165"/>
                  </a:cxn>
                </a:cxnLst>
                <a:rect l="0" t="0" r="r" b="b"/>
                <a:pathLst>
                  <a:path w="958" h="807">
                    <a:moveTo>
                      <a:pt x="9" y="165"/>
                    </a:moveTo>
                    <a:lnTo>
                      <a:pt x="3" y="153"/>
                    </a:lnTo>
                    <a:lnTo>
                      <a:pt x="6" y="136"/>
                    </a:lnTo>
                    <a:lnTo>
                      <a:pt x="29" y="92"/>
                    </a:lnTo>
                    <a:lnTo>
                      <a:pt x="15" y="86"/>
                    </a:lnTo>
                    <a:lnTo>
                      <a:pt x="18" y="73"/>
                    </a:lnTo>
                    <a:lnTo>
                      <a:pt x="4" y="71"/>
                    </a:lnTo>
                    <a:lnTo>
                      <a:pt x="2" y="54"/>
                    </a:lnTo>
                    <a:lnTo>
                      <a:pt x="11" y="42"/>
                    </a:lnTo>
                    <a:lnTo>
                      <a:pt x="53" y="26"/>
                    </a:lnTo>
                    <a:lnTo>
                      <a:pt x="90" y="25"/>
                    </a:lnTo>
                    <a:lnTo>
                      <a:pt x="92" y="15"/>
                    </a:lnTo>
                    <a:lnTo>
                      <a:pt x="118" y="0"/>
                    </a:lnTo>
                    <a:lnTo>
                      <a:pt x="133" y="4"/>
                    </a:lnTo>
                    <a:lnTo>
                      <a:pt x="167" y="37"/>
                    </a:lnTo>
                    <a:lnTo>
                      <a:pt x="216" y="53"/>
                    </a:lnTo>
                    <a:lnTo>
                      <a:pt x="261" y="50"/>
                    </a:lnTo>
                    <a:lnTo>
                      <a:pt x="275" y="52"/>
                    </a:lnTo>
                    <a:lnTo>
                      <a:pt x="401" y="104"/>
                    </a:lnTo>
                    <a:lnTo>
                      <a:pt x="436" y="106"/>
                    </a:lnTo>
                    <a:lnTo>
                      <a:pt x="466" y="129"/>
                    </a:lnTo>
                    <a:lnTo>
                      <a:pt x="505" y="117"/>
                    </a:lnTo>
                    <a:lnTo>
                      <a:pt x="529" y="128"/>
                    </a:lnTo>
                    <a:lnTo>
                      <a:pt x="554" y="146"/>
                    </a:lnTo>
                    <a:lnTo>
                      <a:pt x="581" y="143"/>
                    </a:lnTo>
                    <a:lnTo>
                      <a:pt x="600" y="147"/>
                    </a:lnTo>
                    <a:lnTo>
                      <a:pt x="608" y="153"/>
                    </a:lnTo>
                    <a:lnTo>
                      <a:pt x="601" y="167"/>
                    </a:lnTo>
                    <a:lnTo>
                      <a:pt x="602" y="184"/>
                    </a:lnTo>
                    <a:lnTo>
                      <a:pt x="678" y="224"/>
                    </a:lnTo>
                    <a:lnTo>
                      <a:pt x="721" y="250"/>
                    </a:lnTo>
                    <a:lnTo>
                      <a:pt x="737" y="244"/>
                    </a:lnTo>
                    <a:lnTo>
                      <a:pt x="758" y="237"/>
                    </a:lnTo>
                    <a:lnTo>
                      <a:pt x="829" y="260"/>
                    </a:lnTo>
                    <a:lnTo>
                      <a:pt x="838" y="283"/>
                    </a:lnTo>
                    <a:lnTo>
                      <a:pt x="848" y="289"/>
                    </a:lnTo>
                    <a:lnTo>
                      <a:pt x="871" y="291"/>
                    </a:lnTo>
                    <a:lnTo>
                      <a:pt x="885" y="297"/>
                    </a:lnTo>
                    <a:lnTo>
                      <a:pt x="904" y="296"/>
                    </a:lnTo>
                    <a:lnTo>
                      <a:pt x="921" y="294"/>
                    </a:lnTo>
                    <a:lnTo>
                      <a:pt x="940" y="297"/>
                    </a:lnTo>
                    <a:lnTo>
                      <a:pt x="943" y="292"/>
                    </a:lnTo>
                    <a:lnTo>
                      <a:pt x="954" y="309"/>
                    </a:lnTo>
                    <a:lnTo>
                      <a:pt x="957" y="330"/>
                    </a:lnTo>
                    <a:lnTo>
                      <a:pt x="943" y="343"/>
                    </a:lnTo>
                    <a:lnTo>
                      <a:pt x="877" y="397"/>
                    </a:lnTo>
                    <a:lnTo>
                      <a:pt x="846" y="400"/>
                    </a:lnTo>
                    <a:lnTo>
                      <a:pt x="759" y="429"/>
                    </a:lnTo>
                    <a:lnTo>
                      <a:pt x="728" y="436"/>
                    </a:lnTo>
                    <a:lnTo>
                      <a:pt x="730" y="459"/>
                    </a:lnTo>
                    <a:lnTo>
                      <a:pt x="712" y="461"/>
                    </a:lnTo>
                    <a:lnTo>
                      <a:pt x="696" y="474"/>
                    </a:lnTo>
                    <a:lnTo>
                      <a:pt x="680" y="498"/>
                    </a:lnTo>
                    <a:lnTo>
                      <a:pt x="662" y="516"/>
                    </a:lnTo>
                    <a:lnTo>
                      <a:pt x="643" y="521"/>
                    </a:lnTo>
                    <a:lnTo>
                      <a:pt x="627" y="544"/>
                    </a:lnTo>
                    <a:lnTo>
                      <a:pt x="629" y="572"/>
                    </a:lnTo>
                    <a:lnTo>
                      <a:pt x="645" y="587"/>
                    </a:lnTo>
                    <a:lnTo>
                      <a:pt x="650" y="599"/>
                    </a:lnTo>
                    <a:lnTo>
                      <a:pt x="652" y="621"/>
                    </a:lnTo>
                    <a:lnTo>
                      <a:pt x="647" y="629"/>
                    </a:lnTo>
                    <a:lnTo>
                      <a:pt x="631" y="636"/>
                    </a:lnTo>
                    <a:lnTo>
                      <a:pt x="606" y="659"/>
                    </a:lnTo>
                    <a:lnTo>
                      <a:pt x="572" y="689"/>
                    </a:lnTo>
                    <a:lnTo>
                      <a:pt x="560" y="703"/>
                    </a:lnTo>
                    <a:lnTo>
                      <a:pt x="553" y="711"/>
                    </a:lnTo>
                    <a:lnTo>
                      <a:pt x="555" y="724"/>
                    </a:lnTo>
                    <a:lnTo>
                      <a:pt x="514" y="728"/>
                    </a:lnTo>
                    <a:lnTo>
                      <a:pt x="492" y="734"/>
                    </a:lnTo>
                    <a:lnTo>
                      <a:pt x="473" y="740"/>
                    </a:lnTo>
                    <a:lnTo>
                      <a:pt x="466" y="748"/>
                    </a:lnTo>
                    <a:lnTo>
                      <a:pt x="456" y="765"/>
                    </a:lnTo>
                    <a:lnTo>
                      <a:pt x="433" y="775"/>
                    </a:lnTo>
                    <a:lnTo>
                      <a:pt x="419" y="777"/>
                    </a:lnTo>
                    <a:lnTo>
                      <a:pt x="392" y="775"/>
                    </a:lnTo>
                    <a:lnTo>
                      <a:pt x="348" y="774"/>
                    </a:lnTo>
                    <a:lnTo>
                      <a:pt x="264" y="752"/>
                    </a:lnTo>
                    <a:lnTo>
                      <a:pt x="233" y="751"/>
                    </a:lnTo>
                    <a:lnTo>
                      <a:pt x="204" y="761"/>
                    </a:lnTo>
                    <a:lnTo>
                      <a:pt x="183" y="776"/>
                    </a:lnTo>
                    <a:lnTo>
                      <a:pt x="155" y="782"/>
                    </a:lnTo>
                    <a:lnTo>
                      <a:pt x="134" y="796"/>
                    </a:lnTo>
                    <a:lnTo>
                      <a:pt x="122" y="806"/>
                    </a:lnTo>
                    <a:lnTo>
                      <a:pt x="68" y="760"/>
                    </a:lnTo>
                    <a:lnTo>
                      <a:pt x="62" y="690"/>
                    </a:lnTo>
                    <a:lnTo>
                      <a:pt x="37" y="665"/>
                    </a:lnTo>
                    <a:lnTo>
                      <a:pt x="11" y="648"/>
                    </a:lnTo>
                    <a:lnTo>
                      <a:pt x="3" y="636"/>
                    </a:lnTo>
                    <a:lnTo>
                      <a:pt x="0" y="611"/>
                    </a:lnTo>
                    <a:lnTo>
                      <a:pt x="15" y="596"/>
                    </a:lnTo>
                    <a:lnTo>
                      <a:pt x="48" y="581"/>
                    </a:lnTo>
                    <a:lnTo>
                      <a:pt x="56" y="574"/>
                    </a:lnTo>
                    <a:lnTo>
                      <a:pt x="41" y="557"/>
                    </a:lnTo>
                    <a:lnTo>
                      <a:pt x="33" y="529"/>
                    </a:lnTo>
                    <a:lnTo>
                      <a:pt x="44" y="504"/>
                    </a:lnTo>
                    <a:lnTo>
                      <a:pt x="71" y="477"/>
                    </a:lnTo>
                    <a:lnTo>
                      <a:pt x="68" y="455"/>
                    </a:lnTo>
                    <a:lnTo>
                      <a:pt x="57" y="440"/>
                    </a:lnTo>
                    <a:lnTo>
                      <a:pt x="64" y="411"/>
                    </a:lnTo>
                    <a:lnTo>
                      <a:pt x="67" y="407"/>
                    </a:lnTo>
                    <a:lnTo>
                      <a:pt x="79" y="406"/>
                    </a:lnTo>
                    <a:lnTo>
                      <a:pt x="90" y="418"/>
                    </a:lnTo>
                    <a:lnTo>
                      <a:pt x="103" y="399"/>
                    </a:lnTo>
                    <a:lnTo>
                      <a:pt x="104" y="353"/>
                    </a:lnTo>
                    <a:lnTo>
                      <a:pt x="136" y="322"/>
                    </a:lnTo>
                    <a:lnTo>
                      <a:pt x="133" y="305"/>
                    </a:lnTo>
                    <a:lnTo>
                      <a:pt x="132" y="293"/>
                    </a:lnTo>
                    <a:lnTo>
                      <a:pt x="167" y="270"/>
                    </a:lnTo>
                    <a:lnTo>
                      <a:pt x="192" y="263"/>
                    </a:lnTo>
                    <a:lnTo>
                      <a:pt x="201" y="253"/>
                    </a:lnTo>
                    <a:lnTo>
                      <a:pt x="176" y="235"/>
                    </a:lnTo>
                    <a:lnTo>
                      <a:pt x="156" y="203"/>
                    </a:lnTo>
                    <a:lnTo>
                      <a:pt x="146" y="196"/>
                    </a:lnTo>
                    <a:lnTo>
                      <a:pt x="122" y="210"/>
                    </a:lnTo>
                    <a:lnTo>
                      <a:pt x="103" y="203"/>
                    </a:lnTo>
                    <a:lnTo>
                      <a:pt x="75" y="197"/>
                    </a:lnTo>
                    <a:lnTo>
                      <a:pt x="67" y="203"/>
                    </a:lnTo>
                    <a:lnTo>
                      <a:pt x="57" y="195"/>
                    </a:lnTo>
                    <a:lnTo>
                      <a:pt x="56" y="178"/>
                    </a:lnTo>
                    <a:lnTo>
                      <a:pt x="40" y="162"/>
                    </a:lnTo>
                    <a:lnTo>
                      <a:pt x="29" y="159"/>
                    </a:lnTo>
                    <a:lnTo>
                      <a:pt x="9" y="165"/>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78" name="Freeform 142"/>
              <p:cNvSpPr>
                <a:spLocks/>
              </p:cNvSpPr>
              <p:nvPr/>
            </p:nvSpPr>
            <p:spPr bwMode="auto">
              <a:xfrm>
                <a:off x="2038" y="3582"/>
                <a:ext cx="38" cy="26"/>
              </a:xfrm>
              <a:custGeom>
                <a:avLst/>
                <a:gdLst/>
                <a:ahLst/>
                <a:cxnLst>
                  <a:cxn ang="0">
                    <a:pos x="37" y="0"/>
                  </a:cxn>
                  <a:cxn ang="0">
                    <a:pos x="20" y="0"/>
                  </a:cxn>
                  <a:cxn ang="0">
                    <a:pos x="0" y="19"/>
                  </a:cxn>
                  <a:cxn ang="0">
                    <a:pos x="11" y="25"/>
                  </a:cxn>
                  <a:cxn ang="0">
                    <a:pos x="29" y="25"/>
                  </a:cxn>
                  <a:cxn ang="0">
                    <a:pos x="37" y="0"/>
                  </a:cxn>
                </a:cxnLst>
                <a:rect l="0" t="0" r="r" b="b"/>
                <a:pathLst>
                  <a:path w="38" h="26">
                    <a:moveTo>
                      <a:pt x="37" y="0"/>
                    </a:moveTo>
                    <a:lnTo>
                      <a:pt x="20" y="0"/>
                    </a:lnTo>
                    <a:lnTo>
                      <a:pt x="0" y="19"/>
                    </a:lnTo>
                    <a:lnTo>
                      <a:pt x="11" y="25"/>
                    </a:lnTo>
                    <a:lnTo>
                      <a:pt x="29" y="25"/>
                    </a:lnTo>
                    <a:lnTo>
                      <a:pt x="37"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79" name="Freeform 143"/>
              <p:cNvSpPr>
                <a:spLocks/>
              </p:cNvSpPr>
              <p:nvPr/>
            </p:nvSpPr>
            <p:spPr bwMode="auto">
              <a:xfrm>
                <a:off x="2144" y="3507"/>
                <a:ext cx="86" cy="67"/>
              </a:xfrm>
              <a:custGeom>
                <a:avLst/>
                <a:gdLst/>
                <a:ahLst/>
                <a:cxnLst>
                  <a:cxn ang="0">
                    <a:pos x="58" y="0"/>
                  </a:cxn>
                  <a:cxn ang="0">
                    <a:pos x="51" y="10"/>
                  </a:cxn>
                  <a:cxn ang="0">
                    <a:pos x="17" y="17"/>
                  </a:cxn>
                  <a:cxn ang="0">
                    <a:pos x="0" y="39"/>
                  </a:cxn>
                  <a:cxn ang="0">
                    <a:pos x="27" y="53"/>
                  </a:cxn>
                  <a:cxn ang="0">
                    <a:pos x="44" y="66"/>
                  </a:cxn>
                  <a:cxn ang="0">
                    <a:pos x="68" y="58"/>
                  </a:cxn>
                  <a:cxn ang="0">
                    <a:pos x="85" y="48"/>
                  </a:cxn>
                  <a:cxn ang="0">
                    <a:pos x="78" y="33"/>
                  </a:cxn>
                  <a:cxn ang="0">
                    <a:pos x="65" y="22"/>
                  </a:cxn>
                  <a:cxn ang="0">
                    <a:pos x="58" y="0"/>
                  </a:cxn>
                </a:cxnLst>
                <a:rect l="0" t="0" r="r" b="b"/>
                <a:pathLst>
                  <a:path w="86" h="67">
                    <a:moveTo>
                      <a:pt x="58" y="0"/>
                    </a:moveTo>
                    <a:lnTo>
                      <a:pt x="51" y="10"/>
                    </a:lnTo>
                    <a:lnTo>
                      <a:pt x="17" y="17"/>
                    </a:lnTo>
                    <a:lnTo>
                      <a:pt x="0" y="39"/>
                    </a:lnTo>
                    <a:lnTo>
                      <a:pt x="27" y="53"/>
                    </a:lnTo>
                    <a:lnTo>
                      <a:pt x="44" y="66"/>
                    </a:lnTo>
                    <a:lnTo>
                      <a:pt x="68" y="58"/>
                    </a:lnTo>
                    <a:lnTo>
                      <a:pt x="85" y="48"/>
                    </a:lnTo>
                    <a:lnTo>
                      <a:pt x="78" y="33"/>
                    </a:lnTo>
                    <a:lnTo>
                      <a:pt x="65" y="22"/>
                    </a:lnTo>
                    <a:lnTo>
                      <a:pt x="58"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0" name="Freeform 144"/>
              <p:cNvSpPr>
                <a:spLocks/>
              </p:cNvSpPr>
              <p:nvPr/>
            </p:nvSpPr>
            <p:spPr bwMode="auto">
              <a:xfrm>
                <a:off x="2276" y="3504"/>
                <a:ext cx="29" cy="34"/>
              </a:xfrm>
              <a:custGeom>
                <a:avLst/>
                <a:gdLst/>
                <a:ahLst/>
                <a:cxnLst>
                  <a:cxn ang="0">
                    <a:pos x="16" y="0"/>
                  </a:cxn>
                  <a:cxn ang="0">
                    <a:pos x="0" y="11"/>
                  </a:cxn>
                  <a:cxn ang="0">
                    <a:pos x="15" y="21"/>
                  </a:cxn>
                  <a:cxn ang="0">
                    <a:pos x="28" y="33"/>
                  </a:cxn>
                  <a:cxn ang="0">
                    <a:pos x="16" y="0"/>
                  </a:cxn>
                </a:cxnLst>
                <a:rect l="0" t="0" r="r" b="b"/>
                <a:pathLst>
                  <a:path w="29" h="34">
                    <a:moveTo>
                      <a:pt x="16" y="0"/>
                    </a:moveTo>
                    <a:lnTo>
                      <a:pt x="0" y="11"/>
                    </a:lnTo>
                    <a:lnTo>
                      <a:pt x="15" y="21"/>
                    </a:lnTo>
                    <a:lnTo>
                      <a:pt x="28" y="33"/>
                    </a:lnTo>
                    <a:lnTo>
                      <a:pt x="16"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grpSp>
          <p:nvGrpSpPr>
            <p:cNvPr id="3" name="Group 145"/>
            <p:cNvGrpSpPr>
              <a:grpSpLocks/>
            </p:cNvGrpSpPr>
            <p:nvPr/>
          </p:nvGrpSpPr>
          <p:grpSpPr bwMode="auto">
            <a:xfrm>
              <a:off x="6746875" y="4813300"/>
              <a:ext cx="1214438" cy="1370013"/>
              <a:chOff x="2552" y="2868"/>
              <a:chExt cx="939" cy="1021"/>
            </a:xfrm>
            <a:solidFill>
              <a:srgbClr val="99FF33"/>
            </a:solidFill>
          </p:grpSpPr>
          <p:sp>
            <p:nvSpPr>
              <p:cNvPr id="219282" name="Freeform 146"/>
              <p:cNvSpPr>
                <a:spLocks/>
              </p:cNvSpPr>
              <p:nvPr/>
            </p:nvSpPr>
            <p:spPr bwMode="auto">
              <a:xfrm>
                <a:off x="2623" y="3439"/>
                <a:ext cx="146" cy="219"/>
              </a:xfrm>
              <a:custGeom>
                <a:avLst/>
                <a:gdLst/>
                <a:ahLst/>
                <a:cxnLst>
                  <a:cxn ang="0">
                    <a:pos x="82" y="0"/>
                  </a:cxn>
                  <a:cxn ang="0">
                    <a:pos x="63" y="15"/>
                  </a:cxn>
                  <a:cxn ang="0">
                    <a:pos x="45" y="27"/>
                  </a:cxn>
                  <a:cxn ang="0">
                    <a:pos x="27" y="33"/>
                  </a:cxn>
                  <a:cxn ang="0">
                    <a:pos x="0" y="31"/>
                  </a:cxn>
                  <a:cxn ang="0">
                    <a:pos x="7" y="57"/>
                  </a:cxn>
                  <a:cxn ang="0">
                    <a:pos x="22" y="71"/>
                  </a:cxn>
                  <a:cxn ang="0">
                    <a:pos x="22" y="113"/>
                  </a:cxn>
                  <a:cxn ang="0">
                    <a:pos x="23" y="132"/>
                  </a:cxn>
                  <a:cxn ang="0">
                    <a:pos x="29" y="150"/>
                  </a:cxn>
                  <a:cxn ang="0">
                    <a:pos x="21" y="184"/>
                  </a:cxn>
                  <a:cxn ang="0">
                    <a:pos x="26" y="207"/>
                  </a:cxn>
                  <a:cxn ang="0">
                    <a:pos x="44" y="218"/>
                  </a:cxn>
                  <a:cxn ang="0">
                    <a:pos x="70" y="200"/>
                  </a:cxn>
                  <a:cxn ang="0">
                    <a:pos x="79" y="195"/>
                  </a:cxn>
                  <a:cxn ang="0">
                    <a:pos x="106" y="197"/>
                  </a:cxn>
                  <a:cxn ang="0">
                    <a:pos x="123" y="179"/>
                  </a:cxn>
                  <a:cxn ang="0">
                    <a:pos x="120" y="162"/>
                  </a:cxn>
                  <a:cxn ang="0">
                    <a:pos x="139" y="129"/>
                  </a:cxn>
                  <a:cxn ang="0">
                    <a:pos x="145" y="107"/>
                  </a:cxn>
                  <a:cxn ang="0">
                    <a:pos x="134" y="88"/>
                  </a:cxn>
                  <a:cxn ang="0">
                    <a:pos x="145" y="61"/>
                  </a:cxn>
                  <a:cxn ang="0">
                    <a:pos x="134" y="25"/>
                  </a:cxn>
                  <a:cxn ang="0">
                    <a:pos x="126" y="5"/>
                  </a:cxn>
                  <a:cxn ang="0">
                    <a:pos x="82" y="0"/>
                  </a:cxn>
                </a:cxnLst>
                <a:rect l="0" t="0" r="r" b="b"/>
                <a:pathLst>
                  <a:path w="146" h="219">
                    <a:moveTo>
                      <a:pt x="82" y="0"/>
                    </a:moveTo>
                    <a:lnTo>
                      <a:pt x="63" y="15"/>
                    </a:lnTo>
                    <a:lnTo>
                      <a:pt x="45" y="27"/>
                    </a:lnTo>
                    <a:lnTo>
                      <a:pt x="27" y="33"/>
                    </a:lnTo>
                    <a:lnTo>
                      <a:pt x="0" y="31"/>
                    </a:lnTo>
                    <a:lnTo>
                      <a:pt x="7" y="57"/>
                    </a:lnTo>
                    <a:lnTo>
                      <a:pt x="22" y="71"/>
                    </a:lnTo>
                    <a:lnTo>
                      <a:pt x="22" y="113"/>
                    </a:lnTo>
                    <a:lnTo>
                      <a:pt x="23" y="132"/>
                    </a:lnTo>
                    <a:lnTo>
                      <a:pt x="29" y="150"/>
                    </a:lnTo>
                    <a:lnTo>
                      <a:pt x="21" y="184"/>
                    </a:lnTo>
                    <a:lnTo>
                      <a:pt x="26" y="207"/>
                    </a:lnTo>
                    <a:lnTo>
                      <a:pt x="44" y="218"/>
                    </a:lnTo>
                    <a:lnTo>
                      <a:pt x="70" y="200"/>
                    </a:lnTo>
                    <a:lnTo>
                      <a:pt x="79" y="195"/>
                    </a:lnTo>
                    <a:lnTo>
                      <a:pt x="106" y="197"/>
                    </a:lnTo>
                    <a:lnTo>
                      <a:pt x="123" y="179"/>
                    </a:lnTo>
                    <a:lnTo>
                      <a:pt x="120" y="162"/>
                    </a:lnTo>
                    <a:lnTo>
                      <a:pt x="139" y="129"/>
                    </a:lnTo>
                    <a:lnTo>
                      <a:pt x="145" y="107"/>
                    </a:lnTo>
                    <a:lnTo>
                      <a:pt x="134" y="88"/>
                    </a:lnTo>
                    <a:lnTo>
                      <a:pt x="145" y="61"/>
                    </a:lnTo>
                    <a:lnTo>
                      <a:pt x="134" y="25"/>
                    </a:lnTo>
                    <a:lnTo>
                      <a:pt x="126" y="5"/>
                    </a:lnTo>
                    <a:lnTo>
                      <a:pt x="8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3" name="Freeform 147"/>
              <p:cNvSpPr>
                <a:spLocks/>
              </p:cNvSpPr>
              <p:nvPr/>
            </p:nvSpPr>
            <p:spPr bwMode="auto">
              <a:xfrm>
                <a:off x="2983" y="3734"/>
                <a:ext cx="261" cy="155"/>
              </a:xfrm>
              <a:custGeom>
                <a:avLst/>
                <a:gdLst/>
                <a:ahLst/>
                <a:cxnLst>
                  <a:cxn ang="0">
                    <a:pos x="245" y="0"/>
                  </a:cxn>
                  <a:cxn ang="0">
                    <a:pos x="260" y="12"/>
                  </a:cxn>
                  <a:cxn ang="0">
                    <a:pos x="254" y="24"/>
                  </a:cxn>
                  <a:cxn ang="0">
                    <a:pos x="245" y="44"/>
                  </a:cxn>
                  <a:cxn ang="0">
                    <a:pos x="233" y="58"/>
                  </a:cxn>
                  <a:cxn ang="0">
                    <a:pos x="242" y="96"/>
                  </a:cxn>
                  <a:cxn ang="0">
                    <a:pos x="253" y="122"/>
                  </a:cxn>
                  <a:cxn ang="0">
                    <a:pos x="232" y="136"/>
                  </a:cxn>
                  <a:cxn ang="0">
                    <a:pos x="228" y="148"/>
                  </a:cxn>
                  <a:cxn ang="0">
                    <a:pos x="211" y="154"/>
                  </a:cxn>
                  <a:cxn ang="0">
                    <a:pos x="182" y="132"/>
                  </a:cxn>
                  <a:cxn ang="0">
                    <a:pos x="164" y="133"/>
                  </a:cxn>
                  <a:cxn ang="0">
                    <a:pos x="148" y="116"/>
                  </a:cxn>
                  <a:cxn ang="0">
                    <a:pos x="120" y="106"/>
                  </a:cxn>
                  <a:cxn ang="0">
                    <a:pos x="101" y="102"/>
                  </a:cxn>
                  <a:cxn ang="0">
                    <a:pos x="81" y="96"/>
                  </a:cxn>
                  <a:cxn ang="0">
                    <a:pos x="63" y="83"/>
                  </a:cxn>
                  <a:cxn ang="0">
                    <a:pos x="28" y="65"/>
                  </a:cxn>
                  <a:cxn ang="0">
                    <a:pos x="16" y="63"/>
                  </a:cxn>
                  <a:cxn ang="0">
                    <a:pos x="1" y="51"/>
                  </a:cxn>
                  <a:cxn ang="0">
                    <a:pos x="0" y="36"/>
                  </a:cxn>
                  <a:cxn ang="0">
                    <a:pos x="4" y="24"/>
                  </a:cxn>
                  <a:cxn ang="0">
                    <a:pos x="30" y="24"/>
                  </a:cxn>
                  <a:cxn ang="0">
                    <a:pos x="72" y="22"/>
                  </a:cxn>
                  <a:cxn ang="0">
                    <a:pos x="80" y="34"/>
                  </a:cxn>
                  <a:cxn ang="0">
                    <a:pos x="126" y="30"/>
                  </a:cxn>
                  <a:cxn ang="0">
                    <a:pos x="157" y="27"/>
                  </a:cxn>
                  <a:cxn ang="0">
                    <a:pos x="198" y="17"/>
                  </a:cxn>
                  <a:cxn ang="0">
                    <a:pos x="245" y="0"/>
                  </a:cxn>
                </a:cxnLst>
                <a:rect l="0" t="0" r="r" b="b"/>
                <a:pathLst>
                  <a:path w="261" h="155">
                    <a:moveTo>
                      <a:pt x="245" y="0"/>
                    </a:moveTo>
                    <a:lnTo>
                      <a:pt x="260" y="12"/>
                    </a:lnTo>
                    <a:lnTo>
                      <a:pt x="254" y="24"/>
                    </a:lnTo>
                    <a:lnTo>
                      <a:pt x="245" y="44"/>
                    </a:lnTo>
                    <a:lnTo>
                      <a:pt x="233" y="58"/>
                    </a:lnTo>
                    <a:lnTo>
                      <a:pt x="242" y="96"/>
                    </a:lnTo>
                    <a:lnTo>
                      <a:pt x="253" y="122"/>
                    </a:lnTo>
                    <a:lnTo>
                      <a:pt x="232" y="136"/>
                    </a:lnTo>
                    <a:lnTo>
                      <a:pt x="228" y="148"/>
                    </a:lnTo>
                    <a:lnTo>
                      <a:pt x="211" y="154"/>
                    </a:lnTo>
                    <a:lnTo>
                      <a:pt x="182" y="132"/>
                    </a:lnTo>
                    <a:lnTo>
                      <a:pt x="164" y="133"/>
                    </a:lnTo>
                    <a:lnTo>
                      <a:pt x="148" y="116"/>
                    </a:lnTo>
                    <a:lnTo>
                      <a:pt x="120" y="106"/>
                    </a:lnTo>
                    <a:lnTo>
                      <a:pt x="101" y="102"/>
                    </a:lnTo>
                    <a:lnTo>
                      <a:pt x="81" y="96"/>
                    </a:lnTo>
                    <a:lnTo>
                      <a:pt x="63" y="83"/>
                    </a:lnTo>
                    <a:lnTo>
                      <a:pt x="28" y="65"/>
                    </a:lnTo>
                    <a:lnTo>
                      <a:pt x="16" y="63"/>
                    </a:lnTo>
                    <a:lnTo>
                      <a:pt x="1" y="51"/>
                    </a:lnTo>
                    <a:lnTo>
                      <a:pt x="0" y="36"/>
                    </a:lnTo>
                    <a:lnTo>
                      <a:pt x="4" y="24"/>
                    </a:lnTo>
                    <a:lnTo>
                      <a:pt x="30" y="24"/>
                    </a:lnTo>
                    <a:lnTo>
                      <a:pt x="72" y="22"/>
                    </a:lnTo>
                    <a:lnTo>
                      <a:pt x="80" y="34"/>
                    </a:lnTo>
                    <a:lnTo>
                      <a:pt x="126" y="30"/>
                    </a:lnTo>
                    <a:lnTo>
                      <a:pt x="157" y="27"/>
                    </a:lnTo>
                    <a:lnTo>
                      <a:pt x="198" y="17"/>
                    </a:lnTo>
                    <a:lnTo>
                      <a:pt x="245"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84" name="Freeform 148"/>
              <p:cNvSpPr>
                <a:spLocks/>
              </p:cNvSpPr>
              <p:nvPr/>
            </p:nvSpPr>
            <p:spPr bwMode="auto">
              <a:xfrm>
                <a:off x="2552" y="2868"/>
                <a:ext cx="939" cy="903"/>
              </a:xfrm>
              <a:custGeom>
                <a:avLst/>
                <a:gdLst/>
                <a:ahLst/>
                <a:cxnLst>
                  <a:cxn ang="0">
                    <a:pos x="749" y="887"/>
                  </a:cxn>
                  <a:cxn ang="0">
                    <a:pos x="793" y="797"/>
                  </a:cxn>
                  <a:cxn ang="0">
                    <a:pos x="813" y="766"/>
                  </a:cxn>
                  <a:cxn ang="0">
                    <a:pos x="792" y="726"/>
                  </a:cxn>
                  <a:cxn ang="0">
                    <a:pos x="768" y="725"/>
                  </a:cxn>
                  <a:cxn ang="0">
                    <a:pos x="782" y="691"/>
                  </a:cxn>
                  <a:cxn ang="0">
                    <a:pos x="807" y="644"/>
                  </a:cxn>
                  <a:cxn ang="0">
                    <a:pos x="894" y="689"/>
                  </a:cxn>
                  <a:cxn ang="0">
                    <a:pos x="931" y="687"/>
                  </a:cxn>
                  <a:cxn ang="0">
                    <a:pos x="897" y="627"/>
                  </a:cxn>
                  <a:cxn ang="0">
                    <a:pos x="871" y="626"/>
                  </a:cxn>
                  <a:cxn ang="0">
                    <a:pos x="770" y="562"/>
                  </a:cxn>
                  <a:cxn ang="0">
                    <a:pos x="709" y="529"/>
                  </a:cxn>
                  <a:cxn ang="0">
                    <a:pos x="712" y="504"/>
                  </a:cxn>
                  <a:cxn ang="0">
                    <a:pos x="621" y="474"/>
                  </a:cxn>
                  <a:cxn ang="0">
                    <a:pos x="578" y="445"/>
                  </a:cxn>
                  <a:cxn ang="0">
                    <a:pos x="472" y="321"/>
                  </a:cxn>
                  <a:cxn ang="0">
                    <a:pos x="445" y="219"/>
                  </a:cxn>
                  <a:cxn ang="0">
                    <a:pos x="412" y="179"/>
                  </a:cxn>
                  <a:cxn ang="0">
                    <a:pos x="487" y="142"/>
                  </a:cxn>
                  <a:cxn ang="0">
                    <a:pos x="513" y="68"/>
                  </a:cxn>
                  <a:cxn ang="0">
                    <a:pos x="431" y="42"/>
                  </a:cxn>
                  <a:cxn ang="0">
                    <a:pos x="415" y="14"/>
                  </a:cxn>
                  <a:cxn ang="0">
                    <a:pos x="303" y="11"/>
                  </a:cxn>
                  <a:cxn ang="0">
                    <a:pos x="254" y="68"/>
                  </a:cxn>
                  <a:cxn ang="0">
                    <a:pos x="208" y="68"/>
                  </a:cxn>
                  <a:cxn ang="0">
                    <a:pos x="154" y="89"/>
                  </a:cxn>
                  <a:cxn ang="0">
                    <a:pos x="128" y="53"/>
                  </a:cxn>
                  <a:cxn ang="0">
                    <a:pos x="100" y="89"/>
                  </a:cxn>
                  <a:cxn ang="0">
                    <a:pos x="22" y="126"/>
                  </a:cxn>
                  <a:cxn ang="0">
                    <a:pos x="11" y="183"/>
                  </a:cxn>
                  <a:cxn ang="0">
                    <a:pos x="7" y="242"/>
                  </a:cxn>
                  <a:cxn ang="0">
                    <a:pos x="46" y="259"/>
                  </a:cxn>
                  <a:cxn ang="0">
                    <a:pos x="76" y="303"/>
                  </a:cxn>
                  <a:cxn ang="0">
                    <a:pos x="156" y="254"/>
                  </a:cxn>
                  <a:cxn ang="0">
                    <a:pos x="241" y="313"/>
                  </a:cxn>
                  <a:cxn ang="0">
                    <a:pos x="285" y="401"/>
                  </a:cxn>
                  <a:cxn ang="0">
                    <a:pos x="353" y="447"/>
                  </a:cxn>
                  <a:cxn ang="0">
                    <a:pos x="442" y="531"/>
                  </a:cxn>
                  <a:cxn ang="0">
                    <a:pos x="575" y="606"/>
                  </a:cxn>
                  <a:cxn ang="0">
                    <a:pos x="616" y="629"/>
                  </a:cxn>
                  <a:cxn ang="0">
                    <a:pos x="652" y="684"/>
                  </a:cxn>
                  <a:cxn ang="0">
                    <a:pos x="702" y="696"/>
                  </a:cxn>
                  <a:cxn ang="0">
                    <a:pos x="729" y="767"/>
                  </a:cxn>
                  <a:cxn ang="0">
                    <a:pos x="719" y="825"/>
                  </a:cxn>
                  <a:cxn ang="0">
                    <a:pos x="712" y="890"/>
                  </a:cxn>
                </a:cxnLst>
                <a:rect l="0" t="0" r="r" b="b"/>
                <a:pathLst>
                  <a:path w="939" h="903">
                    <a:moveTo>
                      <a:pt x="712" y="890"/>
                    </a:moveTo>
                    <a:lnTo>
                      <a:pt x="727" y="902"/>
                    </a:lnTo>
                    <a:lnTo>
                      <a:pt x="749" y="887"/>
                    </a:lnTo>
                    <a:lnTo>
                      <a:pt x="770" y="852"/>
                    </a:lnTo>
                    <a:lnTo>
                      <a:pt x="780" y="801"/>
                    </a:lnTo>
                    <a:lnTo>
                      <a:pt x="793" y="797"/>
                    </a:lnTo>
                    <a:lnTo>
                      <a:pt x="804" y="804"/>
                    </a:lnTo>
                    <a:lnTo>
                      <a:pt x="820" y="786"/>
                    </a:lnTo>
                    <a:lnTo>
                      <a:pt x="813" y="766"/>
                    </a:lnTo>
                    <a:lnTo>
                      <a:pt x="818" y="750"/>
                    </a:lnTo>
                    <a:lnTo>
                      <a:pt x="815" y="743"/>
                    </a:lnTo>
                    <a:lnTo>
                      <a:pt x="792" y="726"/>
                    </a:lnTo>
                    <a:lnTo>
                      <a:pt x="783" y="728"/>
                    </a:lnTo>
                    <a:lnTo>
                      <a:pt x="785" y="719"/>
                    </a:lnTo>
                    <a:lnTo>
                      <a:pt x="768" y="725"/>
                    </a:lnTo>
                    <a:lnTo>
                      <a:pt x="759" y="717"/>
                    </a:lnTo>
                    <a:lnTo>
                      <a:pt x="757" y="707"/>
                    </a:lnTo>
                    <a:lnTo>
                      <a:pt x="782" y="691"/>
                    </a:lnTo>
                    <a:lnTo>
                      <a:pt x="795" y="673"/>
                    </a:lnTo>
                    <a:lnTo>
                      <a:pt x="792" y="647"/>
                    </a:lnTo>
                    <a:lnTo>
                      <a:pt x="807" y="644"/>
                    </a:lnTo>
                    <a:lnTo>
                      <a:pt x="853" y="658"/>
                    </a:lnTo>
                    <a:lnTo>
                      <a:pt x="870" y="663"/>
                    </a:lnTo>
                    <a:lnTo>
                      <a:pt x="894" y="689"/>
                    </a:lnTo>
                    <a:lnTo>
                      <a:pt x="905" y="706"/>
                    </a:lnTo>
                    <a:lnTo>
                      <a:pt x="918" y="705"/>
                    </a:lnTo>
                    <a:lnTo>
                      <a:pt x="931" y="687"/>
                    </a:lnTo>
                    <a:lnTo>
                      <a:pt x="938" y="668"/>
                    </a:lnTo>
                    <a:lnTo>
                      <a:pt x="917" y="641"/>
                    </a:lnTo>
                    <a:lnTo>
                      <a:pt x="897" y="627"/>
                    </a:lnTo>
                    <a:lnTo>
                      <a:pt x="880" y="628"/>
                    </a:lnTo>
                    <a:lnTo>
                      <a:pt x="880" y="625"/>
                    </a:lnTo>
                    <a:lnTo>
                      <a:pt x="871" y="626"/>
                    </a:lnTo>
                    <a:lnTo>
                      <a:pt x="823" y="586"/>
                    </a:lnTo>
                    <a:lnTo>
                      <a:pt x="801" y="594"/>
                    </a:lnTo>
                    <a:lnTo>
                      <a:pt x="770" y="562"/>
                    </a:lnTo>
                    <a:lnTo>
                      <a:pt x="753" y="559"/>
                    </a:lnTo>
                    <a:lnTo>
                      <a:pt x="724" y="537"/>
                    </a:lnTo>
                    <a:lnTo>
                      <a:pt x="709" y="529"/>
                    </a:lnTo>
                    <a:lnTo>
                      <a:pt x="717" y="521"/>
                    </a:lnTo>
                    <a:lnTo>
                      <a:pt x="730" y="515"/>
                    </a:lnTo>
                    <a:lnTo>
                      <a:pt x="712" y="504"/>
                    </a:lnTo>
                    <a:lnTo>
                      <a:pt x="689" y="515"/>
                    </a:lnTo>
                    <a:lnTo>
                      <a:pt x="672" y="507"/>
                    </a:lnTo>
                    <a:lnTo>
                      <a:pt x="621" y="474"/>
                    </a:lnTo>
                    <a:lnTo>
                      <a:pt x="613" y="457"/>
                    </a:lnTo>
                    <a:lnTo>
                      <a:pt x="595" y="455"/>
                    </a:lnTo>
                    <a:lnTo>
                      <a:pt x="578" y="445"/>
                    </a:lnTo>
                    <a:lnTo>
                      <a:pt x="524" y="357"/>
                    </a:lnTo>
                    <a:lnTo>
                      <a:pt x="508" y="348"/>
                    </a:lnTo>
                    <a:lnTo>
                      <a:pt x="472" y="321"/>
                    </a:lnTo>
                    <a:lnTo>
                      <a:pt x="425" y="265"/>
                    </a:lnTo>
                    <a:lnTo>
                      <a:pt x="422" y="232"/>
                    </a:lnTo>
                    <a:lnTo>
                      <a:pt x="445" y="219"/>
                    </a:lnTo>
                    <a:lnTo>
                      <a:pt x="443" y="203"/>
                    </a:lnTo>
                    <a:lnTo>
                      <a:pt x="423" y="187"/>
                    </a:lnTo>
                    <a:lnTo>
                      <a:pt x="412" y="179"/>
                    </a:lnTo>
                    <a:lnTo>
                      <a:pt x="415" y="166"/>
                    </a:lnTo>
                    <a:lnTo>
                      <a:pt x="433" y="158"/>
                    </a:lnTo>
                    <a:lnTo>
                      <a:pt x="487" y="142"/>
                    </a:lnTo>
                    <a:lnTo>
                      <a:pt x="506" y="126"/>
                    </a:lnTo>
                    <a:lnTo>
                      <a:pt x="523" y="110"/>
                    </a:lnTo>
                    <a:lnTo>
                      <a:pt x="513" y="68"/>
                    </a:lnTo>
                    <a:lnTo>
                      <a:pt x="519" y="51"/>
                    </a:lnTo>
                    <a:lnTo>
                      <a:pt x="492" y="50"/>
                    </a:lnTo>
                    <a:lnTo>
                      <a:pt x="431" y="42"/>
                    </a:lnTo>
                    <a:lnTo>
                      <a:pt x="422" y="29"/>
                    </a:lnTo>
                    <a:lnTo>
                      <a:pt x="417" y="26"/>
                    </a:lnTo>
                    <a:lnTo>
                      <a:pt x="415" y="14"/>
                    </a:lnTo>
                    <a:lnTo>
                      <a:pt x="410" y="3"/>
                    </a:lnTo>
                    <a:lnTo>
                      <a:pt x="378" y="0"/>
                    </a:lnTo>
                    <a:lnTo>
                      <a:pt x="303" y="11"/>
                    </a:lnTo>
                    <a:lnTo>
                      <a:pt x="297" y="28"/>
                    </a:lnTo>
                    <a:lnTo>
                      <a:pt x="269" y="34"/>
                    </a:lnTo>
                    <a:lnTo>
                      <a:pt x="254" y="68"/>
                    </a:lnTo>
                    <a:lnTo>
                      <a:pt x="256" y="81"/>
                    </a:lnTo>
                    <a:lnTo>
                      <a:pt x="237" y="69"/>
                    </a:lnTo>
                    <a:lnTo>
                      <a:pt x="208" y="68"/>
                    </a:lnTo>
                    <a:lnTo>
                      <a:pt x="193" y="77"/>
                    </a:lnTo>
                    <a:lnTo>
                      <a:pt x="181" y="104"/>
                    </a:lnTo>
                    <a:lnTo>
                      <a:pt x="154" y="89"/>
                    </a:lnTo>
                    <a:lnTo>
                      <a:pt x="156" y="64"/>
                    </a:lnTo>
                    <a:lnTo>
                      <a:pt x="145" y="49"/>
                    </a:lnTo>
                    <a:lnTo>
                      <a:pt x="128" y="53"/>
                    </a:lnTo>
                    <a:lnTo>
                      <a:pt x="126" y="73"/>
                    </a:lnTo>
                    <a:lnTo>
                      <a:pt x="114" y="87"/>
                    </a:lnTo>
                    <a:lnTo>
                      <a:pt x="100" y="89"/>
                    </a:lnTo>
                    <a:lnTo>
                      <a:pt x="37" y="86"/>
                    </a:lnTo>
                    <a:lnTo>
                      <a:pt x="18" y="106"/>
                    </a:lnTo>
                    <a:lnTo>
                      <a:pt x="22" y="126"/>
                    </a:lnTo>
                    <a:lnTo>
                      <a:pt x="29" y="141"/>
                    </a:lnTo>
                    <a:lnTo>
                      <a:pt x="0" y="166"/>
                    </a:lnTo>
                    <a:lnTo>
                      <a:pt x="11" y="183"/>
                    </a:lnTo>
                    <a:lnTo>
                      <a:pt x="21" y="192"/>
                    </a:lnTo>
                    <a:lnTo>
                      <a:pt x="5" y="211"/>
                    </a:lnTo>
                    <a:lnTo>
                      <a:pt x="7" y="242"/>
                    </a:lnTo>
                    <a:lnTo>
                      <a:pt x="18" y="254"/>
                    </a:lnTo>
                    <a:lnTo>
                      <a:pt x="34" y="252"/>
                    </a:lnTo>
                    <a:lnTo>
                      <a:pt x="46" y="259"/>
                    </a:lnTo>
                    <a:lnTo>
                      <a:pt x="55" y="279"/>
                    </a:lnTo>
                    <a:lnTo>
                      <a:pt x="58" y="300"/>
                    </a:lnTo>
                    <a:lnTo>
                      <a:pt x="76" y="303"/>
                    </a:lnTo>
                    <a:lnTo>
                      <a:pt x="88" y="298"/>
                    </a:lnTo>
                    <a:lnTo>
                      <a:pt x="132" y="249"/>
                    </a:lnTo>
                    <a:lnTo>
                      <a:pt x="156" y="254"/>
                    </a:lnTo>
                    <a:lnTo>
                      <a:pt x="203" y="272"/>
                    </a:lnTo>
                    <a:lnTo>
                      <a:pt x="235" y="290"/>
                    </a:lnTo>
                    <a:lnTo>
                      <a:pt x="241" y="313"/>
                    </a:lnTo>
                    <a:lnTo>
                      <a:pt x="263" y="331"/>
                    </a:lnTo>
                    <a:lnTo>
                      <a:pt x="273" y="357"/>
                    </a:lnTo>
                    <a:lnTo>
                      <a:pt x="285" y="401"/>
                    </a:lnTo>
                    <a:lnTo>
                      <a:pt x="302" y="420"/>
                    </a:lnTo>
                    <a:lnTo>
                      <a:pt x="320" y="438"/>
                    </a:lnTo>
                    <a:lnTo>
                      <a:pt x="353" y="447"/>
                    </a:lnTo>
                    <a:lnTo>
                      <a:pt x="384" y="486"/>
                    </a:lnTo>
                    <a:lnTo>
                      <a:pt x="412" y="516"/>
                    </a:lnTo>
                    <a:lnTo>
                      <a:pt x="442" y="531"/>
                    </a:lnTo>
                    <a:lnTo>
                      <a:pt x="495" y="581"/>
                    </a:lnTo>
                    <a:lnTo>
                      <a:pt x="530" y="578"/>
                    </a:lnTo>
                    <a:lnTo>
                      <a:pt x="575" y="606"/>
                    </a:lnTo>
                    <a:lnTo>
                      <a:pt x="577" y="640"/>
                    </a:lnTo>
                    <a:lnTo>
                      <a:pt x="592" y="648"/>
                    </a:lnTo>
                    <a:lnTo>
                      <a:pt x="616" y="629"/>
                    </a:lnTo>
                    <a:lnTo>
                      <a:pt x="623" y="646"/>
                    </a:lnTo>
                    <a:lnTo>
                      <a:pt x="625" y="665"/>
                    </a:lnTo>
                    <a:lnTo>
                      <a:pt x="652" y="684"/>
                    </a:lnTo>
                    <a:lnTo>
                      <a:pt x="663" y="696"/>
                    </a:lnTo>
                    <a:lnTo>
                      <a:pt x="698" y="684"/>
                    </a:lnTo>
                    <a:lnTo>
                      <a:pt x="702" y="696"/>
                    </a:lnTo>
                    <a:lnTo>
                      <a:pt x="701" y="725"/>
                    </a:lnTo>
                    <a:lnTo>
                      <a:pt x="721" y="750"/>
                    </a:lnTo>
                    <a:lnTo>
                      <a:pt x="729" y="767"/>
                    </a:lnTo>
                    <a:lnTo>
                      <a:pt x="740" y="788"/>
                    </a:lnTo>
                    <a:lnTo>
                      <a:pt x="735" y="805"/>
                    </a:lnTo>
                    <a:lnTo>
                      <a:pt x="719" y="825"/>
                    </a:lnTo>
                    <a:lnTo>
                      <a:pt x="717" y="844"/>
                    </a:lnTo>
                    <a:lnTo>
                      <a:pt x="705" y="870"/>
                    </a:lnTo>
                    <a:lnTo>
                      <a:pt x="712" y="89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285" name="Freeform 149"/>
            <p:cNvSpPr>
              <a:spLocks/>
            </p:cNvSpPr>
            <p:nvPr/>
          </p:nvSpPr>
          <p:spPr bwMode="auto">
            <a:xfrm>
              <a:off x="6459538" y="4160838"/>
              <a:ext cx="334962" cy="263525"/>
            </a:xfrm>
            <a:custGeom>
              <a:avLst/>
              <a:gdLst/>
              <a:ahLst/>
              <a:cxnLst>
                <a:cxn ang="0">
                  <a:pos x="0" y="42"/>
                </a:cxn>
                <a:cxn ang="0">
                  <a:pos x="5" y="34"/>
                </a:cxn>
                <a:cxn ang="0">
                  <a:pos x="1" y="24"/>
                </a:cxn>
                <a:cxn ang="0">
                  <a:pos x="38" y="2"/>
                </a:cxn>
                <a:cxn ang="0">
                  <a:pos x="44" y="8"/>
                </a:cxn>
                <a:cxn ang="0">
                  <a:pos x="70" y="2"/>
                </a:cxn>
                <a:cxn ang="0">
                  <a:pos x="91" y="0"/>
                </a:cxn>
                <a:cxn ang="0">
                  <a:pos x="84" y="12"/>
                </a:cxn>
                <a:cxn ang="0">
                  <a:pos x="89" y="24"/>
                </a:cxn>
                <a:cxn ang="0">
                  <a:pos x="107" y="28"/>
                </a:cxn>
                <a:cxn ang="0">
                  <a:pos x="126" y="26"/>
                </a:cxn>
                <a:cxn ang="0">
                  <a:pos x="140" y="16"/>
                </a:cxn>
                <a:cxn ang="0">
                  <a:pos x="162" y="10"/>
                </a:cxn>
                <a:cxn ang="0">
                  <a:pos x="171" y="20"/>
                </a:cxn>
                <a:cxn ang="0">
                  <a:pos x="186" y="27"/>
                </a:cxn>
                <a:cxn ang="0">
                  <a:pos x="207" y="25"/>
                </a:cxn>
                <a:cxn ang="0">
                  <a:pos x="204" y="42"/>
                </a:cxn>
                <a:cxn ang="0">
                  <a:pos x="209" y="71"/>
                </a:cxn>
                <a:cxn ang="0">
                  <a:pos x="213" y="89"/>
                </a:cxn>
                <a:cxn ang="0">
                  <a:pos x="234" y="85"/>
                </a:cxn>
                <a:cxn ang="0">
                  <a:pos x="243" y="99"/>
                </a:cxn>
                <a:cxn ang="0">
                  <a:pos x="246" y="110"/>
                </a:cxn>
                <a:cxn ang="0">
                  <a:pos x="259" y="124"/>
                </a:cxn>
                <a:cxn ang="0">
                  <a:pos x="245" y="136"/>
                </a:cxn>
                <a:cxn ang="0">
                  <a:pos x="234" y="146"/>
                </a:cxn>
                <a:cxn ang="0">
                  <a:pos x="221" y="147"/>
                </a:cxn>
                <a:cxn ang="0">
                  <a:pos x="204" y="153"/>
                </a:cxn>
                <a:cxn ang="0">
                  <a:pos x="206" y="170"/>
                </a:cxn>
                <a:cxn ang="0">
                  <a:pos x="201" y="181"/>
                </a:cxn>
                <a:cxn ang="0">
                  <a:pos x="183" y="196"/>
                </a:cxn>
                <a:cxn ang="0">
                  <a:pos x="151" y="176"/>
                </a:cxn>
                <a:cxn ang="0">
                  <a:pos x="141" y="160"/>
                </a:cxn>
                <a:cxn ang="0">
                  <a:pos x="115" y="155"/>
                </a:cxn>
                <a:cxn ang="0">
                  <a:pos x="101" y="132"/>
                </a:cxn>
                <a:cxn ang="0">
                  <a:pos x="81" y="121"/>
                </a:cxn>
                <a:cxn ang="0">
                  <a:pos x="73" y="104"/>
                </a:cxn>
                <a:cxn ang="0">
                  <a:pos x="54" y="86"/>
                </a:cxn>
                <a:cxn ang="0">
                  <a:pos x="42" y="70"/>
                </a:cxn>
                <a:cxn ang="0">
                  <a:pos x="21" y="58"/>
                </a:cxn>
                <a:cxn ang="0">
                  <a:pos x="0" y="42"/>
                </a:cxn>
              </a:cxnLst>
              <a:rect l="0" t="0" r="r" b="b"/>
              <a:pathLst>
                <a:path w="260" h="197">
                  <a:moveTo>
                    <a:pt x="0" y="42"/>
                  </a:moveTo>
                  <a:lnTo>
                    <a:pt x="5" y="34"/>
                  </a:lnTo>
                  <a:lnTo>
                    <a:pt x="1" y="24"/>
                  </a:lnTo>
                  <a:lnTo>
                    <a:pt x="38" y="2"/>
                  </a:lnTo>
                  <a:lnTo>
                    <a:pt x="44" y="8"/>
                  </a:lnTo>
                  <a:lnTo>
                    <a:pt x="70" y="2"/>
                  </a:lnTo>
                  <a:lnTo>
                    <a:pt x="91" y="0"/>
                  </a:lnTo>
                  <a:lnTo>
                    <a:pt x="84" y="12"/>
                  </a:lnTo>
                  <a:lnTo>
                    <a:pt x="89" y="24"/>
                  </a:lnTo>
                  <a:lnTo>
                    <a:pt x="107" y="28"/>
                  </a:lnTo>
                  <a:lnTo>
                    <a:pt x="126" y="26"/>
                  </a:lnTo>
                  <a:lnTo>
                    <a:pt x="140" y="16"/>
                  </a:lnTo>
                  <a:lnTo>
                    <a:pt x="162" y="10"/>
                  </a:lnTo>
                  <a:lnTo>
                    <a:pt x="171" y="20"/>
                  </a:lnTo>
                  <a:lnTo>
                    <a:pt x="186" y="27"/>
                  </a:lnTo>
                  <a:lnTo>
                    <a:pt x="207" y="25"/>
                  </a:lnTo>
                  <a:lnTo>
                    <a:pt x="204" y="42"/>
                  </a:lnTo>
                  <a:lnTo>
                    <a:pt x="209" y="71"/>
                  </a:lnTo>
                  <a:lnTo>
                    <a:pt x="213" y="89"/>
                  </a:lnTo>
                  <a:lnTo>
                    <a:pt x="234" y="85"/>
                  </a:lnTo>
                  <a:lnTo>
                    <a:pt x="243" y="99"/>
                  </a:lnTo>
                  <a:lnTo>
                    <a:pt x="246" y="110"/>
                  </a:lnTo>
                  <a:lnTo>
                    <a:pt x="259" y="124"/>
                  </a:lnTo>
                  <a:lnTo>
                    <a:pt x="245" y="136"/>
                  </a:lnTo>
                  <a:lnTo>
                    <a:pt x="234" y="146"/>
                  </a:lnTo>
                  <a:lnTo>
                    <a:pt x="221" y="147"/>
                  </a:lnTo>
                  <a:lnTo>
                    <a:pt x="204" y="153"/>
                  </a:lnTo>
                  <a:lnTo>
                    <a:pt x="206" y="170"/>
                  </a:lnTo>
                  <a:lnTo>
                    <a:pt x="201" y="181"/>
                  </a:lnTo>
                  <a:lnTo>
                    <a:pt x="183" y="196"/>
                  </a:lnTo>
                  <a:lnTo>
                    <a:pt x="151" y="176"/>
                  </a:lnTo>
                  <a:lnTo>
                    <a:pt x="141" y="160"/>
                  </a:lnTo>
                  <a:lnTo>
                    <a:pt x="115" y="155"/>
                  </a:lnTo>
                  <a:lnTo>
                    <a:pt x="101" y="132"/>
                  </a:lnTo>
                  <a:lnTo>
                    <a:pt x="81" y="121"/>
                  </a:lnTo>
                  <a:lnTo>
                    <a:pt x="73" y="104"/>
                  </a:lnTo>
                  <a:lnTo>
                    <a:pt x="54" y="86"/>
                  </a:lnTo>
                  <a:lnTo>
                    <a:pt x="42" y="70"/>
                  </a:lnTo>
                  <a:lnTo>
                    <a:pt x="21" y="58"/>
                  </a:lnTo>
                  <a:lnTo>
                    <a:pt x="0" y="4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86" name="Freeform 150"/>
            <p:cNvSpPr>
              <a:spLocks/>
            </p:cNvSpPr>
            <p:nvPr/>
          </p:nvSpPr>
          <p:spPr bwMode="auto">
            <a:xfrm>
              <a:off x="6699250" y="4357688"/>
              <a:ext cx="92075" cy="106362"/>
            </a:xfrm>
            <a:custGeom>
              <a:avLst/>
              <a:gdLst/>
              <a:ahLst/>
              <a:cxnLst>
                <a:cxn ang="0">
                  <a:pos x="51" y="78"/>
                </a:cxn>
                <a:cxn ang="0">
                  <a:pos x="53" y="52"/>
                </a:cxn>
                <a:cxn ang="0">
                  <a:pos x="69" y="41"/>
                </a:cxn>
                <a:cxn ang="0">
                  <a:pos x="67" y="29"/>
                </a:cxn>
                <a:cxn ang="0">
                  <a:pos x="57" y="21"/>
                </a:cxn>
                <a:cxn ang="0">
                  <a:pos x="48" y="9"/>
                </a:cxn>
                <a:cxn ang="0">
                  <a:pos x="42" y="0"/>
                </a:cxn>
                <a:cxn ang="0">
                  <a:pos x="28" y="1"/>
                </a:cxn>
                <a:cxn ang="0">
                  <a:pos x="17" y="7"/>
                </a:cxn>
                <a:cxn ang="0">
                  <a:pos x="19" y="23"/>
                </a:cxn>
                <a:cxn ang="0">
                  <a:pos x="11" y="39"/>
                </a:cxn>
                <a:cxn ang="0">
                  <a:pos x="0" y="44"/>
                </a:cxn>
                <a:cxn ang="0">
                  <a:pos x="5" y="55"/>
                </a:cxn>
                <a:cxn ang="0">
                  <a:pos x="21" y="58"/>
                </a:cxn>
                <a:cxn ang="0">
                  <a:pos x="34" y="58"/>
                </a:cxn>
                <a:cxn ang="0">
                  <a:pos x="45" y="66"/>
                </a:cxn>
                <a:cxn ang="0">
                  <a:pos x="51" y="78"/>
                </a:cxn>
              </a:cxnLst>
              <a:rect l="0" t="0" r="r" b="b"/>
              <a:pathLst>
                <a:path w="70" h="79">
                  <a:moveTo>
                    <a:pt x="51" y="78"/>
                  </a:moveTo>
                  <a:lnTo>
                    <a:pt x="53" y="52"/>
                  </a:lnTo>
                  <a:lnTo>
                    <a:pt x="69" y="41"/>
                  </a:lnTo>
                  <a:lnTo>
                    <a:pt x="67" y="29"/>
                  </a:lnTo>
                  <a:lnTo>
                    <a:pt x="57" y="21"/>
                  </a:lnTo>
                  <a:lnTo>
                    <a:pt x="48" y="9"/>
                  </a:lnTo>
                  <a:lnTo>
                    <a:pt x="42" y="0"/>
                  </a:lnTo>
                  <a:lnTo>
                    <a:pt x="28" y="1"/>
                  </a:lnTo>
                  <a:lnTo>
                    <a:pt x="17" y="7"/>
                  </a:lnTo>
                  <a:lnTo>
                    <a:pt x="19" y="23"/>
                  </a:lnTo>
                  <a:lnTo>
                    <a:pt x="11" y="39"/>
                  </a:lnTo>
                  <a:lnTo>
                    <a:pt x="0" y="44"/>
                  </a:lnTo>
                  <a:lnTo>
                    <a:pt x="5" y="55"/>
                  </a:lnTo>
                  <a:lnTo>
                    <a:pt x="21" y="58"/>
                  </a:lnTo>
                  <a:lnTo>
                    <a:pt x="34" y="58"/>
                  </a:lnTo>
                  <a:lnTo>
                    <a:pt x="45" y="66"/>
                  </a:lnTo>
                  <a:lnTo>
                    <a:pt x="51" y="7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87" name="Freeform 151"/>
            <p:cNvSpPr>
              <a:spLocks/>
            </p:cNvSpPr>
            <p:nvPr/>
          </p:nvSpPr>
          <p:spPr bwMode="auto">
            <a:xfrm>
              <a:off x="6569075" y="3930650"/>
              <a:ext cx="315913" cy="350838"/>
            </a:xfrm>
            <a:custGeom>
              <a:avLst/>
              <a:gdLst/>
              <a:ahLst/>
              <a:cxnLst>
                <a:cxn ang="0">
                  <a:pos x="93" y="15"/>
                </a:cxn>
                <a:cxn ang="0">
                  <a:pos x="69" y="47"/>
                </a:cxn>
                <a:cxn ang="0">
                  <a:pos x="70" y="56"/>
                </a:cxn>
                <a:cxn ang="0">
                  <a:pos x="55" y="73"/>
                </a:cxn>
                <a:cxn ang="0">
                  <a:pos x="58" y="76"/>
                </a:cxn>
                <a:cxn ang="0">
                  <a:pos x="54" y="86"/>
                </a:cxn>
                <a:cxn ang="0">
                  <a:pos x="41" y="102"/>
                </a:cxn>
                <a:cxn ang="0">
                  <a:pos x="27" y="120"/>
                </a:cxn>
                <a:cxn ang="0">
                  <a:pos x="20" y="129"/>
                </a:cxn>
                <a:cxn ang="0">
                  <a:pos x="28" y="135"/>
                </a:cxn>
                <a:cxn ang="0">
                  <a:pos x="23" y="149"/>
                </a:cxn>
                <a:cxn ang="0">
                  <a:pos x="17" y="159"/>
                </a:cxn>
                <a:cxn ang="0">
                  <a:pos x="10" y="165"/>
                </a:cxn>
                <a:cxn ang="0">
                  <a:pos x="0" y="177"/>
                </a:cxn>
                <a:cxn ang="0">
                  <a:pos x="2" y="188"/>
                </a:cxn>
                <a:cxn ang="0">
                  <a:pos x="15" y="194"/>
                </a:cxn>
                <a:cxn ang="0">
                  <a:pos x="43" y="193"/>
                </a:cxn>
                <a:cxn ang="0">
                  <a:pos x="60" y="181"/>
                </a:cxn>
                <a:cxn ang="0">
                  <a:pos x="76" y="179"/>
                </a:cxn>
                <a:cxn ang="0">
                  <a:pos x="90" y="187"/>
                </a:cxn>
                <a:cxn ang="0">
                  <a:pos x="104" y="193"/>
                </a:cxn>
                <a:cxn ang="0">
                  <a:pos x="123" y="193"/>
                </a:cxn>
                <a:cxn ang="0">
                  <a:pos x="119" y="215"/>
                </a:cxn>
                <a:cxn ang="0">
                  <a:pos x="129" y="259"/>
                </a:cxn>
                <a:cxn ang="0">
                  <a:pos x="145" y="257"/>
                </a:cxn>
                <a:cxn ang="0">
                  <a:pos x="152" y="255"/>
                </a:cxn>
                <a:cxn ang="0">
                  <a:pos x="157" y="241"/>
                </a:cxn>
                <a:cxn ang="0">
                  <a:pos x="156" y="214"/>
                </a:cxn>
                <a:cxn ang="0">
                  <a:pos x="165" y="198"/>
                </a:cxn>
                <a:cxn ang="0">
                  <a:pos x="164" y="174"/>
                </a:cxn>
                <a:cxn ang="0">
                  <a:pos x="174" y="159"/>
                </a:cxn>
                <a:cxn ang="0">
                  <a:pos x="191" y="149"/>
                </a:cxn>
                <a:cxn ang="0">
                  <a:pos x="225" y="109"/>
                </a:cxn>
                <a:cxn ang="0">
                  <a:pos x="227" y="91"/>
                </a:cxn>
                <a:cxn ang="0">
                  <a:pos x="220" y="64"/>
                </a:cxn>
                <a:cxn ang="0">
                  <a:pos x="243" y="43"/>
                </a:cxn>
                <a:cxn ang="0">
                  <a:pos x="243" y="14"/>
                </a:cxn>
                <a:cxn ang="0">
                  <a:pos x="225" y="3"/>
                </a:cxn>
                <a:cxn ang="0">
                  <a:pos x="214" y="0"/>
                </a:cxn>
                <a:cxn ang="0">
                  <a:pos x="193" y="0"/>
                </a:cxn>
                <a:cxn ang="0">
                  <a:pos x="148" y="3"/>
                </a:cxn>
                <a:cxn ang="0">
                  <a:pos x="137" y="15"/>
                </a:cxn>
                <a:cxn ang="0">
                  <a:pos x="127" y="28"/>
                </a:cxn>
                <a:cxn ang="0">
                  <a:pos x="131" y="40"/>
                </a:cxn>
                <a:cxn ang="0">
                  <a:pos x="147" y="47"/>
                </a:cxn>
                <a:cxn ang="0">
                  <a:pos x="158" y="59"/>
                </a:cxn>
                <a:cxn ang="0">
                  <a:pos x="160" y="77"/>
                </a:cxn>
                <a:cxn ang="0">
                  <a:pos x="144" y="89"/>
                </a:cxn>
                <a:cxn ang="0">
                  <a:pos x="127" y="94"/>
                </a:cxn>
                <a:cxn ang="0">
                  <a:pos x="113" y="98"/>
                </a:cxn>
                <a:cxn ang="0">
                  <a:pos x="106" y="89"/>
                </a:cxn>
                <a:cxn ang="0">
                  <a:pos x="100" y="75"/>
                </a:cxn>
                <a:cxn ang="0">
                  <a:pos x="108" y="61"/>
                </a:cxn>
                <a:cxn ang="0">
                  <a:pos x="103" y="47"/>
                </a:cxn>
                <a:cxn ang="0">
                  <a:pos x="100" y="33"/>
                </a:cxn>
                <a:cxn ang="0">
                  <a:pos x="93" y="15"/>
                </a:cxn>
              </a:cxnLst>
              <a:rect l="0" t="0" r="r" b="b"/>
              <a:pathLst>
                <a:path w="244" h="260">
                  <a:moveTo>
                    <a:pt x="93" y="15"/>
                  </a:moveTo>
                  <a:lnTo>
                    <a:pt x="69" y="47"/>
                  </a:lnTo>
                  <a:lnTo>
                    <a:pt x="70" y="56"/>
                  </a:lnTo>
                  <a:lnTo>
                    <a:pt x="55" y="73"/>
                  </a:lnTo>
                  <a:lnTo>
                    <a:pt x="58" y="76"/>
                  </a:lnTo>
                  <a:lnTo>
                    <a:pt x="54" y="86"/>
                  </a:lnTo>
                  <a:lnTo>
                    <a:pt x="41" y="102"/>
                  </a:lnTo>
                  <a:lnTo>
                    <a:pt x="27" y="120"/>
                  </a:lnTo>
                  <a:lnTo>
                    <a:pt x="20" y="129"/>
                  </a:lnTo>
                  <a:lnTo>
                    <a:pt x="28" y="135"/>
                  </a:lnTo>
                  <a:lnTo>
                    <a:pt x="23" y="149"/>
                  </a:lnTo>
                  <a:lnTo>
                    <a:pt x="17" y="159"/>
                  </a:lnTo>
                  <a:lnTo>
                    <a:pt x="10" y="165"/>
                  </a:lnTo>
                  <a:lnTo>
                    <a:pt x="0" y="177"/>
                  </a:lnTo>
                  <a:lnTo>
                    <a:pt x="2" y="188"/>
                  </a:lnTo>
                  <a:lnTo>
                    <a:pt x="15" y="194"/>
                  </a:lnTo>
                  <a:lnTo>
                    <a:pt x="43" y="193"/>
                  </a:lnTo>
                  <a:lnTo>
                    <a:pt x="60" y="181"/>
                  </a:lnTo>
                  <a:lnTo>
                    <a:pt x="76" y="179"/>
                  </a:lnTo>
                  <a:lnTo>
                    <a:pt x="90" y="187"/>
                  </a:lnTo>
                  <a:lnTo>
                    <a:pt x="104" y="193"/>
                  </a:lnTo>
                  <a:lnTo>
                    <a:pt x="123" y="193"/>
                  </a:lnTo>
                  <a:lnTo>
                    <a:pt x="119" y="215"/>
                  </a:lnTo>
                  <a:lnTo>
                    <a:pt x="129" y="259"/>
                  </a:lnTo>
                  <a:lnTo>
                    <a:pt x="145" y="257"/>
                  </a:lnTo>
                  <a:lnTo>
                    <a:pt x="152" y="255"/>
                  </a:lnTo>
                  <a:lnTo>
                    <a:pt x="157" y="241"/>
                  </a:lnTo>
                  <a:lnTo>
                    <a:pt x="156" y="214"/>
                  </a:lnTo>
                  <a:lnTo>
                    <a:pt x="165" y="198"/>
                  </a:lnTo>
                  <a:lnTo>
                    <a:pt x="164" y="174"/>
                  </a:lnTo>
                  <a:lnTo>
                    <a:pt x="174" y="159"/>
                  </a:lnTo>
                  <a:lnTo>
                    <a:pt x="191" y="149"/>
                  </a:lnTo>
                  <a:lnTo>
                    <a:pt x="225" y="109"/>
                  </a:lnTo>
                  <a:lnTo>
                    <a:pt x="227" y="91"/>
                  </a:lnTo>
                  <a:lnTo>
                    <a:pt x="220" y="64"/>
                  </a:lnTo>
                  <a:lnTo>
                    <a:pt x="243" y="43"/>
                  </a:lnTo>
                  <a:lnTo>
                    <a:pt x="243" y="14"/>
                  </a:lnTo>
                  <a:lnTo>
                    <a:pt x="225" y="3"/>
                  </a:lnTo>
                  <a:lnTo>
                    <a:pt x="214" y="0"/>
                  </a:lnTo>
                  <a:lnTo>
                    <a:pt x="193" y="0"/>
                  </a:lnTo>
                  <a:lnTo>
                    <a:pt x="148" y="3"/>
                  </a:lnTo>
                  <a:lnTo>
                    <a:pt x="137" y="15"/>
                  </a:lnTo>
                  <a:lnTo>
                    <a:pt x="127" y="28"/>
                  </a:lnTo>
                  <a:lnTo>
                    <a:pt x="131" y="40"/>
                  </a:lnTo>
                  <a:lnTo>
                    <a:pt x="147" y="47"/>
                  </a:lnTo>
                  <a:lnTo>
                    <a:pt x="158" y="59"/>
                  </a:lnTo>
                  <a:lnTo>
                    <a:pt x="160" y="77"/>
                  </a:lnTo>
                  <a:lnTo>
                    <a:pt x="144" y="89"/>
                  </a:lnTo>
                  <a:lnTo>
                    <a:pt x="127" y="94"/>
                  </a:lnTo>
                  <a:lnTo>
                    <a:pt x="113" y="98"/>
                  </a:lnTo>
                  <a:lnTo>
                    <a:pt x="106" y="89"/>
                  </a:lnTo>
                  <a:lnTo>
                    <a:pt x="100" y="75"/>
                  </a:lnTo>
                  <a:lnTo>
                    <a:pt x="108" y="61"/>
                  </a:lnTo>
                  <a:lnTo>
                    <a:pt x="103" y="47"/>
                  </a:lnTo>
                  <a:lnTo>
                    <a:pt x="100" y="33"/>
                  </a:lnTo>
                  <a:lnTo>
                    <a:pt x="93" y="15"/>
                  </a:lnTo>
                </a:path>
              </a:pathLst>
            </a:custGeom>
            <a:solidFill>
              <a:srgbClr val="99FF33"/>
            </a:solidFill>
            <a:ln w="12700" cap="rnd" cmpd="sng">
              <a:solidFill>
                <a:schemeClr val="tx1"/>
              </a:solidFill>
              <a:prstDash val="solid"/>
              <a:round/>
              <a:headEnd type="none" w="med" len="med"/>
              <a:tailEnd type="none" w="med" len="med"/>
            </a:ln>
            <a:effectLst/>
          </p:spPr>
          <p:txBody>
            <a:bodyPr/>
            <a:lstStyle/>
            <a:p>
              <a:endParaRPr lang="it-IT"/>
            </a:p>
          </p:txBody>
        </p:sp>
        <p:sp>
          <p:nvSpPr>
            <p:cNvPr id="219288" name="Freeform 152"/>
            <p:cNvSpPr>
              <a:spLocks/>
            </p:cNvSpPr>
            <p:nvPr/>
          </p:nvSpPr>
          <p:spPr bwMode="auto">
            <a:xfrm>
              <a:off x="5400675" y="3481388"/>
              <a:ext cx="455613" cy="439737"/>
            </a:xfrm>
            <a:custGeom>
              <a:avLst/>
              <a:gdLst/>
              <a:ahLst/>
              <a:cxnLst>
                <a:cxn ang="0">
                  <a:pos x="118" y="143"/>
                </a:cxn>
                <a:cxn ang="0">
                  <a:pos x="118" y="170"/>
                </a:cxn>
                <a:cxn ang="0">
                  <a:pos x="92" y="168"/>
                </a:cxn>
                <a:cxn ang="0">
                  <a:pos x="71" y="206"/>
                </a:cxn>
                <a:cxn ang="0">
                  <a:pos x="35" y="235"/>
                </a:cxn>
                <a:cxn ang="0">
                  <a:pos x="12" y="242"/>
                </a:cxn>
                <a:cxn ang="0">
                  <a:pos x="4" y="250"/>
                </a:cxn>
                <a:cxn ang="0">
                  <a:pos x="13" y="272"/>
                </a:cxn>
                <a:cxn ang="0">
                  <a:pos x="6" y="298"/>
                </a:cxn>
                <a:cxn ang="0">
                  <a:pos x="27" y="288"/>
                </a:cxn>
                <a:cxn ang="0">
                  <a:pos x="26" y="303"/>
                </a:cxn>
                <a:cxn ang="0">
                  <a:pos x="41" y="316"/>
                </a:cxn>
                <a:cxn ang="0">
                  <a:pos x="75" y="320"/>
                </a:cxn>
                <a:cxn ang="0">
                  <a:pos x="113" y="321"/>
                </a:cxn>
                <a:cxn ang="0">
                  <a:pos x="169" y="311"/>
                </a:cxn>
                <a:cxn ang="0">
                  <a:pos x="261" y="297"/>
                </a:cxn>
                <a:cxn ang="0">
                  <a:pos x="294" y="263"/>
                </a:cxn>
                <a:cxn ang="0">
                  <a:pos x="304" y="229"/>
                </a:cxn>
                <a:cxn ang="0">
                  <a:pos x="327" y="184"/>
                </a:cxn>
                <a:cxn ang="0">
                  <a:pos x="352" y="130"/>
                </a:cxn>
                <a:cxn ang="0">
                  <a:pos x="326" y="93"/>
                </a:cxn>
                <a:cxn ang="0">
                  <a:pos x="300" y="85"/>
                </a:cxn>
                <a:cxn ang="0">
                  <a:pos x="259" y="55"/>
                </a:cxn>
                <a:cxn ang="0">
                  <a:pos x="307" y="10"/>
                </a:cxn>
                <a:cxn ang="0">
                  <a:pos x="288" y="4"/>
                </a:cxn>
                <a:cxn ang="0">
                  <a:pos x="230" y="22"/>
                </a:cxn>
                <a:cxn ang="0">
                  <a:pos x="204" y="27"/>
                </a:cxn>
                <a:cxn ang="0">
                  <a:pos x="203" y="44"/>
                </a:cxn>
                <a:cxn ang="0">
                  <a:pos x="210" y="58"/>
                </a:cxn>
                <a:cxn ang="0">
                  <a:pos x="143" y="58"/>
                </a:cxn>
                <a:cxn ang="0">
                  <a:pos x="107" y="57"/>
                </a:cxn>
                <a:cxn ang="0">
                  <a:pos x="105" y="87"/>
                </a:cxn>
                <a:cxn ang="0">
                  <a:pos x="87" y="98"/>
                </a:cxn>
                <a:cxn ang="0">
                  <a:pos x="89" y="122"/>
                </a:cxn>
                <a:cxn ang="0">
                  <a:pos x="91" y="161"/>
                </a:cxn>
                <a:cxn ang="0">
                  <a:pos x="122" y="130"/>
                </a:cxn>
              </a:cxnLst>
              <a:rect l="0" t="0" r="r" b="b"/>
              <a:pathLst>
                <a:path w="353" h="327">
                  <a:moveTo>
                    <a:pt x="122" y="130"/>
                  </a:moveTo>
                  <a:lnTo>
                    <a:pt x="118" y="143"/>
                  </a:lnTo>
                  <a:lnTo>
                    <a:pt x="125" y="160"/>
                  </a:lnTo>
                  <a:lnTo>
                    <a:pt x="118" y="170"/>
                  </a:lnTo>
                  <a:lnTo>
                    <a:pt x="107" y="165"/>
                  </a:lnTo>
                  <a:lnTo>
                    <a:pt x="92" y="168"/>
                  </a:lnTo>
                  <a:lnTo>
                    <a:pt x="94" y="181"/>
                  </a:lnTo>
                  <a:lnTo>
                    <a:pt x="71" y="206"/>
                  </a:lnTo>
                  <a:lnTo>
                    <a:pt x="55" y="212"/>
                  </a:lnTo>
                  <a:lnTo>
                    <a:pt x="35" y="235"/>
                  </a:lnTo>
                  <a:lnTo>
                    <a:pt x="22" y="242"/>
                  </a:lnTo>
                  <a:lnTo>
                    <a:pt x="12" y="242"/>
                  </a:lnTo>
                  <a:lnTo>
                    <a:pt x="7" y="245"/>
                  </a:lnTo>
                  <a:lnTo>
                    <a:pt x="4" y="250"/>
                  </a:lnTo>
                  <a:lnTo>
                    <a:pt x="12" y="257"/>
                  </a:lnTo>
                  <a:lnTo>
                    <a:pt x="13" y="272"/>
                  </a:lnTo>
                  <a:lnTo>
                    <a:pt x="0" y="286"/>
                  </a:lnTo>
                  <a:lnTo>
                    <a:pt x="6" y="298"/>
                  </a:lnTo>
                  <a:lnTo>
                    <a:pt x="22" y="298"/>
                  </a:lnTo>
                  <a:lnTo>
                    <a:pt x="27" y="288"/>
                  </a:lnTo>
                  <a:lnTo>
                    <a:pt x="37" y="295"/>
                  </a:lnTo>
                  <a:lnTo>
                    <a:pt x="26" y="303"/>
                  </a:lnTo>
                  <a:lnTo>
                    <a:pt x="33" y="315"/>
                  </a:lnTo>
                  <a:lnTo>
                    <a:pt x="41" y="316"/>
                  </a:lnTo>
                  <a:lnTo>
                    <a:pt x="70" y="318"/>
                  </a:lnTo>
                  <a:lnTo>
                    <a:pt x="75" y="320"/>
                  </a:lnTo>
                  <a:lnTo>
                    <a:pt x="102" y="326"/>
                  </a:lnTo>
                  <a:lnTo>
                    <a:pt x="113" y="321"/>
                  </a:lnTo>
                  <a:lnTo>
                    <a:pt x="133" y="306"/>
                  </a:lnTo>
                  <a:lnTo>
                    <a:pt x="169" y="311"/>
                  </a:lnTo>
                  <a:lnTo>
                    <a:pt x="227" y="306"/>
                  </a:lnTo>
                  <a:lnTo>
                    <a:pt x="261" y="297"/>
                  </a:lnTo>
                  <a:lnTo>
                    <a:pt x="275" y="275"/>
                  </a:lnTo>
                  <a:lnTo>
                    <a:pt x="294" y="263"/>
                  </a:lnTo>
                  <a:lnTo>
                    <a:pt x="297" y="250"/>
                  </a:lnTo>
                  <a:lnTo>
                    <a:pt x="304" y="229"/>
                  </a:lnTo>
                  <a:lnTo>
                    <a:pt x="319" y="216"/>
                  </a:lnTo>
                  <a:lnTo>
                    <a:pt x="327" y="184"/>
                  </a:lnTo>
                  <a:lnTo>
                    <a:pt x="323" y="150"/>
                  </a:lnTo>
                  <a:lnTo>
                    <a:pt x="352" y="130"/>
                  </a:lnTo>
                  <a:lnTo>
                    <a:pt x="333" y="119"/>
                  </a:lnTo>
                  <a:lnTo>
                    <a:pt x="326" y="93"/>
                  </a:lnTo>
                  <a:lnTo>
                    <a:pt x="311" y="84"/>
                  </a:lnTo>
                  <a:lnTo>
                    <a:pt x="300" y="85"/>
                  </a:lnTo>
                  <a:lnTo>
                    <a:pt x="284" y="80"/>
                  </a:lnTo>
                  <a:lnTo>
                    <a:pt x="259" y="55"/>
                  </a:lnTo>
                  <a:lnTo>
                    <a:pt x="270" y="48"/>
                  </a:lnTo>
                  <a:lnTo>
                    <a:pt x="307" y="10"/>
                  </a:lnTo>
                  <a:lnTo>
                    <a:pt x="302" y="0"/>
                  </a:lnTo>
                  <a:lnTo>
                    <a:pt x="288" y="4"/>
                  </a:lnTo>
                  <a:lnTo>
                    <a:pt x="245" y="10"/>
                  </a:lnTo>
                  <a:lnTo>
                    <a:pt x="230" y="22"/>
                  </a:lnTo>
                  <a:lnTo>
                    <a:pt x="220" y="29"/>
                  </a:lnTo>
                  <a:lnTo>
                    <a:pt x="204" y="27"/>
                  </a:lnTo>
                  <a:lnTo>
                    <a:pt x="195" y="33"/>
                  </a:lnTo>
                  <a:lnTo>
                    <a:pt x="203" y="44"/>
                  </a:lnTo>
                  <a:lnTo>
                    <a:pt x="227" y="55"/>
                  </a:lnTo>
                  <a:lnTo>
                    <a:pt x="210" y="58"/>
                  </a:lnTo>
                  <a:lnTo>
                    <a:pt x="172" y="67"/>
                  </a:lnTo>
                  <a:lnTo>
                    <a:pt x="143" y="58"/>
                  </a:lnTo>
                  <a:lnTo>
                    <a:pt x="116" y="51"/>
                  </a:lnTo>
                  <a:lnTo>
                    <a:pt x="107" y="57"/>
                  </a:lnTo>
                  <a:lnTo>
                    <a:pt x="102" y="77"/>
                  </a:lnTo>
                  <a:lnTo>
                    <a:pt x="105" y="87"/>
                  </a:lnTo>
                  <a:lnTo>
                    <a:pt x="103" y="92"/>
                  </a:lnTo>
                  <a:lnTo>
                    <a:pt x="87" y="98"/>
                  </a:lnTo>
                  <a:lnTo>
                    <a:pt x="90" y="117"/>
                  </a:lnTo>
                  <a:lnTo>
                    <a:pt x="89" y="122"/>
                  </a:lnTo>
                  <a:lnTo>
                    <a:pt x="75" y="142"/>
                  </a:lnTo>
                  <a:lnTo>
                    <a:pt x="91" y="161"/>
                  </a:lnTo>
                  <a:lnTo>
                    <a:pt x="97" y="159"/>
                  </a:lnTo>
                  <a:lnTo>
                    <a:pt x="122" y="13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4" name="Group 153"/>
            <p:cNvGrpSpPr>
              <a:grpSpLocks/>
            </p:cNvGrpSpPr>
            <p:nvPr/>
          </p:nvGrpSpPr>
          <p:grpSpPr bwMode="auto">
            <a:xfrm>
              <a:off x="6988175" y="3394075"/>
              <a:ext cx="546100" cy="406400"/>
              <a:chOff x="2739" y="1812"/>
              <a:chExt cx="422" cy="302"/>
            </a:xfrm>
          </p:grpSpPr>
          <p:sp>
            <p:nvSpPr>
              <p:cNvPr id="219290" name="Freeform 154"/>
              <p:cNvSpPr>
                <a:spLocks/>
              </p:cNvSpPr>
              <p:nvPr/>
            </p:nvSpPr>
            <p:spPr bwMode="auto">
              <a:xfrm>
                <a:off x="2739" y="1876"/>
                <a:ext cx="170" cy="204"/>
              </a:xfrm>
              <a:custGeom>
                <a:avLst/>
                <a:gdLst/>
                <a:ahLst/>
                <a:cxnLst>
                  <a:cxn ang="0">
                    <a:pos x="20" y="179"/>
                  </a:cxn>
                  <a:cxn ang="0">
                    <a:pos x="30" y="194"/>
                  </a:cxn>
                  <a:cxn ang="0">
                    <a:pos x="49" y="192"/>
                  </a:cxn>
                  <a:cxn ang="0">
                    <a:pos x="68" y="195"/>
                  </a:cxn>
                  <a:cxn ang="0">
                    <a:pos x="81" y="203"/>
                  </a:cxn>
                  <a:cxn ang="0">
                    <a:pos x="95" y="202"/>
                  </a:cxn>
                  <a:cxn ang="0">
                    <a:pos x="85" y="192"/>
                  </a:cxn>
                  <a:cxn ang="0">
                    <a:pos x="91" y="175"/>
                  </a:cxn>
                  <a:cxn ang="0">
                    <a:pos x="98" y="156"/>
                  </a:cxn>
                  <a:cxn ang="0">
                    <a:pos x="99" y="133"/>
                  </a:cxn>
                  <a:cxn ang="0">
                    <a:pos x="119" y="118"/>
                  </a:cxn>
                  <a:cxn ang="0">
                    <a:pos x="136" y="108"/>
                  </a:cxn>
                  <a:cxn ang="0">
                    <a:pos x="133" y="96"/>
                  </a:cxn>
                  <a:cxn ang="0">
                    <a:pos x="131" y="76"/>
                  </a:cxn>
                  <a:cxn ang="0">
                    <a:pos x="134" y="67"/>
                  </a:cxn>
                  <a:cxn ang="0">
                    <a:pos x="148" y="64"/>
                  </a:cxn>
                  <a:cxn ang="0">
                    <a:pos x="156" y="67"/>
                  </a:cxn>
                  <a:cxn ang="0">
                    <a:pos x="169" y="53"/>
                  </a:cxn>
                  <a:cxn ang="0">
                    <a:pos x="162" y="40"/>
                  </a:cxn>
                  <a:cxn ang="0">
                    <a:pos x="153" y="38"/>
                  </a:cxn>
                  <a:cxn ang="0">
                    <a:pos x="138" y="40"/>
                  </a:cxn>
                  <a:cxn ang="0">
                    <a:pos x="131" y="40"/>
                  </a:cxn>
                  <a:cxn ang="0">
                    <a:pos x="126" y="22"/>
                  </a:cxn>
                  <a:cxn ang="0">
                    <a:pos x="126" y="4"/>
                  </a:cxn>
                  <a:cxn ang="0">
                    <a:pos x="115" y="0"/>
                  </a:cxn>
                  <a:cxn ang="0">
                    <a:pos x="110" y="8"/>
                  </a:cxn>
                  <a:cxn ang="0">
                    <a:pos x="85" y="5"/>
                  </a:cxn>
                  <a:cxn ang="0">
                    <a:pos x="78" y="11"/>
                  </a:cxn>
                  <a:cxn ang="0">
                    <a:pos x="86" y="26"/>
                  </a:cxn>
                  <a:cxn ang="0">
                    <a:pos x="86" y="43"/>
                  </a:cxn>
                  <a:cxn ang="0">
                    <a:pos x="73" y="33"/>
                  </a:cxn>
                  <a:cxn ang="0">
                    <a:pos x="68" y="24"/>
                  </a:cxn>
                  <a:cxn ang="0">
                    <a:pos x="52" y="27"/>
                  </a:cxn>
                  <a:cxn ang="0">
                    <a:pos x="46" y="37"/>
                  </a:cxn>
                  <a:cxn ang="0">
                    <a:pos x="41" y="42"/>
                  </a:cxn>
                  <a:cxn ang="0">
                    <a:pos x="43" y="57"/>
                  </a:cxn>
                  <a:cxn ang="0">
                    <a:pos x="41" y="54"/>
                  </a:cxn>
                  <a:cxn ang="0">
                    <a:pos x="26" y="36"/>
                  </a:cxn>
                  <a:cxn ang="0">
                    <a:pos x="18" y="30"/>
                  </a:cxn>
                  <a:cxn ang="0">
                    <a:pos x="11" y="35"/>
                  </a:cxn>
                  <a:cxn ang="0">
                    <a:pos x="15" y="45"/>
                  </a:cxn>
                  <a:cxn ang="0">
                    <a:pos x="16" y="52"/>
                  </a:cxn>
                  <a:cxn ang="0">
                    <a:pos x="3" y="57"/>
                  </a:cxn>
                  <a:cxn ang="0">
                    <a:pos x="5" y="72"/>
                  </a:cxn>
                  <a:cxn ang="0">
                    <a:pos x="15" y="85"/>
                  </a:cxn>
                  <a:cxn ang="0">
                    <a:pos x="16" y="96"/>
                  </a:cxn>
                  <a:cxn ang="0">
                    <a:pos x="14" y="105"/>
                  </a:cxn>
                  <a:cxn ang="0">
                    <a:pos x="0" y="116"/>
                  </a:cxn>
                  <a:cxn ang="0">
                    <a:pos x="4" y="127"/>
                  </a:cxn>
                  <a:cxn ang="0">
                    <a:pos x="18" y="136"/>
                  </a:cxn>
                  <a:cxn ang="0">
                    <a:pos x="24" y="148"/>
                  </a:cxn>
                  <a:cxn ang="0">
                    <a:pos x="23" y="168"/>
                  </a:cxn>
                  <a:cxn ang="0">
                    <a:pos x="20" y="179"/>
                  </a:cxn>
                </a:cxnLst>
                <a:rect l="0" t="0" r="r" b="b"/>
                <a:pathLst>
                  <a:path w="170" h="204">
                    <a:moveTo>
                      <a:pt x="20" y="179"/>
                    </a:moveTo>
                    <a:lnTo>
                      <a:pt x="30" y="194"/>
                    </a:lnTo>
                    <a:lnTo>
                      <a:pt x="49" y="192"/>
                    </a:lnTo>
                    <a:lnTo>
                      <a:pt x="68" y="195"/>
                    </a:lnTo>
                    <a:lnTo>
                      <a:pt x="81" y="203"/>
                    </a:lnTo>
                    <a:lnTo>
                      <a:pt x="95" y="202"/>
                    </a:lnTo>
                    <a:lnTo>
                      <a:pt x="85" y="192"/>
                    </a:lnTo>
                    <a:lnTo>
                      <a:pt x="91" y="175"/>
                    </a:lnTo>
                    <a:lnTo>
                      <a:pt x="98" y="156"/>
                    </a:lnTo>
                    <a:lnTo>
                      <a:pt x="99" y="133"/>
                    </a:lnTo>
                    <a:lnTo>
                      <a:pt x="119" y="118"/>
                    </a:lnTo>
                    <a:lnTo>
                      <a:pt x="136" y="108"/>
                    </a:lnTo>
                    <a:lnTo>
                      <a:pt x="133" y="96"/>
                    </a:lnTo>
                    <a:lnTo>
                      <a:pt x="131" y="76"/>
                    </a:lnTo>
                    <a:lnTo>
                      <a:pt x="134" y="67"/>
                    </a:lnTo>
                    <a:lnTo>
                      <a:pt x="148" y="64"/>
                    </a:lnTo>
                    <a:lnTo>
                      <a:pt x="156" y="67"/>
                    </a:lnTo>
                    <a:lnTo>
                      <a:pt x="169" y="53"/>
                    </a:lnTo>
                    <a:lnTo>
                      <a:pt x="162" y="40"/>
                    </a:lnTo>
                    <a:lnTo>
                      <a:pt x="153" y="38"/>
                    </a:lnTo>
                    <a:lnTo>
                      <a:pt x="138" y="40"/>
                    </a:lnTo>
                    <a:lnTo>
                      <a:pt x="131" y="40"/>
                    </a:lnTo>
                    <a:lnTo>
                      <a:pt x="126" y="22"/>
                    </a:lnTo>
                    <a:lnTo>
                      <a:pt x="126" y="4"/>
                    </a:lnTo>
                    <a:lnTo>
                      <a:pt x="115" y="0"/>
                    </a:lnTo>
                    <a:lnTo>
                      <a:pt x="110" y="8"/>
                    </a:lnTo>
                    <a:lnTo>
                      <a:pt x="85" y="5"/>
                    </a:lnTo>
                    <a:lnTo>
                      <a:pt x="78" y="11"/>
                    </a:lnTo>
                    <a:lnTo>
                      <a:pt x="86" y="26"/>
                    </a:lnTo>
                    <a:lnTo>
                      <a:pt x="86" y="43"/>
                    </a:lnTo>
                    <a:lnTo>
                      <a:pt x="73" y="33"/>
                    </a:lnTo>
                    <a:lnTo>
                      <a:pt x="68" y="24"/>
                    </a:lnTo>
                    <a:lnTo>
                      <a:pt x="52" y="27"/>
                    </a:lnTo>
                    <a:lnTo>
                      <a:pt x="46" y="37"/>
                    </a:lnTo>
                    <a:lnTo>
                      <a:pt x="41" y="42"/>
                    </a:lnTo>
                    <a:lnTo>
                      <a:pt x="43" y="57"/>
                    </a:lnTo>
                    <a:lnTo>
                      <a:pt x="41" y="54"/>
                    </a:lnTo>
                    <a:lnTo>
                      <a:pt x="26" y="36"/>
                    </a:lnTo>
                    <a:lnTo>
                      <a:pt x="18" y="30"/>
                    </a:lnTo>
                    <a:lnTo>
                      <a:pt x="11" y="35"/>
                    </a:lnTo>
                    <a:lnTo>
                      <a:pt x="15" y="45"/>
                    </a:lnTo>
                    <a:lnTo>
                      <a:pt x="16" y="52"/>
                    </a:lnTo>
                    <a:lnTo>
                      <a:pt x="3" y="57"/>
                    </a:lnTo>
                    <a:lnTo>
                      <a:pt x="5" y="72"/>
                    </a:lnTo>
                    <a:lnTo>
                      <a:pt x="15" y="85"/>
                    </a:lnTo>
                    <a:lnTo>
                      <a:pt x="16" y="96"/>
                    </a:lnTo>
                    <a:lnTo>
                      <a:pt x="14" y="105"/>
                    </a:lnTo>
                    <a:lnTo>
                      <a:pt x="0" y="116"/>
                    </a:lnTo>
                    <a:lnTo>
                      <a:pt x="4" y="127"/>
                    </a:lnTo>
                    <a:lnTo>
                      <a:pt x="18" y="136"/>
                    </a:lnTo>
                    <a:lnTo>
                      <a:pt x="24" y="148"/>
                    </a:lnTo>
                    <a:lnTo>
                      <a:pt x="23" y="168"/>
                    </a:lnTo>
                    <a:lnTo>
                      <a:pt x="20" y="17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1" name="Freeform 155"/>
              <p:cNvSpPr>
                <a:spLocks/>
              </p:cNvSpPr>
              <p:nvPr/>
            </p:nvSpPr>
            <p:spPr bwMode="auto">
              <a:xfrm>
                <a:off x="2764" y="1812"/>
                <a:ext cx="128" cy="86"/>
              </a:xfrm>
              <a:custGeom>
                <a:avLst/>
                <a:gdLst/>
                <a:ahLst/>
                <a:cxnLst>
                  <a:cxn ang="0">
                    <a:pos x="2" y="84"/>
                  </a:cxn>
                  <a:cxn ang="0">
                    <a:pos x="13" y="85"/>
                  </a:cxn>
                  <a:cxn ang="0">
                    <a:pos x="26" y="75"/>
                  </a:cxn>
                  <a:cxn ang="0">
                    <a:pos x="37" y="59"/>
                  </a:cxn>
                  <a:cxn ang="0">
                    <a:pos x="75" y="57"/>
                  </a:cxn>
                  <a:cxn ang="0">
                    <a:pos x="105" y="48"/>
                  </a:cxn>
                  <a:cxn ang="0">
                    <a:pos x="122" y="33"/>
                  </a:cxn>
                  <a:cxn ang="0">
                    <a:pos x="126" y="17"/>
                  </a:cxn>
                  <a:cxn ang="0">
                    <a:pos x="127" y="0"/>
                  </a:cxn>
                  <a:cxn ang="0">
                    <a:pos x="104" y="12"/>
                  </a:cxn>
                  <a:cxn ang="0">
                    <a:pos x="60" y="34"/>
                  </a:cxn>
                  <a:cxn ang="0">
                    <a:pos x="49" y="37"/>
                  </a:cxn>
                  <a:cxn ang="0">
                    <a:pos x="35" y="46"/>
                  </a:cxn>
                  <a:cxn ang="0">
                    <a:pos x="11" y="54"/>
                  </a:cxn>
                  <a:cxn ang="0">
                    <a:pos x="0" y="61"/>
                  </a:cxn>
                  <a:cxn ang="0">
                    <a:pos x="2" y="84"/>
                  </a:cxn>
                </a:cxnLst>
                <a:rect l="0" t="0" r="r" b="b"/>
                <a:pathLst>
                  <a:path w="128" h="86">
                    <a:moveTo>
                      <a:pt x="2" y="84"/>
                    </a:moveTo>
                    <a:lnTo>
                      <a:pt x="13" y="85"/>
                    </a:lnTo>
                    <a:lnTo>
                      <a:pt x="26" y="75"/>
                    </a:lnTo>
                    <a:lnTo>
                      <a:pt x="37" y="59"/>
                    </a:lnTo>
                    <a:lnTo>
                      <a:pt x="75" y="57"/>
                    </a:lnTo>
                    <a:lnTo>
                      <a:pt x="105" y="48"/>
                    </a:lnTo>
                    <a:lnTo>
                      <a:pt x="122" y="33"/>
                    </a:lnTo>
                    <a:lnTo>
                      <a:pt x="126" y="17"/>
                    </a:lnTo>
                    <a:lnTo>
                      <a:pt x="127" y="0"/>
                    </a:lnTo>
                    <a:lnTo>
                      <a:pt x="104" y="12"/>
                    </a:lnTo>
                    <a:lnTo>
                      <a:pt x="60" y="34"/>
                    </a:lnTo>
                    <a:lnTo>
                      <a:pt x="49" y="37"/>
                    </a:lnTo>
                    <a:lnTo>
                      <a:pt x="35" y="46"/>
                    </a:lnTo>
                    <a:lnTo>
                      <a:pt x="11" y="54"/>
                    </a:lnTo>
                    <a:lnTo>
                      <a:pt x="0" y="61"/>
                    </a:lnTo>
                    <a:lnTo>
                      <a:pt x="2" y="84"/>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2" name="Freeform 156"/>
              <p:cNvSpPr>
                <a:spLocks/>
              </p:cNvSpPr>
              <p:nvPr/>
            </p:nvSpPr>
            <p:spPr bwMode="auto">
              <a:xfrm>
                <a:off x="2847" y="2001"/>
                <a:ext cx="57" cy="64"/>
              </a:xfrm>
              <a:custGeom>
                <a:avLst/>
                <a:gdLst/>
                <a:ahLst/>
                <a:cxnLst>
                  <a:cxn ang="0">
                    <a:pos x="16" y="0"/>
                  </a:cxn>
                  <a:cxn ang="0">
                    <a:pos x="52" y="21"/>
                  </a:cxn>
                  <a:cxn ang="0">
                    <a:pos x="56" y="31"/>
                  </a:cxn>
                  <a:cxn ang="0">
                    <a:pos x="43" y="44"/>
                  </a:cxn>
                  <a:cxn ang="0">
                    <a:pos x="33" y="53"/>
                  </a:cxn>
                  <a:cxn ang="0">
                    <a:pos x="36" y="63"/>
                  </a:cxn>
                  <a:cxn ang="0">
                    <a:pos x="21" y="62"/>
                  </a:cxn>
                  <a:cxn ang="0">
                    <a:pos x="3" y="47"/>
                  </a:cxn>
                  <a:cxn ang="0">
                    <a:pos x="0" y="35"/>
                  </a:cxn>
                  <a:cxn ang="0">
                    <a:pos x="5" y="20"/>
                  </a:cxn>
                  <a:cxn ang="0">
                    <a:pos x="16" y="0"/>
                  </a:cxn>
                </a:cxnLst>
                <a:rect l="0" t="0" r="r" b="b"/>
                <a:pathLst>
                  <a:path w="57" h="64">
                    <a:moveTo>
                      <a:pt x="16" y="0"/>
                    </a:moveTo>
                    <a:lnTo>
                      <a:pt x="52" y="21"/>
                    </a:lnTo>
                    <a:lnTo>
                      <a:pt x="56" y="31"/>
                    </a:lnTo>
                    <a:lnTo>
                      <a:pt x="43" y="44"/>
                    </a:lnTo>
                    <a:lnTo>
                      <a:pt x="33" y="53"/>
                    </a:lnTo>
                    <a:lnTo>
                      <a:pt x="36" y="63"/>
                    </a:lnTo>
                    <a:lnTo>
                      <a:pt x="21" y="62"/>
                    </a:lnTo>
                    <a:lnTo>
                      <a:pt x="3" y="47"/>
                    </a:lnTo>
                    <a:lnTo>
                      <a:pt x="0" y="35"/>
                    </a:lnTo>
                    <a:lnTo>
                      <a:pt x="5" y="20"/>
                    </a:lnTo>
                    <a:lnTo>
                      <a:pt x="1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3" name="Freeform 157"/>
              <p:cNvSpPr>
                <a:spLocks/>
              </p:cNvSpPr>
              <p:nvPr/>
            </p:nvSpPr>
            <p:spPr bwMode="auto">
              <a:xfrm>
                <a:off x="2920" y="1972"/>
                <a:ext cx="78" cy="97"/>
              </a:xfrm>
              <a:custGeom>
                <a:avLst/>
                <a:gdLst/>
                <a:ahLst/>
                <a:cxnLst>
                  <a:cxn ang="0">
                    <a:pos x="70" y="0"/>
                  </a:cxn>
                  <a:cxn ang="0">
                    <a:pos x="76" y="5"/>
                  </a:cxn>
                  <a:cxn ang="0">
                    <a:pos x="71" y="10"/>
                  </a:cxn>
                  <a:cxn ang="0">
                    <a:pos x="77" y="21"/>
                  </a:cxn>
                  <a:cxn ang="0">
                    <a:pos x="73" y="33"/>
                  </a:cxn>
                  <a:cxn ang="0">
                    <a:pos x="60" y="44"/>
                  </a:cxn>
                  <a:cxn ang="0">
                    <a:pos x="65" y="53"/>
                  </a:cxn>
                  <a:cxn ang="0">
                    <a:pos x="63" y="63"/>
                  </a:cxn>
                  <a:cxn ang="0">
                    <a:pos x="69" y="72"/>
                  </a:cxn>
                  <a:cxn ang="0">
                    <a:pos x="56" y="96"/>
                  </a:cxn>
                  <a:cxn ang="0">
                    <a:pos x="19" y="76"/>
                  </a:cxn>
                  <a:cxn ang="0">
                    <a:pos x="0" y="66"/>
                  </a:cxn>
                  <a:cxn ang="0">
                    <a:pos x="9" y="58"/>
                  </a:cxn>
                  <a:cxn ang="0">
                    <a:pos x="7" y="43"/>
                  </a:cxn>
                  <a:cxn ang="0">
                    <a:pos x="28" y="28"/>
                  </a:cxn>
                  <a:cxn ang="0">
                    <a:pos x="39" y="33"/>
                  </a:cxn>
                  <a:cxn ang="0">
                    <a:pos x="50" y="27"/>
                  </a:cxn>
                  <a:cxn ang="0">
                    <a:pos x="65" y="14"/>
                  </a:cxn>
                  <a:cxn ang="0">
                    <a:pos x="70" y="0"/>
                  </a:cxn>
                </a:cxnLst>
                <a:rect l="0" t="0" r="r" b="b"/>
                <a:pathLst>
                  <a:path w="78" h="97">
                    <a:moveTo>
                      <a:pt x="70" y="0"/>
                    </a:moveTo>
                    <a:lnTo>
                      <a:pt x="76" y="5"/>
                    </a:lnTo>
                    <a:lnTo>
                      <a:pt x="71" y="10"/>
                    </a:lnTo>
                    <a:lnTo>
                      <a:pt x="77" y="21"/>
                    </a:lnTo>
                    <a:lnTo>
                      <a:pt x="73" y="33"/>
                    </a:lnTo>
                    <a:lnTo>
                      <a:pt x="60" y="44"/>
                    </a:lnTo>
                    <a:lnTo>
                      <a:pt x="65" y="53"/>
                    </a:lnTo>
                    <a:lnTo>
                      <a:pt x="63" y="63"/>
                    </a:lnTo>
                    <a:lnTo>
                      <a:pt x="69" y="72"/>
                    </a:lnTo>
                    <a:lnTo>
                      <a:pt x="56" y="96"/>
                    </a:lnTo>
                    <a:lnTo>
                      <a:pt x="19" y="76"/>
                    </a:lnTo>
                    <a:lnTo>
                      <a:pt x="0" y="66"/>
                    </a:lnTo>
                    <a:lnTo>
                      <a:pt x="9" y="58"/>
                    </a:lnTo>
                    <a:lnTo>
                      <a:pt x="7" y="43"/>
                    </a:lnTo>
                    <a:lnTo>
                      <a:pt x="28" y="28"/>
                    </a:lnTo>
                    <a:lnTo>
                      <a:pt x="39" y="33"/>
                    </a:lnTo>
                    <a:lnTo>
                      <a:pt x="50" y="27"/>
                    </a:lnTo>
                    <a:lnTo>
                      <a:pt x="65" y="14"/>
                    </a:lnTo>
                    <a:lnTo>
                      <a:pt x="7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4" name="Freeform 158"/>
              <p:cNvSpPr>
                <a:spLocks/>
              </p:cNvSpPr>
              <p:nvPr/>
            </p:nvSpPr>
            <p:spPr bwMode="auto">
              <a:xfrm>
                <a:off x="2909" y="2075"/>
                <a:ext cx="39" cy="39"/>
              </a:xfrm>
              <a:custGeom>
                <a:avLst/>
                <a:gdLst/>
                <a:ahLst/>
                <a:cxnLst>
                  <a:cxn ang="0">
                    <a:pos x="0" y="0"/>
                  </a:cxn>
                  <a:cxn ang="0">
                    <a:pos x="24" y="5"/>
                  </a:cxn>
                  <a:cxn ang="0">
                    <a:pos x="35" y="15"/>
                  </a:cxn>
                  <a:cxn ang="0">
                    <a:pos x="38" y="30"/>
                  </a:cxn>
                  <a:cxn ang="0">
                    <a:pos x="28" y="38"/>
                  </a:cxn>
                  <a:cxn ang="0">
                    <a:pos x="11" y="32"/>
                  </a:cxn>
                  <a:cxn ang="0">
                    <a:pos x="5" y="22"/>
                  </a:cxn>
                  <a:cxn ang="0">
                    <a:pos x="0" y="0"/>
                  </a:cxn>
                </a:cxnLst>
                <a:rect l="0" t="0" r="r" b="b"/>
                <a:pathLst>
                  <a:path w="39" h="39">
                    <a:moveTo>
                      <a:pt x="0" y="0"/>
                    </a:moveTo>
                    <a:lnTo>
                      <a:pt x="24" y="5"/>
                    </a:lnTo>
                    <a:lnTo>
                      <a:pt x="35" y="15"/>
                    </a:lnTo>
                    <a:lnTo>
                      <a:pt x="38" y="30"/>
                    </a:lnTo>
                    <a:lnTo>
                      <a:pt x="28" y="38"/>
                    </a:lnTo>
                    <a:lnTo>
                      <a:pt x="11" y="32"/>
                    </a:lnTo>
                    <a:lnTo>
                      <a:pt x="5" y="22"/>
                    </a:lnTo>
                    <a:lnTo>
                      <a:pt x="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295" name="Freeform 159"/>
              <p:cNvSpPr>
                <a:spLocks/>
              </p:cNvSpPr>
              <p:nvPr/>
            </p:nvSpPr>
            <p:spPr bwMode="auto">
              <a:xfrm>
                <a:off x="3141" y="2049"/>
                <a:ext cx="20" cy="30"/>
              </a:xfrm>
              <a:custGeom>
                <a:avLst/>
                <a:gdLst/>
                <a:ahLst/>
                <a:cxnLst>
                  <a:cxn ang="0">
                    <a:pos x="5" y="0"/>
                  </a:cxn>
                  <a:cxn ang="0">
                    <a:pos x="0" y="5"/>
                  </a:cxn>
                  <a:cxn ang="0">
                    <a:pos x="0" y="20"/>
                  </a:cxn>
                  <a:cxn ang="0">
                    <a:pos x="13" y="29"/>
                  </a:cxn>
                  <a:cxn ang="0">
                    <a:pos x="19" y="15"/>
                  </a:cxn>
                  <a:cxn ang="0">
                    <a:pos x="5" y="0"/>
                  </a:cxn>
                </a:cxnLst>
                <a:rect l="0" t="0" r="r" b="b"/>
                <a:pathLst>
                  <a:path w="20" h="30">
                    <a:moveTo>
                      <a:pt x="5" y="0"/>
                    </a:moveTo>
                    <a:lnTo>
                      <a:pt x="0" y="5"/>
                    </a:lnTo>
                    <a:lnTo>
                      <a:pt x="0" y="20"/>
                    </a:lnTo>
                    <a:lnTo>
                      <a:pt x="13" y="29"/>
                    </a:lnTo>
                    <a:lnTo>
                      <a:pt x="19" y="15"/>
                    </a:lnTo>
                    <a:lnTo>
                      <a:pt x="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5" name="Group 160"/>
            <p:cNvGrpSpPr>
              <a:grpSpLocks/>
            </p:cNvGrpSpPr>
            <p:nvPr/>
          </p:nvGrpSpPr>
          <p:grpSpPr bwMode="auto">
            <a:xfrm>
              <a:off x="6762750" y="3729038"/>
              <a:ext cx="788988" cy="1003300"/>
              <a:chOff x="2562" y="2070"/>
              <a:chExt cx="608" cy="746"/>
            </a:xfrm>
            <a:solidFill>
              <a:srgbClr val="99FF33"/>
            </a:solidFill>
          </p:grpSpPr>
          <p:sp>
            <p:nvSpPr>
              <p:cNvPr id="219297" name="Freeform 161"/>
              <p:cNvSpPr>
                <a:spLocks/>
              </p:cNvSpPr>
              <p:nvPr/>
            </p:nvSpPr>
            <p:spPr bwMode="auto">
              <a:xfrm>
                <a:off x="3044" y="2119"/>
                <a:ext cx="30" cy="25"/>
              </a:xfrm>
              <a:custGeom>
                <a:avLst/>
                <a:gdLst/>
                <a:ahLst/>
                <a:cxnLst>
                  <a:cxn ang="0">
                    <a:pos x="2" y="0"/>
                  </a:cxn>
                  <a:cxn ang="0">
                    <a:pos x="0" y="5"/>
                  </a:cxn>
                  <a:cxn ang="0">
                    <a:pos x="2" y="17"/>
                  </a:cxn>
                  <a:cxn ang="0">
                    <a:pos x="21" y="24"/>
                  </a:cxn>
                  <a:cxn ang="0">
                    <a:pos x="29" y="13"/>
                  </a:cxn>
                  <a:cxn ang="0">
                    <a:pos x="2" y="0"/>
                  </a:cxn>
                </a:cxnLst>
                <a:rect l="0" t="0" r="r" b="b"/>
                <a:pathLst>
                  <a:path w="30" h="25">
                    <a:moveTo>
                      <a:pt x="2" y="0"/>
                    </a:moveTo>
                    <a:lnTo>
                      <a:pt x="0" y="5"/>
                    </a:lnTo>
                    <a:lnTo>
                      <a:pt x="2" y="17"/>
                    </a:lnTo>
                    <a:lnTo>
                      <a:pt x="21" y="24"/>
                    </a:lnTo>
                    <a:lnTo>
                      <a:pt x="29" y="13"/>
                    </a:lnTo>
                    <a:lnTo>
                      <a:pt x="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298" name="Freeform 162"/>
              <p:cNvSpPr>
                <a:spLocks/>
              </p:cNvSpPr>
              <p:nvPr/>
            </p:nvSpPr>
            <p:spPr bwMode="auto">
              <a:xfrm>
                <a:off x="2562" y="2070"/>
                <a:ext cx="608" cy="746"/>
              </a:xfrm>
              <a:custGeom>
                <a:avLst/>
                <a:gdLst/>
                <a:ahLst/>
                <a:cxnLst>
                  <a:cxn ang="0">
                    <a:pos x="197" y="17"/>
                  </a:cxn>
                  <a:cxn ang="0">
                    <a:pos x="207" y="52"/>
                  </a:cxn>
                  <a:cxn ang="0">
                    <a:pos x="205" y="80"/>
                  </a:cxn>
                  <a:cxn ang="0">
                    <a:pos x="243" y="116"/>
                  </a:cxn>
                  <a:cxn ang="0">
                    <a:pos x="191" y="107"/>
                  </a:cxn>
                  <a:cxn ang="0">
                    <a:pos x="157" y="140"/>
                  </a:cxn>
                  <a:cxn ang="0">
                    <a:pos x="127" y="118"/>
                  </a:cxn>
                  <a:cxn ang="0">
                    <a:pos x="82" y="146"/>
                  </a:cxn>
                  <a:cxn ang="0">
                    <a:pos x="94" y="183"/>
                  </a:cxn>
                  <a:cxn ang="0">
                    <a:pos x="72" y="207"/>
                  </a:cxn>
                  <a:cxn ang="0">
                    <a:pos x="80" y="244"/>
                  </a:cxn>
                  <a:cxn ang="0">
                    <a:pos x="50" y="285"/>
                  </a:cxn>
                  <a:cxn ang="0">
                    <a:pos x="18" y="319"/>
                  </a:cxn>
                  <a:cxn ang="0">
                    <a:pos x="13" y="379"/>
                  </a:cxn>
                  <a:cxn ang="0">
                    <a:pos x="10" y="407"/>
                  </a:cxn>
                  <a:cxn ang="0">
                    <a:pos x="0" y="463"/>
                  </a:cxn>
                  <a:cxn ang="0">
                    <a:pos x="24" y="488"/>
                  </a:cxn>
                  <a:cxn ang="0">
                    <a:pos x="4" y="524"/>
                  </a:cxn>
                  <a:cxn ang="0">
                    <a:pos x="40" y="559"/>
                  </a:cxn>
                  <a:cxn ang="0">
                    <a:pos x="104" y="562"/>
                  </a:cxn>
                  <a:cxn ang="0">
                    <a:pos x="118" y="587"/>
                  </a:cxn>
                  <a:cxn ang="0">
                    <a:pos x="91" y="627"/>
                  </a:cxn>
                  <a:cxn ang="0">
                    <a:pos x="73" y="692"/>
                  </a:cxn>
                  <a:cxn ang="0">
                    <a:pos x="110" y="725"/>
                  </a:cxn>
                  <a:cxn ang="0">
                    <a:pos x="139" y="709"/>
                  </a:cxn>
                  <a:cxn ang="0">
                    <a:pos x="172" y="717"/>
                  </a:cxn>
                  <a:cxn ang="0">
                    <a:pos x="201" y="739"/>
                  </a:cxn>
                  <a:cxn ang="0">
                    <a:pos x="261" y="742"/>
                  </a:cxn>
                  <a:cxn ang="0">
                    <a:pos x="299" y="745"/>
                  </a:cxn>
                  <a:cxn ang="0">
                    <a:pos x="358" y="740"/>
                  </a:cxn>
                  <a:cxn ang="0">
                    <a:pos x="394" y="734"/>
                  </a:cxn>
                  <a:cxn ang="0">
                    <a:pos x="435" y="730"/>
                  </a:cxn>
                  <a:cxn ang="0">
                    <a:pos x="483" y="736"/>
                  </a:cxn>
                  <a:cxn ang="0">
                    <a:pos x="470" y="705"/>
                  </a:cxn>
                  <a:cxn ang="0">
                    <a:pos x="534" y="636"/>
                  </a:cxn>
                  <a:cxn ang="0">
                    <a:pos x="498" y="611"/>
                  </a:cxn>
                  <a:cxn ang="0">
                    <a:pos x="425" y="553"/>
                  </a:cxn>
                  <a:cxn ang="0">
                    <a:pos x="403" y="499"/>
                  </a:cxn>
                  <a:cxn ang="0">
                    <a:pos x="424" y="483"/>
                  </a:cxn>
                  <a:cxn ang="0">
                    <a:pos x="552" y="418"/>
                  </a:cxn>
                  <a:cxn ang="0">
                    <a:pos x="600" y="411"/>
                  </a:cxn>
                  <a:cxn ang="0">
                    <a:pos x="607" y="373"/>
                  </a:cxn>
                  <a:cxn ang="0">
                    <a:pos x="586" y="304"/>
                  </a:cxn>
                  <a:cxn ang="0">
                    <a:pos x="571" y="256"/>
                  </a:cxn>
                  <a:cxn ang="0">
                    <a:pos x="550" y="203"/>
                  </a:cxn>
                  <a:cxn ang="0">
                    <a:pos x="517" y="120"/>
                  </a:cxn>
                  <a:cxn ang="0">
                    <a:pos x="461" y="74"/>
                  </a:cxn>
                  <a:cxn ang="0">
                    <a:pos x="419" y="74"/>
                  </a:cxn>
                  <a:cxn ang="0">
                    <a:pos x="349" y="107"/>
                  </a:cxn>
                  <a:cxn ang="0">
                    <a:pos x="340" y="85"/>
                  </a:cxn>
                  <a:cxn ang="0">
                    <a:pos x="301" y="57"/>
                  </a:cxn>
                  <a:cxn ang="0">
                    <a:pos x="267" y="11"/>
                  </a:cxn>
                  <a:cxn ang="0">
                    <a:pos x="224" y="1"/>
                  </a:cxn>
                </a:cxnLst>
                <a:rect l="0" t="0" r="r" b="b"/>
                <a:pathLst>
                  <a:path w="608" h="746">
                    <a:moveTo>
                      <a:pt x="208" y="0"/>
                    </a:moveTo>
                    <a:lnTo>
                      <a:pt x="196" y="9"/>
                    </a:lnTo>
                    <a:lnTo>
                      <a:pt x="197" y="17"/>
                    </a:lnTo>
                    <a:lnTo>
                      <a:pt x="200" y="25"/>
                    </a:lnTo>
                    <a:lnTo>
                      <a:pt x="204" y="37"/>
                    </a:lnTo>
                    <a:lnTo>
                      <a:pt x="207" y="52"/>
                    </a:lnTo>
                    <a:lnTo>
                      <a:pt x="200" y="61"/>
                    </a:lnTo>
                    <a:lnTo>
                      <a:pt x="201" y="71"/>
                    </a:lnTo>
                    <a:lnTo>
                      <a:pt x="205" y="80"/>
                    </a:lnTo>
                    <a:lnTo>
                      <a:pt x="225" y="93"/>
                    </a:lnTo>
                    <a:lnTo>
                      <a:pt x="235" y="94"/>
                    </a:lnTo>
                    <a:lnTo>
                      <a:pt x="243" y="116"/>
                    </a:lnTo>
                    <a:lnTo>
                      <a:pt x="216" y="113"/>
                    </a:lnTo>
                    <a:lnTo>
                      <a:pt x="203" y="103"/>
                    </a:lnTo>
                    <a:lnTo>
                      <a:pt x="191" y="107"/>
                    </a:lnTo>
                    <a:lnTo>
                      <a:pt x="174" y="133"/>
                    </a:lnTo>
                    <a:lnTo>
                      <a:pt x="167" y="140"/>
                    </a:lnTo>
                    <a:lnTo>
                      <a:pt x="157" y="140"/>
                    </a:lnTo>
                    <a:lnTo>
                      <a:pt x="155" y="130"/>
                    </a:lnTo>
                    <a:lnTo>
                      <a:pt x="146" y="124"/>
                    </a:lnTo>
                    <a:lnTo>
                      <a:pt x="127" y="118"/>
                    </a:lnTo>
                    <a:lnTo>
                      <a:pt x="102" y="121"/>
                    </a:lnTo>
                    <a:lnTo>
                      <a:pt x="95" y="130"/>
                    </a:lnTo>
                    <a:lnTo>
                      <a:pt x="82" y="146"/>
                    </a:lnTo>
                    <a:lnTo>
                      <a:pt x="95" y="155"/>
                    </a:lnTo>
                    <a:lnTo>
                      <a:pt x="96" y="173"/>
                    </a:lnTo>
                    <a:lnTo>
                      <a:pt x="94" y="183"/>
                    </a:lnTo>
                    <a:lnTo>
                      <a:pt x="91" y="194"/>
                    </a:lnTo>
                    <a:lnTo>
                      <a:pt x="77" y="206"/>
                    </a:lnTo>
                    <a:lnTo>
                      <a:pt x="72" y="207"/>
                    </a:lnTo>
                    <a:lnTo>
                      <a:pt x="76" y="222"/>
                    </a:lnTo>
                    <a:lnTo>
                      <a:pt x="82" y="232"/>
                    </a:lnTo>
                    <a:lnTo>
                      <a:pt x="80" y="244"/>
                    </a:lnTo>
                    <a:lnTo>
                      <a:pt x="71" y="259"/>
                    </a:lnTo>
                    <a:lnTo>
                      <a:pt x="60" y="274"/>
                    </a:lnTo>
                    <a:lnTo>
                      <a:pt x="50" y="285"/>
                    </a:lnTo>
                    <a:lnTo>
                      <a:pt x="35" y="298"/>
                    </a:lnTo>
                    <a:lnTo>
                      <a:pt x="26" y="302"/>
                    </a:lnTo>
                    <a:lnTo>
                      <a:pt x="18" y="319"/>
                    </a:lnTo>
                    <a:lnTo>
                      <a:pt x="18" y="343"/>
                    </a:lnTo>
                    <a:lnTo>
                      <a:pt x="12" y="359"/>
                    </a:lnTo>
                    <a:lnTo>
                      <a:pt x="13" y="379"/>
                    </a:lnTo>
                    <a:lnTo>
                      <a:pt x="4" y="390"/>
                    </a:lnTo>
                    <a:lnTo>
                      <a:pt x="1" y="398"/>
                    </a:lnTo>
                    <a:lnTo>
                      <a:pt x="10" y="407"/>
                    </a:lnTo>
                    <a:lnTo>
                      <a:pt x="17" y="422"/>
                    </a:lnTo>
                    <a:lnTo>
                      <a:pt x="28" y="435"/>
                    </a:lnTo>
                    <a:lnTo>
                      <a:pt x="0" y="463"/>
                    </a:lnTo>
                    <a:lnTo>
                      <a:pt x="7" y="476"/>
                    </a:lnTo>
                    <a:lnTo>
                      <a:pt x="21" y="486"/>
                    </a:lnTo>
                    <a:lnTo>
                      <a:pt x="24" y="488"/>
                    </a:lnTo>
                    <a:lnTo>
                      <a:pt x="26" y="498"/>
                    </a:lnTo>
                    <a:lnTo>
                      <a:pt x="9" y="510"/>
                    </a:lnTo>
                    <a:lnTo>
                      <a:pt x="4" y="524"/>
                    </a:lnTo>
                    <a:lnTo>
                      <a:pt x="13" y="542"/>
                    </a:lnTo>
                    <a:lnTo>
                      <a:pt x="24" y="555"/>
                    </a:lnTo>
                    <a:lnTo>
                      <a:pt x="40" y="559"/>
                    </a:lnTo>
                    <a:lnTo>
                      <a:pt x="62" y="561"/>
                    </a:lnTo>
                    <a:lnTo>
                      <a:pt x="85" y="562"/>
                    </a:lnTo>
                    <a:lnTo>
                      <a:pt x="104" y="562"/>
                    </a:lnTo>
                    <a:lnTo>
                      <a:pt x="118" y="569"/>
                    </a:lnTo>
                    <a:lnTo>
                      <a:pt x="131" y="578"/>
                    </a:lnTo>
                    <a:lnTo>
                      <a:pt x="118" y="587"/>
                    </a:lnTo>
                    <a:lnTo>
                      <a:pt x="105" y="601"/>
                    </a:lnTo>
                    <a:lnTo>
                      <a:pt x="93" y="614"/>
                    </a:lnTo>
                    <a:lnTo>
                      <a:pt x="91" y="627"/>
                    </a:lnTo>
                    <a:lnTo>
                      <a:pt x="88" y="659"/>
                    </a:lnTo>
                    <a:lnTo>
                      <a:pt x="78" y="679"/>
                    </a:lnTo>
                    <a:lnTo>
                      <a:pt x="73" y="692"/>
                    </a:lnTo>
                    <a:lnTo>
                      <a:pt x="92" y="713"/>
                    </a:lnTo>
                    <a:lnTo>
                      <a:pt x="98" y="719"/>
                    </a:lnTo>
                    <a:lnTo>
                      <a:pt x="110" y="725"/>
                    </a:lnTo>
                    <a:lnTo>
                      <a:pt x="121" y="722"/>
                    </a:lnTo>
                    <a:lnTo>
                      <a:pt x="135" y="716"/>
                    </a:lnTo>
                    <a:lnTo>
                      <a:pt x="139" y="709"/>
                    </a:lnTo>
                    <a:lnTo>
                      <a:pt x="141" y="705"/>
                    </a:lnTo>
                    <a:lnTo>
                      <a:pt x="162" y="706"/>
                    </a:lnTo>
                    <a:lnTo>
                      <a:pt x="172" y="717"/>
                    </a:lnTo>
                    <a:lnTo>
                      <a:pt x="180" y="728"/>
                    </a:lnTo>
                    <a:lnTo>
                      <a:pt x="188" y="739"/>
                    </a:lnTo>
                    <a:lnTo>
                      <a:pt x="201" y="739"/>
                    </a:lnTo>
                    <a:lnTo>
                      <a:pt x="228" y="734"/>
                    </a:lnTo>
                    <a:lnTo>
                      <a:pt x="242" y="731"/>
                    </a:lnTo>
                    <a:lnTo>
                      <a:pt x="261" y="742"/>
                    </a:lnTo>
                    <a:lnTo>
                      <a:pt x="271" y="736"/>
                    </a:lnTo>
                    <a:lnTo>
                      <a:pt x="285" y="737"/>
                    </a:lnTo>
                    <a:lnTo>
                      <a:pt x="299" y="745"/>
                    </a:lnTo>
                    <a:lnTo>
                      <a:pt x="320" y="735"/>
                    </a:lnTo>
                    <a:lnTo>
                      <a:pt x="341" y="732"/>
                    </a:lnTo>
                    <a:lnTo>
                      <a:pt x="358" y="740"/>
                    </a:lnTo>
                    <a:lnTo>
                      <a:pt x="369" y="745"/>
                    </a:lnTo>
                    <a:lnTo>
                      <a:pt x="380" y="735"/>
                    </a:lnTo>
                    <a:lnTo>
                      <a:pt x="394" y="734"/>
                    </a:lnTo>
                    <a:lnTo>
                      <a:pt x="417" y="726"/>
                    </a:lnTo>
                    <a:lnTo>
                      <a:pt x="433" y="734"/>
                    </a:lnTo>
                    <a:lnTo>
                      <a:pt x="435" y="730"/>
                    </a:lnTo>
                    <a:lnTo>
                      <a:pt x="452" y="739"/>
                    </a:lnTo>
                    <a:lnTo>
                      <a:pt x="468" y="744"/>
                    </a:lnTo>
                    <a:lnTo>
                      <a:pt x="483" y="736"/>
                    </a:lnTo>
                    <a:lnTo>
                      <a:pt x="486" y="726"/>
                    </a:lnTo>
                    <a:lnTo>
                      <a:pt x="474" y="713"/>
                    </a:lnTo>
                    <a:lnTo>
                      <a:pt x="470" y="705"/>
                    </a:lnTo>
                    <a:lnTo>
                      <a:pt x="462" y="681"/>
                    </a:lnTo>
                    <a:lnTo>
                      <a:pt x="519" y="637"/>
                    </a:lnTo>
                    <a:lnTo>
                      <a:pt x="534" y="636"/>
                    </a:lnTo>
                    <a:lnTo>
                      <a:pt x="536" y="631"/>
                    </a:lnTo>
                    <a:lnTo>
                      <a:pt x="516" y="625"/>
                    </a:lnTo>
                    <a:lnTo>
                      <a:pt x="498" y="611"/>
                    </a:lnTo>
                    <a:lnTo>
                      <a:pt x="455" y="581"/>
                    </a:lnTo>
                    <a:lnTo>
                      <a:pt x="448" y="556"/>
                    </a:lnTo>
                    <a:lnTo>
                      <a:pt x="425" y="553"/>
                    </a:lnTo>
                    <a:lnTo>
                      <a:pt x="420" y="528"/>
                    </a:lnTo>
                    <a:lnTo>
                      <a:pt x="414" y="508"/>
                    </a:lnTo>
                    <a:lnTo>
                      <a:pt x="403" y="499"/>
                    </a:lnTo>
                    <a:lnTo>
                      <a:pt x="408" y="488"/>
                    </a:lnTo>
                    <a:lnTo>
                      <a:pt x="411" y="483"/>
                    </a:lnTo>
                    <a:lnTo>
                      <a:pt x="424" y="483"/>
                    </a:lnTo>
                    <a:lnTo>
                      <a:pt x="461" y="470"/>
                    </a:lnTo>
                    <a:lnTo>
                      <a:pt x="535" y="426"/>
                    </a:lnTo>
                    <a:lnTo>
                      <a:pt x="552" y="418"/>
                    </a:lnTo>
                    <a:lnTo>
                      <a:pt x="569" y="407"/>
                    </a:lnTo>
                    <a:lnTo>
                      <a:pt x="580" y="419"/>
                    </a:lnTo>
                    <a:lnTo>
                      <a:pt x="600" y="411"/>
                    </a:lnTo>
                    <a:lnTo>
                      <a:pt x="603" y="394"/>
                    </a:lnTo>
                    <a:lnTo>
                      <a:pt x="601" y="383"/>
                    </a:lnTo>
                    <a:lnTo>
                      <a:pt x="607" y="373"/>
                    </a:lnTo>
                    <a:lnTo>
                      <a:pt x="595" y="360"/>
                    </a:lnTo>
                    <a:lnTo>
                      <a:pt x="582" y="337"/>
                    </a:lnTo>
                    <a:lnTo>
                      <a:pt x="586" y="304"/>
                    </a:lnTo>
                    <a:lnTo>
                      <a:pt x="573" y="287"/>
                    </a:lnTo>
                    <a:lnTo>
                      <a:pt x="567" y="273"/>
                    </a:lnTo>
                    <a:lnTo>
                      <a:pt x="571" y="256"/>
                    </a:lnTo>
                    <a:lnTo>
                      <a:pt x="567" y="243"/>
                    </a:lnTo>
                    <a:lnTo>
                      <a:pt x="540" y="221"/>
                    </a:lnTo>
                    <a:lnTo>
                      <a:pt x="550" y="203"/>
                    </a:lnTo>
                    <a:lnTo>
                      <a:pt x="547" y="176"/>
                    </a:lnTo>
                    <a:lnTo>
                      <a:pt x="546" y="144"/>
                    </a:lnTo>
                    <a:lnTo>
                      <a:pt x="517" y="120"/>
                    </a:lnTo>
                    <a:lnTo>
                      <a:pt x="503" y="104"/>
                    </a:lnTo>
                    <a:lnTo>
                      <a:pt x="486" y="90"/>
                    </a:lnTo>
                    <a:lnTo>
                      <a:pt x="461" y="74"/>
                    </a:lnTo>
                    <a:lnTo>
                      <a:pt x="442" y="65"/>
                    </a:lnTo>
                    <a:lnTo>
                      <a:pt x="433" y="63"/>
                    </a:lnTo>
                    <a:lnTo>
                      <a:pt x="419" y="74"/>
                    </a:lnTo>
                    <a:lnTo>
                      <a:pt x="406" y="82"/>
                    </a:lnTo>
                    <a:lnTo>
                      <a:pt x="374" y="110"/>
                    </a:lnTo>
                    <a:lnTo>
                      <a:pt x="349" y="107"/>
                    </a:lnTo>
                    <a:lnTo>
                      <a:pt x="339" y="108"/>
                    </a:lnTo>
                    <a:lnTo>
                      <a:pt x="338" y="99"/>
                    </a:lnTo>
                    <a:lnTo>
                      <a:pt x="340" y="85"/>
                    </a:lnTo>
                    <a:lnTo>
                      <a:pt x="345" y="76"/>
                    </a:lnTo>
                    <a:lnTo>
                      <a:pt x="311" y="58"/>
                    </a:lnTo>
                    <a:lnTo>
                      <a:pt x="301" y="57"/>
                    </a:lnTo>
                    <a:lnTo>
                      <a:pt x="285" y="47"/>
                    </a:lnTo>
                    <a:lnTo>
                      <a:pt x="277" y="25"/>
                    </a:lnTo>
                    <a:lnTo>
                      <a:pt x="267" y="11"/>
                    </a:lnTo>
                    <a:lnTo>
                      <a:pt x="256" y="14"/>
                    </a:lnTo>
                    <a:lnTo>
                      <a:pt x="242" y="1"/>
                    </a:lnTo>
                    <a:lnTo>
                      <a:pt x="224" y="1"/>
                    </a:lnTo>
                    <a:lnTo>
                      <a:pt x="208"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299" name="Freeform 163"/>
            <p:cNvSpPr>
              <a:spLocks/>
            </p:cNvSpPr>
            <p:nvPr/>
          </p:nvSpPr>
          <p:spPr bwMode="auto">
            <a:xfrm>
              <a:off x="7458075" y="3760788"/>
              <a:ext cx="885825" cy="739775"/>
            </a:xfrm>
            <a:custGeom>
              <a:avLst/>
              <a:gdLst/>
              <a:ahLst/>
              <a:cxnLst>
                <a:cxn ang="0">
                  <a:pos x="9" y="164"/>
                </a:cxn>
                <a:cxn ang="0">
                  <a:pos x="0" y="204"/>
                </a:cxn>
                <a:cxn ang="0">
                  <a:pos x="30" y="239"/>
                </a:cxn>
                <a:cxn ang="0">
                  <a:pos x="27" y="270"/>
                </a:cxn>
                <a:cxn ang="0">
                  <a:pos x="43" y="294"/>
                </a:cxn>
                <a:cxn ang="0">
                  <a:pos x="57" y="347"/>
                </a:cxn>
                <a:cxn ang="0">
                  <a:pos x="62" y="366"/>
                </a:cxn>
                <a:cxn ang="0">
                  <a:pos x="55" y="384"/>
                </a:cxn>
                <a:cxn ang="0">
                  <a:pos x="75" y="392"/>
                </a:cxn>
                <a:cxn ang="0">
                  <a:pos x="93" y="405"/>
                </a:cxn>
                <a:cxn ang="0">
                  <a:pos x="115" y="434"/>
                </a:cxn>
                <a:cxn ang="0">
                  <a:pos x="134" y="454"/>
                </a:cxn>
                <a:cxn ang="0">
                  <a:pos x="175" y="461"/>
                </a:cxn>
                <a:cxn ang="0">
                  <a:pos x="201" y="456"/>
                </a:cxn>
                <a:cxn ang="0">
                  <a:pos x="242" y="488"/>
                </a:cxn>
                <a:cxn ang="0">
                  <a:pos x="291" y="501"/>
                </a:cxn>
                <a:cxn ang="0">
                  <a:pos x="327" y="493"/>
                </a:cxn>
                <a:cxn ang="0">
                  <a:pos x="364" y="512"/>
                </a:cxn>
                <a:cxn ang="0">
                  <a:pos x="382" y="512"/>
                </a:cxn>
                <a:cxn ang="0">
                  <a:pos x="410" y="521"/>
                </a:cxn>
                <a:cxn ang="0">
                  <a:pos x="442" y="541"/>
                </a:cxn>
                <a:cxn ang="0">
                  <a:pos x="471" y="542"/>
                </a:cxn>
                <a:cxn ang="0">
                  <a:pos x="489" y="528"/>
                </a:cxn>
                <a:cxn ang="0">
                  <a:pos x="616" y="549"/>
                </a:cxn>
                <a:cxn ang="0">
                  <a:pos x="617" y="518"/>
                </a:cxn>
                <a:cxn ang="0">
                  <a:pos x="668" y="420"/>
                </a:cxn>
                <a:cxn ang="0">
                  <a:pos x="683" y="381"/>
                </a:cxn>
                <a:cxn ang="0">
                  <a:pos x="655" y="328"/>
                </a:cxn>
                <a:cxn ang="0">
                  <a:pos x="617" y="289"/>
                </a:cxn>
                <a:cxn ang="0">
                  <a:pos x="615" y="253"/>
                </a:cxn>
                <a:cxn ang="0">
                  <a:pos x="608" y="222"/>
                </a:cxn>
                <a:cxn ang="0">
                  <a:pos x="607" y="201"/>
                </a:cxn>
                <a:cxn ang="0">
                  <a:pos x="629" y="171"/>
                </a:cxn>
                <a:cxn ang="0">
                  <a:pos x="611" y="112"/>
                </a:cxn>
                <a:cxn ang="0">
                  <a:pos x="603" y="71"/>
                </a:cxn>
                <a:cxn ang="0">
                  <a:pos x="567" y="38"/>
                </a:cxn>
                <a:cxn ang="0">
                  <a:pos x="490" y="41"/>
                </a:cxn>
                <a:cxn ang="0">
                  <a:pos x="400" y="42"/>
                </a:cxn>
                <a:cxn ang="0">
                  <a:pos x="353" y="34"/>
                </a:cxn>
                <a:cxn ang="0">
                  <a:pos x="325" y="51"/>
                </a:cxn>
                <a:cxn ang="0">
                  <a:pos x="296" y="36"/>
                </a:cxn>
                <a:cxn ang="0">
                  <a:pos x="274" y="32"/>
                </a:cxn>
                <a:cxn ang="0">
                  <a:pos x="244" y="0"/>
                </a:cxn>
                <a:cxn ang="0">
                  <a:pos x="202" y="8"/>
                </a:cxn>
                <a:cxn ang="0">
                  <a:pos x="164" y="27"/>
                </a:cxn>
                <a:cxn ang="0">
                  <a:pos x="104" y="57"/>
                </a:cxn>
                <a:cxn ang="0">
                  <a:pos x="50" y="84"/>
                </a:cxn>
                <a:cxn ang="0">
                  <a:pos x="20" y="119"/>
                </a:cxn>
              </a:cxnLst>
              <a:rect l="0" t="0" r="r" b="b"/>
              <a:pathLst>
                <a:path w="684" h="550">
                  <a:moveTo>
                    <a:pt x="6" y="127"/>
                  </a:moveTo>
                  <a:lnTo>
                    <a:pt x="9" y="164"/>
                  </a:lnTo>
                  <a:lnTo>
                    <a:pt x="10" y="185"/>
                  </a:lnTo>
                  <a:lnTo>
                    <a:pt x="0" y="204"/>
                  </a:lnTo>
                  <a:lnTo>
                    <a:pt x="27" y="231"/>
                  </a:lnTo>
                  <a:lnTo>
                    <a:pt x="30" y="239"/>
                  </a:lnTo>
                  <a:lnTo>
                    <a:pt x="27" y="258"/>
                  </a:lnTo>
                  <a:lnTo>
                    <a:pt x="27" y="270"/>
                  </a:lnTo>
                  <a:lnTo>
                    <a:pt x="44" y="284"/>
                  </a:lnTo>
                  <a:lnTo>
                    <a:pt x="43" y="294"/>
                  </a:lnTo>
                  <a:lnTo>
                    <a:pt x="43" y="326"/>
                  </a:lnTo>
                  <a:lnTo>
                    <a:pt x="57" y="347"/>
                  </a:lnTo>
                  <a:lnTo>
                    <a:pt x="67" y="358"/>
                  </a:lnTo>
                  <a:lnTo>
                    <a:pt x="62" y="366"/>
                  </a:lnTo>
                  <a:lnTo>
                    <a:pt x="62" y="378"/>
                  </a:lnTo>
                  <a:lnTo>
                    <a:pt x="55" y="384"/>
                  </a:lnTo>
                  <a:lnTo>
                    <a:pt x="57" y="392"/>
                  </a:lnTo>
                  <a:lnTo>
                    <a:pt x="75" y="392"/>
                  </a:lnTo>
                  <a:lnTo>
                    <a:pt x="88" y="397"/>
                  </a:lnTo>
                  <a:lnTo>
                    <a:pt x="93" y="405"/>
                  </a:lnTo>
                  <a:lnTo>
                    <a:pt x="95" y="418"/>
                  </a:lnTo>
                  <a:lnTo>
                    <a:pt x="115" y="434"/>
                  </a:lnTo>
                  <a:lnTo>
                    <a:pt x="131" y="439"/>
                  </a:lnTo>
                  <a:lnTo>
                    <a:pt x="134" y="454"/>
                  </a:lnTo>
                  <a:lnTo>
                    <a:pt x="159" y="476"/>
                  </a:lnTo>
                  <a:lnTo>
                    <a:pt x="175" y="461"/>
                  </a:lnTo>
                  <a:lnTo>
                    <a:pt x="190" y="455"/>
                  </a:lnTo>
                  <a:lnTo>
                    <a:pt x="201" y="456"/>
                  </a:lnTo>
                  <a:lnTo>
                    <a:pt x="235" y="485"/>
                  </a:lnTo>
                  <a:lnTo>
                    <a:pt x="242" y="488"/>
                  </a:lnTo>
                  <a:lnTo>
                    <a:pt x="283" y="499"/>
                  </a:lnTo>
                  <a:lnTo>
                    <a:pt x="291" y="501"/>
                  </a:lnTo>
                  <a:lnTo>
                    <a:pt x="308" y="494"/>
                  </a:lnTo>
                  <a:lnTo>
                    <a:pt x="327" y="493"/>
                  </a:lnTo>
                  <a:lnTo>
                    <a:pt x="343" y="496"/>
                  </a:lnTo>
                  <a:lnTo>
                    <a:pt x="364" y="512"/>
                  </a:lnTo>
                  <a:lnTo>
                    <a:pt x="374" y="519"/>
                  </a:lnTo>
                  <a:lnTo>
                    <a:pt x="382" y="512"/>
                  </a:lnTo>
                  <a:lnTo>
                    <a:pt x="392" y="510"/>
                  </a:lnTo>
                  <a:lnTo>
                    <a:pt x="410" y="521"/>
                  </a:lnTo>
                  <a:lnTo>
                    <a:pt x="430" y="533"/>
                  </a:lnTo>
                  <a:lnTo>
                    <a:pt x="442" y="541"/>
                  </a:lnTo>
                  <a:lnTo>
                    <a:pt x="463" y="546"/>
                  </a:lnTo>
                  <a:lnTo>
                    <a:pt x="471" y="542"/>
                  </a:lnTo>
                  <a:lnTo>
                    <a:pt x="477" y="533"/>
                  </a:lnTo>
                  <a:lnTo>
                    <a:pt x="489" y="528"/>
                  </a:lnTo>
                  <a:lnTo>
                    <a:pt x="510" y="534"/>
                  </a:lnTo>
                  <a:lnTo>
                    <a:pt x="616" y="549"/>
                  </a:lnTo>
                  <a:lnTo>
                    <a:pt x="630" y="535"/>
                  </a:lnTo>
                  <a:lnTo>
                    <a:pt x="617" y="518"/>
                  </a:lnTo>
                  <a:lnTo>
                    <a:pt x="602" y="487"/>
                  </a:lnTo>
                  <a:lnTo>
                    <a:pt x="668" y="420"/>
                  </a:lnTo>
                  <a:lnTo>
                    <a:pt x="680" y="404"/>
                  </a:lnTo>
                  <a:lnTo>
                    <a:pt x="683" y="381"/>
                  </a:lnTo>
                  <a:lnTo>
                    <a:pt x="669" y="352"/>
                  </a:lnTo>
                  <a:lnTo>
                    <a:pt x="655" y="328"/>
                  </a:lnTo>
                  <a:lnTo>
                    <a:pt x="633" y="301"/>
                  </a:lnTo>
                  <a:lnTo>
                    <a:pt x="617" y="289"/>
                  </a:lnTo>
                  <a:lnTo>
                    <a:pt x="615" y="273"/>
                  </a:lnTo>
                  <a:lnTo>
                    <a:pt x="615" y="253"/>
                  </a:lnTo>
                  <a:lnTo>
                    <a:pt x="618" y="233"/>
                  </a:lnTo>
                  <a:lnTo>
                    <a:pt x="608" y="222"/>
                  </a:lnTo>
                  <a:lnTo>
                    <a:pt x="599" y="215"/>
                  </a:lnTo>
                  <a:lnTo>
                    <a:pt x="607" y="201"/>
                  </a:lnTo>
                  <a:lnTo>
                    <a:pt x="622" y="178"/>
                  </a:lnTo>
                  <a:lnTo>
                    <a:pt x="629" y="171"/>
                  </a:lnTo>
                  <a:lnTo>
                    <a:pt x="621" y="131"/>
                  </a:lnTo>
                  <a:lnTo>
                    <a:pt x="611" y="112"/>
                  </a:lnTo>
                  <a:lnTo>
                    <a:pt x="604" y="90"/>
                  </a:lnTo>
                  <a:lnTo>
                    <a:pt x="603" y="71"/>
                  </a:lnTo>
                  <a:lnTo>
                    <a:pt x="586" y="54"/>
                  </a:lnTo>
                  <a:lnTo>
                    <a:pt x="567" y="38"/>
                  </a:lnTo>
                  <a:lnTo>
                    <a:pt x="547" y="38"/>
                  </a:lnTo>
                  <a:lnTo>
                    <a:pt x="490" y="41"/>
                  </a:lnTo>
                  <a:lnTo>
                    <a:pt x="458" y="42"/>
                  </a:lnTo>
                  <a:lnTo>
                    <a:pt x="400" y="42"/>
                  </a:lnTo>
                  <a:lnTo>
                    <a:pt x="378" y="33"/>
                  </a:lnTo>
                  <a:lnTo>
                    <a:pt x="353" y="34"/>
                  </a:lnTo>
                  <a:lnTo>
                    <a:pt x="340" y="38"/>
                  </a:lnTo>
                  <a:lnTo>
                    <a:pt x="325" y="51"/>
                  </a:lnTo>
                  <a:lnTo>
                    <a:pt x="311" y="46"/>
                  </a:lnTo>
                  <a:lnTo>
                    <a:pt x="296" y="36"/>
                  </a:lnTo>
                  <a:lnTo>
                    <a:pt x="281" y="37"/>
                  </a:lnTo>
                  <a:lnTo>
                    <a:pt x="274" y="32"/>
                  </a:lnTo>
                  <a:lnTo>
                    <a:pt x="268" y="12"/>
                  </a:lnTo>
                  <a:lnTo>
                    <a:pt x="244" y="0"/>
                  </a:lnTo>
                  <a:lnTo>
                    <a:pt x="228" y="0"/>
                  </a:lnTo>
                  <a:lnTo>
                    <a:pt x="202" y="8"/>
                  </a:lnTo>
                  <a:lnTo>
                    <a:pt x="180" y="16"/>
                  </a:lnTo>
                  <a:lnTo>
                    <a:pt x="164" y="27"/>
                  </a:lnTo>
                  <a:lnTo>
                    <a:pt x="133" y="46"/>
                  </a:lnTo>
                  <a:lnTo>
                    <a:pt x="104" y="57"/>
                  </a:lnTo>
                  <a:lnTo>
                    <a:pt x="78" y="70"/>
                  </a:lnTo>
                  <a:lnTo>
                    <a:pt x="50" y="84"/>
                  </a:lnTo>
                  <a:lnTo>
                    <a:pt x="35" y="103"/>
                  </a:lnTo>
                  <a:lnTo>
                    <a:pt x="20" y="119"/>
                  </a:lnTo>
                  <a:lnTo>
                    <a:pt x="6" y="127"/>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0" name="Freeform 164"/>
            <p:cNvSpPr>
              <a:spLocks/>
            </p:cNvSpPr>
            <p:nvPr/>
          </p:nvSpPr>
          <p:spPr bwMode="auto">
            <a:xfrm>
              <a:off x="7996238" y="3519488"/>
              <a:ext cx="452437" cy="341312"/>
            </a:xfrm>
            <a:custGeom>
              <a:avLst/>
              <a:gdLst/>
              <a:ahLst/>
              <a:cxnLst>
                <a:cxn ang="0">
                  <a:pos x="2" y="45"/>
                </a:cxn>
                <a:cxn ang="0">
                  <a:pos x="0" y="53"/>
                </a:cxn>
                <a:cxn ang="0">
                  <a:pos x="9" y="83"/>
                </a:cxn>
                <a:cxn ang="0">
                  <a:pos x="28" y="125"/>
                </a:cxn>
                <a:cxn ang="0">
                  <a:pos x="42" y="136"/>
                </a:cxn>
                <a:cxn ang="0">
                  <a:pos x="74" y="145"/>
                </a:cxn>
                <a:cxn ang="0">
                  <a:pos x="89" y="147"/>
                </a:cxn>
                <a:cxn ang="0">
                  <a:pos x="92" y="161"/>
                </a:cxn>
                <a:cxn ang="0">
                  <a:pos x="93" y="186"/>
                </a:cxn>
                <a:cxn ang="0">
                  <a:pos x="128" y="213"/>
                </a:cxn>
                <a:cxn ang="0">
                  <a:pos x="147" y="221"/>
                </a:cxn>
                <a:cxn ang="0">
                  <a:pos x="159" y="223"/>
                </a:cxn>
                <a:cxn ang="0">
                  <a:pos x="188" y="251"/>
                </a:cxn>
                <a:cxn ang="0">
                  <a:pos x="194" y="246"/>
                </a:cxn>
                <a:cxn ang="0">
                  <a:pos x="212" y="241"/>
                </a:cxn>
                <a:cxn ang="0">
                  <a:pos x="235" y="253"/>
                </a:cxn>
                <a:cxn ang="0">
                  <a:pos x="249" y="243"/>
                </a:cxn>
                <a:cxn ang="0">
                  <a:pos x="269" y="219"/>
                </a:cxn>
                <a:cxn ang="0">
                  <a:pos x="283" y="209"/>
                </a:cxn>
                <a:cxn ang="0">
                  <a:pos x="300" y="214"/>
                </a:cxn>
                <a:cxn ang="0">
                  <a:pos x="307" y="209"/>
                </a:cxn>
                <a:cxn ang="0">
                  <a:pos x="309" y="200"/>
                </a:cxn>
                <a:cxn ang="0">
                  <a:pos x="306" y="154"/>
                </a:cxn>
                <a:cxn ang="0">
                  <a:pos x="315" y="138"/>
                </a:cxn>
                <a:cxn ang="0">
                  <a:pos x="314" y="117"/>
                </a:cxn>
                <a:cxn ang="0">
                  <a:pos x="316" y="109"/>
                </a:cxn>
                <a:cxn ang="0">
                  <a:pos x="332" y="94"/>
                </a:cxn>
                <a:cxn ang="0">
                  <a:pos x="350" y="91"/>
                </a:cxn>
                <a:cxn ang="0">
                  <a:pos x="348" y="68"/>
                </a:cxn>
                <a:cxn ang="0">
                  <a:pos x="340" y="51"/>
                </a:cxn>
                <a:cxn ang="0">
                  <a:pos x="328" y="46"/>
                </a:cxn>
                <a:cxn ang="0">
                  <a:pos x="322" y="49"/>
                </a:cxn>
                <a:cxn ang="0">
                  <a:pos x="297" y="30"/>
                </a:cxn>
                <a:cxn ang="0">
                  <a:pos x="281" y="16"/>
                </a:cxn>
                <a:cxn ang="0">
                  <a:pos x="268" y="18"/>
                </a:cxn>
                <a:cxn ang="0">
                  <a:pos x="236" y="21"/>
                </a:cxn>
                <a:cxn ang="0">
                  <a:pos x="229" y="17"/>
                </a:cxn>
                <a:cxn ang="0">
                  <a:pos x="223" y="1"/>
                </a:cxn>
                <a:cxn ang="0">
                  <a:pos x="214" y="0"/>
                </a:cxn>
                <a:cxn ang="0">
                  <a:pos x="186" y="3"/>
                </a:cxn>
                <a:cxn ang="0">
                  <a:pos x="176" y="18"/>
                </a:cxn>
                <a:cxn ang="0">
                  <a:pos x="165" y="15"/>
                </a:cxn>
                <a:cxn ang="0">
                  <a:pos x="146" y="13"/>
                </a:cxn>
                <a:cxn ang="0">
                  <a:pos x="138" y="12"/>
                </a:cxn>
                <a:cxn ang="0">
                  <a:pos x="125" y="16"/>
                </a:cxn>
                <a:cxn ang="0">
                  <a:pos x="116" y="24"/>
                </a:cxn>
                <a:cxn ang="0">
                  <a:pos x="96" y="18"/>
                </a:cxn>
                <a:cxn ang="0">
                  <a:pos x="60" y="15"/>
                </a:cxn>
                <a:cxn ang="0">
                  <a:pos x="50" y="15"/>
                </a:cxn>
                <a:cxn ang="0">
                  <a:pos x="38" y="22"/>
                </a:cxn>
                <a:cxn ang="0">
                  <a:pos x="23" y="36"/>
                </a:cxn>
                <a:cxn ang="0">
                  <a:pos x="2" y="45"/>
                </a:cxn>
              </a:cxnLst>
              <a:rect l="0" t="0" r="r" b="b"/>
              <a:pathLst>
                <a:path w="351" h="254">
                  <a:moveTo>
                    <a:pt x="2" y="45"/>
                  </a:moveTo>
                  <a:lnTo>
                    <a:pt x="0" y="53"/>
                  </a:lnTo>
                  <a:lnTo>
                    <a:pt x="9" y="83"/>
                  </a:lnTo>
                  <a:lnTo>
                    <a:pt x="28" y="125"/>
                  </a:lnTo>
                  <a:lnTo>
                    <a:pt x="42" y="136"/>
                  </a:lnTo>
                  <a:lnTo>
                    <a:pt x="74" y="145"/>
                  </a:lnTo>
                  <a:lnTo>
                    <a:pt x="89" y="147"/>
                  </a:lnTo>
                  <a:lnTo>
                    <a:pt x="92" y="161"/>
                  </a:lnTo>
                  <a:lnTo>
                    <a:pt x="93" y="186"/>
                  </a:lnTo>
                  <a:lnTo>
                    <a:pt x="128" y="213"/>
                  </a:lnTo>
                  <a:lnTo>
                    <a:pt x="147" y="221"/>
                  </a:lnTo>
                  <a:lnTo>
                    <a:pt x="159" y="223"/>
                  </a:lnTo>
                  <a:lnTo>
                    <a:pt x="188" y="251"/>
                  </a:lnTo>
                  <a:lnTo>
                    <a:pt x="194" y="246"/>
                  </a:lnTo>
                  <a:lnTo>
                    <a:pt x="212" y="241"/>
                  </a:lnTo>
                  <a:lnTo>
                    <a:pt x="235" y="253"/>
                  </a:lnTo>
                  <a:lnTo>
                    <a:pt x="249" y="243"/>
                  </a:lnTo>
                  <a:lnTo>
                    <a:pt x="269" y="219"/>
                  </a:lnTo>
                  <a:lnTo>
                    <a:pt x="283" y="209"/>
                  </a:lnTo>
                  <a:lnTo>
                    <a:pt x="300" y="214"/>
                  </a:lnTo>
                  <a:lnTo>
                    <a:pt x="307" y="209"/>
                  </a:lnTo>
                  <a:lnTo>
                    <a:pt x="309" y="200"/>
                  </a:lnTo>
                  <a:lnTo>
                    <a:pt x="306" y="154"/>
                  </a:lnTo>
                  <a:lnTo>
                    <a:pt x="315" y="138"/>
                  </a:lnTo>
                  <a:lnTo>
                    <a:pt x="314" y="117"/>
                  </a:lnTo>
                  <a:lnTo>
                    <a:pt x="316" y="109"/>
                  </a:lnTo>
                  <a:lnTo>
                    <a:pt x="332" y="94"/>
                  </a:lnTo>
                  <a:lnTo>
                    <a:pt x="350" y="91"/>
                  </a:lnTo>
                  <a:lnTo>
                    <a:pt x="348" y="68"/>
                  </a:lnTo>
                  <a:lnTo>
                    <a:pt x="340" y="51"/>
                  </a:lnTo>
                  <a:lnTo>
                    <a:pt x="328" y="46"/>
                  </a:lnTo>
                  <a:lnTo>
                    <a:pt x="322" y="49"/>
                  </a:lnTo>
                  <a:lnTo>
                    <a:pt x="297" y="30"/>
                  </a:lnTo>
                  <a:lnTo>
                    <a:pt x="281" y="16"/>
                  </a:lnTo>
                  <a:lnTo>
                    <a:pt x="268" y="18"/>
                  </a:lnTo>
                  <a:lnTo>
                    <a:pt x="236" y="21"/>
                  </a:lnTo>
                  <a:lnTo>
                    <a:pt x="229" y="17"/>
                  </a:lnTo>
                  <a:lnTo>
                    <a:pt x="223" y="1"/>
                  </a:lnTo>
                  <a:lnTo>
                    <a:pt x="214" y="0"/>
                  </a:lnTo>
                  <a:lnTo>
                    <a:pt x="186" y="3"/>
                  </a:lnTo>
                  <a:lnTo>
                    <a:pt x="176" y="18"/>
                  </a:lnTo>
                  <a:lnTo>
                    <a:pt x="165" y="15"/>
                  </a:lnTo>
                  <a:lnTo>
                    <a:pt x="146" y="13"/>
                  </a:lnTo>
                  <a:lnTo>
                    <a:pt x="138" y="12"/>
                  </a:lnTo>
                  <a:lnTo>
                    <a:pt x="125" y="16"/>
                  </a:lnTo>
                  <a:lnTo>
                    <a:pt x="116" y="24"/>
                  </a:lnTo>
                  <a:lnTo>
                    <a:pt x="96" y="18"/>
                  </a:lnTo>
                  <a:lnTo>
                    <a:pt x="60" y="15"/>
                  </a:lnTo>
                  <a:lnTo>
                    <a:pt x="50" y="15"/>
                  </a:lnTo>
                  <a:lnTo>
                    <a:pt x="38" y="22"/>
                  </a:lnTo>
                  <a:lnTo>
                    <a:pt x="23" y="36"/>
                  </a:lnTo>
                  <a:lnTo>
                    <a:pt x="2" y="4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6" name="Group 165"/>
            <p:cNvGrpSpPr>
              <a:grpSpLocks/>
            </p:cNvGrpSpPr>
            <p:nvPr/>
          </p:nvGrpSpPr>
          <p:grpSpPr bwMode="auto">
            <a:xfrm>
              <a:off x="8004175" y="3063875"/>
              <a:ext cx="447675" cy="284163"/>
              <a:chOff x="3523" y="1566"/>
              <a:chExt cx="347" cy="211"/>
            </a:xfrm>
          </p:grpSpPr>
          <p:sp>
            <p:nvSpPr>
              <p:cNvPr id="219302" name="Freeform 166"/>
              <p:cNvSpPr>
                <a:spLocks/>
              </p:cNvSpPr>
              <p:nvPr/>
            </p:nvSpPr>
            <p:spPr bwMode="auto">
              <a:xfrm>
                <a:off x="3533" y="1648"/>
                <a:ext cx="53" cy="43"/>
              </a:xfrm>
              <a:custGeom>
                <a:avLst/>
                <a:gdLst/>
                <a:ahLst/>
                <a:cxnLst>
                  <a:cxn ang="0">
                    <a:pos x="28" y="0"/>
                  </a:cxn>
                  <a:cxn ang="0">
                    <a:pos x="7" y="18"/>
                  </a:cxn>
                  <a:cxn ang="0">
                    <a:pos x="0" y="25"/>
                  </a:cxn>
                  <a:cxn ang="0">
                    <a:pos x="17" y="28"/>
                  </a:cxn>
                  <a:cxn ang="0">
                    <a:pos x="30" y="42"/>
                  </a:cxn>
                  <a:cxn ang="0">
                    <a:pos x="38" y="31"/>
                  </a:cxn>
                  <a:cxn ang="0">
                    <a:pos x="52" y="21"/>
                  </a:cxn>
                  <a:cxn ang="0">
                    <a:pos x="41" y="13"/>
                  </a:cxn>
                  <a:cxn ang="0">
                    <a:pos x="28" y="0"/>
                  </a:cxn>
                </a:cxnLst>
                <a:rect l="0" t="0" r="r" b="b"/>
                <a:pathLst>
                  <a:path w="53" h="43">
                    <a:moveTo>
                      <a:pt x="28" y="0"/>
                    </a:moveTo>
                    <a:lnTo>
                      <a:pt x="7" y="18"/>
                    </a:lnTo>
                    <a:lnTo>
                      <a:pt x="0" y="25"/>
                    </a:lnTo>
                    <a:lnTo>
                      <a:pt x="17" y="28"/>
                    </a:lnTo>
                    <a:lnTo>
                      <a:pt x="30" y="42"/>
                    </a:lnTo>
                    <a:lnTo>
                      <a:pt x="38" y="31"/>
                    </a:lnTo>
                    <a:lnTo>
                      <a:pt x="52" y="21"/>
                    </a:lnTo>
                    <a:lnTo>
                      <a:pt x="41" y="13"/>
                    </a:lnTo>
                    <a:lnTo>
                      <a:pt x="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3" name="Freeform 167"/>
              <p:cNvSpPr>
                <a:spLocks/>
              </p:cNvSpPr>
              <p:nvPr/>
            </p:nvSpPr>
            <p:spPr bwMode="auto">
              <a:xfrm>
                <a:off x="3523" y="1695"/>
                <a:ext cx="80" cy="82"/>
              </a:xfrm>
              <a:custGeom>
                <a:avLst/>
                <a:gdLst/>
                <a:ahLst/>
                <a:cxnLst>
                  <a:cxn ang="0">
                    <a:pos x="62" y="0"/>
                  </a:cxn>
                  <a:cxn ang="0">
                    <a:pos x="36" y="7"/>
                  </a:cxn>
                  <a:cxn ang="0">
                    <a:pos x="26" y="3"/>
                  </a:cxn>
                  <a:cxn ang="0">
                    <a:pos x="13" y="25"/>
                  </a:cxn>
                  <a:cxn ang="0">
                    <a:pos x="6" y="20"/>
                  </a:cxn>
                  <a:cxn ang="0">
                    <a:pos x="0" y="34"/>
                  </a:cxn>
                  <a:cxn ang="0">
                    <a:pos x="9" y="39"/>
                  </a:cxn>
                  <a:cxn ang="0">
                    <a:pos x="12" y="71"/>
                  </a:cxn>
                  <a:cxn ang="0">
                    <a:pos x="19" y="81"/>
                  </a:cxn>
                  <a:cxn ang="0">
                    <a:pos x="56" y="35"/>
                  </a:cxn>
                  <a:cxn ang="0">
                    <a:pos x="71" y="34"/>
                  </a:cxn>
                  <a:cxn ang="0">
                    <a:pos x="79" y="22"/>
                  </a:cxn>
                  <a:cxn ang="0">
                    <a:pos x="76" y="17"/>
                  </a:cxn>
                  <a:cxn ang="0">
                    <a:pos x="62" y="0"/>
                  </a:cxn>
                </a:cxnLst>
                <a:rect l="0" t="0" r="r" b="b"/>
                <a:pathLst>
                  <a:path w="80" h="82">
                    <a:moveTo>
                      <a:pt x="62" y="0"/>
                    </a:moveTo>
                    <a:lnTo>
                      <a:pt x="36" y="7"/>
                    </a:lnTo>
                    <a:lnTo>
                      <a:pt x="26" y="3"/>
                    </a:lnTo>
                    <a:lnTo>
                      <a:pt x="13" y="25"/>
                    </a:lnTo>
                    <a:lnTo>
                      <a:pt x="6" y="20"/>
                    </a:lnTo>
                    <a:lnTo>
                      <a:pt x="0" y="34"/>
                    </a:lnTo>
                    <a:lnTo>
                      <a:pt x="9" y="39"/>
                    </a:lnTo>
                    <a:lnTo>
                      <a:pt x="12" y="71"/>
                    </a:lnTo>
                    <a:lnTo>
                      <a:pt x="19" y="81"/>
                    </a:lnTo>
                    <a:lnTo>
                      <a:pt x="56" y="35"/>
                    </a:lnTo>
                    <a:lnTo>
                      <a:pt x="71" y="34"/>
                    </a:lnTo>
                    <a:lnTo>
                      <a:pt x="79" y="22"/>
                    </a:lnTo>
                    <a:lnTo>
                      <a:pt x="76" y="17"/>
                    </a:lnTo>
                    <a:lnTo>
                      <a:pt x="62"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4" name="Freeform 168"/>
              <p:cNvSpPr>
                <a:spLocks/>
              </p:cNvSpPr>
              <p:nvPr/>
            </p:nvSpPr>
            <p:spPr bwMode="auto">
              <a:xfrm>
                <a:off x="3609" y="1566"/>
                <a:ext cx="261" cy="209"/>
              </a:xfrm>
              <a:custGeom>
                <a:avLst/>
                <a:gdLst/>
                <a:ahLst/>
                <a:cxnLst>
                  <a:cxn ang="0">
                    <a:pos x="256" y="189"/>
                  </a:cxn>
                  <a:cxn ang="0">
                    <a:pos x="253" y="178"/>
                  </a:cxn>
                  <a:cxn ang="0">
                    <a:pos x="260" y="166"/>
                  </a:cxn>
                  <a:cxn ang="0">
                    <a:pos x="259" y="151"/>
                  </a:cxn>
                  <a:cxn ang="0">
                    <a:pos x="238" y="140"/>
                  </a:cxn>
                  <a:cxn ang="0">
                    <a:pos x="233" y="133"/>
                  </a:cxn>
                  <a:cxn ang="0">
                    <a:pos x="227" y="114"/>
                  </a:cxn>
                  <a:cxn ang="0">
                    <a:pos x="214" y="96"/>
                  </a:cxn>
                  <a:cxn ang="0">
                    <a:pos x="200" y="82"/>
                  </a:cxn>
                  <a:cxn ang="0">
                    <a:pos x="198" y="70"/>
                  </a:cxn>
                  <a:cxn ang="0">
                    <a:pos x="205" y="61"/>
                  </a:cxn>
                  <a:cxn ang="0">
                    <a:pos x="235" y="60"/>
                  </a:cxn>
                  <a:cxn ang="0">
                    <a:pos x="244" y="48"/>
                  </a:cxn>
                  <a:cxn ang="0">
                    <a:pos x="247" y="17"/>
                  </a:cxn>
                  <a:cxn ang="0">
                    <a:pos x="245" y="7"/>
                  </a:cxn>
                  <a:cxn ang="0">
                    <a:pos x="232" y="6"/>
                  </a:cxn>
                  <a:cxn ang="0">
                    <a:pos x="208" y="10"/>
                  </a:cxn>
                  <a:cxn ang="0">
                    <a:pos x="175" y="12"/>
                  </a:cxn>
                  <a:cxn ang="0">
                    <a:pos x="150" y="5"/>
                  </a:cxn>
                  <a:cxn ang="0">
                    <a:pos x="133" y="1"/>
                  </a:cxn>
                  <a:cxn ang="0">
                    <a:pos x="117" y="0"/>
                  </a:cxn>
                  <a:cxn ang="0">
                    <a:pos x="102" y="21"/>
                  </a:cxn>
                  <a:cxn ang="0">
                    <a:pos x="85" y="34"/>
                  </a:cxn>
                  <a:cxn ang="0">
                    <a:pos x="59" y="34"/>
                  </a:cxn>
                  <a:cxn ang="0">
                    <a:pos x="44" y="45"/>
                  </a:cxn>
                  <a:cxn ang="0">
                    <a:pos x="21" y="71"/>
                  </a:cxn>
                  <a:cxn ang="0">
                    <a:pos x="3" y="85"/>
                  </a:cxn>
                  <a:cxn ang="0">
                    <a:pos x="0" y="96"/>
                  </a:cxn>
                  <a:cxn ang="0">
                    <a:pos x="11" y="115"/>
                  </a:cxn>
                  <a:cxn ang="0">
                    <a:pos x="25" y="138"/>
                  </a:cxn>
                  <a:cxn ang="0">
                    <a:pos x="41" y="152"/>
                  </a:cxn>
                  <a:cxn ang="0">
                    <a:pos x="54" y="145"/>
                  </a:cxn>
                  <a:cxn ang="0">
                    <a:pos x="75" y="136"/>
                  </a:cxn>
                  <a:cxn ang="0">
                    <a:pos x="75" y="156"/>
                  </a:cxn>
                  <a:cxn ang="0">
                    <a:pos x="70" y="180"/>
                  </a:cxn>
                  <a:cxn ang="0">
                    <a:pos x="73" y="185"/>
                  </a:cxn>
                  <a:cxn ang="0">
                    <a:pos x="83" y="186"/>
                  </a:cxn>
                  <a:cxn ang="0">
                    <a:pos x="98" y="179"/>
                  </a:cxn>
                  <a:cxn ang="0">
                    <a:pos x="133" y="180"/>
                  </a:cxn>
                  <a:cxn ang="0">
                    <a:pos x="142" y="191"/>
                  </a:cxn>
                  <a:cxn ang="0">
                    <a:pos x="162" y="195"/>
                  </a:cxn>
                  <a:cxn ang="0">
                    <a:pos x="179" y="208"/>
                  </a:cxn>
                  <a:cxn ang="0">
                    <a:pos x="189" y="206"/>
                  </a:cxn>
                  <a:cxn ang="0">
                    <a:pos x="208" y="193"/>
                  </a:cxn>
                  <a:cxn ang="0">
                    <a:pos x="228" y="190"/>
                  </a:cxn>
                  <a:cxn ang="0">
                    <a:pos x="256" y="189"/>
                  </a:cxn>
                </a:cxnLst>
                <a:rect l="0" t="0" r="r" b="b"/>
                <a:pathLst>
                  <a:path w="261" h="209">
                    <a:moveTo>
                      <a:pt x="256" y="189"/>
                    </a:moveTo>
                    <a:lnTo>
                      <a:pt x="253" y="178"/>
                    </a:lnTo>
                    <a:lnTo>
                      <a:pt x="260" y="166"/>
                    </a:lnTo>
                    <a:lnTo>
                      <a:pt x="259" y="151"/>
                    </a:lnTo>
                    <a:lnTo>
                      <a:pt x="238" y="140"/>
                    </a:lnTo>
                    <a:lnTo>
                      <a:pt x="233" y="133"/>
                    </a:lnTo>
                    <a:lnTo>
                      <a:pt x="227" y="114"/>
                    </a:lnTo>
                    <a:lnTo>
                      <a:pt x="214" y="96"/>
                    </a:lnTo>
                    <a:lnTo>
                      <a:pt x="200" y="82"/>
                    </a:lnTo>
                    <a:lnTo>
                      <a:pt x="198" y="70"/>
                    </a:lnTo>
                    <a:lnTo>
                      <a:pt x="205" y="61"/>
                    </a:lnTo>
                    <a:lnTo>
                      <a:pt x="235" y="60"/>
                    </a:lnTo>
                    <a:lnTo>
                      <a:pt x="244" y="48"/>
                    </a:lnTo>
                    <a:lnTo>
                      <a:pt x="247" y="17"/>
                    </a:lnTo>
                    <a:lnTo>
                      <a:pt x="245" y="7"/>
                    </a:lnTo>
                    <a:lnTo>
                      <a:pt x="232" y="6"/>
                    </a:lnTo>
                    <a:lnTo>
                      <a:pt x="208" y="10"/>
                    </a:lnTo>
                    <a:lnTo>
                      <a:pt x="175" y="12"/>
                    </a:lnTo>
                    <a:lnTo>
                      <a:pt x="150" y="5"/>
                    </a:lnTo>
                    <a:lnTo>
                      <a:pt x="133" y="1"/>
                    </a:lnTo>
                    <a:lnTo>
                      <a:pt x="117" y="0"/>
                    </a:lnTo>
                    <a:lnTo>
                      <a:pt x="102" y="21"/>
                    </a:lnTo>
                    <a:lnTo>
                      <a:pt x="85" y="34"/>
                    </a:lnTo>
                    <a:lnTo>
                      <a:pt x="59" y="34"/>
                    </a:lnTo>
                    <a:lnTo>
                      <a:pt x="44" y="45"/>
                    </a:lnTo>
                    <a:lnTo>
                      <a:pt x="21" y="71"/>
                    </a:lnTo>
                    <a:lnTo>
                      <a:pt x="3" y="85"/>
                    </a:lnTo>
                    <a:lnTo>
                      <a:pt x="0" y="96"/>
                    </a:lnTo>
                    <a:lnTo>
                      <a:pt x="11" y="115"/>
                    </a:lnTo>
                    <a:lnTo>
                      <a:pt x="25" y="138"/>
                    </a:lnTo>
                    <a:lnTo>
                      <a:pt x="41" y="152"/>
                    </a:lnTo>
                    <a:lnTo>
                      <a:pt x="54" y="145"/>
                    </a:lnTo>
                    <a:lnTo>
                      <a:pt x="75" y="136"/>
                    </a:lnTo>
                    <a:lnTo>
                      <a:pt x="75" y="156"/>
                    </a:lnTo>
                    <a:lnTo>
                      <a:pt x="70" y="180"/>
                    </a:lnTo>
                    <a:lnTo>
                      <a:pt x="73" y="185"/>
                    </a:lnTo>
                    <a:lnTo>
                      <a:pt x="83" y="186"/>
                    </a:lnTo>
                    <a:lnTo>
                      <a:pt x="98" y="179"/>
                    </a:lnTo>
                    <a:lnTo>
                      <a:pt x="133" y="180"/>
                    </a:lnTo>
                    <a:lnTo>
                      <a:pt x="142" y="191"/>
                    </a:lnTo>
                    <a:lnTo>
                      <a:pt x="162" y="195"/>
                    </a:lnTo>
                    <a:lnTo>
                      <a:pt x="179" y="208"/>
                    </a:lnTo>
                    <a:lnTo>
                      <a:pt x="189" y="206"/>
                    </a:lnTo>
                    <a:lnTo>
                      <a:pt x="208" y="193"/>
                    </a:lnTo>
                    <a:lnTo>
                      <a:pt x="228" y="190"/>
                    </a:lnTo>
                    <a:lnTo>
                      <a:pt x="256" y="18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7" name="Group 169"/>
            <p:cNvGrpSpPr>
              <a:grpSpLocks/>
            </p:cNvGrpSpPr>
            <p:nvPr/>
          </p:nvGrpSpPr>
          <p:grpSpPr bwMode="auto">
            <a:xfrm>
              <a:off x="7778750" y="1712913"/>
              <a:ext cx="749300" cy="1365250"/>
              <a:chOff x="3350" y="561"/>
              <a:chExt cx="579" cy="1016"/>
            </a:xfrm>
          </p:grpSpPr>
          <p:sp>
            <p:nvSpPr>
              <p:cNvPr id="219306" name="Freeform 170"/>
              <p:cNvSpPr>
                <a:spLocks/>
              </p:cNvSpPr>
              <p:nvPr/>
            </p:nvSpPr>
            <p:spPr bwMode="auto">
              <a:xfrm>
                <a:off x="3398" y="1526"/>
                <a:ext cx="34" cy="33"/>
              </a:xfrm>
              <a:custGeom>
                <a:avLst/>
                <a:gdLst/>
                <a:ahLst/>
                <a:cxnLst>
                  <a:cxn ang="0">
                    <a:pos x="26" y="0"/>
                  </a:cxn>
                  <a:cxn ang="0">
                    <a:pos x="14" y="9"/>
                  </a:cxn>
                  <a:cxn ang="0">
                    <a:pos x="0" y="22"/>
                  </a:cxn>
                  <a:cxn ang="0">
                    <a:pos x="3" y="32"/>
                  </a:cxn>
                  <a:cxn ang="0">
                    <a:pos x="12" y="31"/>
                  </a:cxn>
                  <a:cxn ang="0">
                    <a:pos x="33" y="14"/>
                  </a:cxn>
                  <a:cxn ang="0">
                    <a:pos x="26" y="0"/>
                  </a:cxn>
                </a:cxnLst>
                <a:rect l="0" t="0" r="r" b="b"/>
                <a:pathLst>
                  <a:path w="34" h="33">
                    <a:moveTo>
                      <a:pt x="26" y="0"/>
                    </a:moveTo>
                    <a:lnTo>
                      <a:pt x="14" y="9"/>
                    </a:lnTo>
                    <a:lnTo>
                      <a:pt x="0" y="22"/>
                    </a:lnTo>
                    <a:lnTo>
                      <a:pt x="3" y="32"/>
                    </a:lnTo>
                    <a:lnTo>
                      <a:pt x="12" y="31"/>
                    </a:lnTo>
                    <a:lnTo>
                      <a:pt x="33" y="14"/>
                    </a:lnTo>
                    <a:lnTo>
                      <a:pt x="2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07" name="Freeform 171"/>
              <p:cNvSpPr>
                <a:spLocks/>
              </p:cNvSpPr>
              <p:nvPr/>
            </p:nvSpPr>
            <p:spPr bwMode="auto">
              <a:xfrm>
                <a:off x="3350" y="561"/>
                <a:ext cx="579" cy="1016"/>
              </a:xfrm>
              <a:custGeom>
                <a:avLst/>
                <a:gdLst/>
                <a:ahLst/>
                <a:cxnLst>
                  <a:cxn ang="0">
                    <a:pos x="224" y="982"/>
                  </a:cxn>
                  <a:cxn ang="0">
                    <a:pos x="191" y="959"/>
                  </a:cxn>
                  <a:cxn ang="0">
                    <a:pos x="150" y="955"/>
                  </a:cxn>
                  <a:cxn ang="0">
                    <a:pos x="143" y="876"/>
                  </a:cxn>
                  <a:cxn ang="0">
                    <a:pos x="121" y="825"/>
                  </a:cxn>
                  <a:cxn ang="0">
                    <a:pos x="111" y="784"/>
                  </a:cxn>
                  <a:cxn ang="0">
                    <a:pos x="96" y="747"/>
                  </a:cxn>
                  <a:cxn ang="0">
                    <a:pos x="120" y="708"/>
                  </a:cxn>
                  <a:cxn ang="0">
                    <a:pos x="127" y="672"/>
                  </a:cxn>
                  <a:cxn ang="0">
                    <a:pos x="177" y="630"/>
                  </a:cxn>
                  <a:cxn ang="0">
                    <a:pos x="209" y="576"/>
                  </a:cxn>
                  <a:cxn ang="0">
                    <a:pos x="232" y="535"/>
                  </a:cxn>
                  <a:cxn ang="0">
                    <a:pos x="251" y="503"/>
                  </a:cxn>
                  <a:cxn ang="0">
                    <a:pos x="252" y="473"/>
                  </a:cxn>
                  <a:cxn ang="0">
                    <a:pos x="240" y="446"/>
                  </a:cxn>
                  <a:cxn ang="0">
                    <a:pos x="215" y="435"/>
                  </a:cxn>
                  <a:cxn ang="0">
                    <a:pos x="167" y="359"/>
                  </a:cxn>
                  <a:cxn ang="0">
                    <a:pos x="163" y="293"/>
                  </a:cxn>
                  <a:cxn ang="0">
                    <a:pos x="139" y="230"/>
                  </a:cxn>
                  <a:cxn ang="0">
                    <a:pos x="105" y="190"/>
                  </a:cxn>
                  <a:cxn ang="0">
                    <a:pos x="41" y="162"/>
                  </a:cxn>
                  <a:cxn ang="0">
                    <a:pos x="16" y="132"/>
                  </a:cxn>
                  <a:cxn ang="0">
                    <a:pos x="17" y="107"/>
                  </a:cxn>
                  <a:cxn ang="0">
                    <a:pos x="57" y="123"/>
                  </a:cxn>
                  <a:cxn ang="0">
                    <a:pos x="131" y="135"/>
                  </a:cxn>
                  <a:cxn ang="0">
                    <a:pos x="160" y="149"/>
                  </a:cxn>
                  <a:cxn ang="0">
                    <a:pos x="191" y="118"/>
                  </a:cxn>
                  <a:cxn ang="0">
                    <a:pos x="213" y="90"/>
                  </a:cxn>
                  <a:cxn ang="0">
                    <a:pos x="203" y="46"/>
                  </a:cxn>
                  <a:cxn ang="0">
                    <a:pos x="238" y="23"/>
                  </a:cxn>
                  <a:cxn ang="0">
                    <a:pos x="287" y="26"/>
                  </a:cxn>
                  <a:cxn ang="0">
                    <a:pos x="291" y="63"/>
                  </a:cxn>
                  <a:cxn ang="0">
                    <a:pos x="253" y="105"/>
                  </a:cxn>
                  <a:cxn ang="0">
                    <a:pos x="298" y="92"/>
                  </a:cxn>
                  <a:cxn ang="0">
                    <a:pos x="296" y="28"/>
                  </a:cxn>
                  <a:cxn ang="0">
                    <a:pos x="327" y="64"/>
                  </a:cxn>
                  <a:cxn ang="0">
                    <a:pos x="324" y="122"/>
                  </a:cxn>
                  <a:cxn ang="0">
                    <a:pos x="362" y="170"/>
                  </a:cxn>
                  <a:cxn ang="0">
                    <a:pos x="390" y="213"/>
                  </a:cxn>
                  <a:cxn ang="0">
                    <a:pos x="399" y="281"/>
                  </a:cxn>
                  <a:cxn ang="0">
                    <a:pos x="447" y="379"/>
                  </a:cxn>
                  <a:cxn ang="0">
                    <a:pos x="469" y="485"/>
                  </a:cxn>
                  <a:cxn ang="0">
                    <a:pos x="493" y="561"/>
                  </a:cxn>
                  <a:cxn ang="0">
                    <a:pos x="551" y="611"/>
                  </a:cxn>
                  <a:cxn ang="0">
                    <a:pos x="578" y="650"/>
                  </a:cxn>
                  <a:cxn ang="0">
                    <a:pos x="559" y="739"/>
                  </a:cxn>
                  <a:cxn ang="0">
                    <a:pos x="550" y="785"/>
                  </a:cxn>
                  <a:cxn ang="0">
                    <a:pos x="528" y="812"/>
                  </a:cxn>
                  <a:cxn ang="0">
                    <a:pos x="466" y="878"/>
                  </a:cxn>
                  <a:cxn ang="0">
                    <a:pos x="437" y="910"/>
                  </a:cxn>
                  <a:cxn ang="0">
                    <a:pos x="400" y="930"/>
                  </a:cxn>
                  <a:cxn ang="0">
                    <a:pos x="338" y="951"/>
                  </a:cxn>
                  <a:cxn ang="0">
                    <a:pos x="278" y="981"/>
                  </a:cxn>
                  <a:cxn ang="0">
                    <a:pos x="231" y="1015"/>
                  </a:cxn>
                </a:cxnLst>
                <a:rect l="0" t="0" r="r" b="b"/>
                <a:pathLst>
                  <a:path w="579" h="1016">
                    <a:moveTo>
                      <a:pt x="231" y="1015"/>
                    </a:moveTo>
                    <a:lnTo>
                      <a:pt x="224" y="982"/>
                    </a:lnTo>
                    <a:lnTo>
                      <a:pt x="206" y="965"/>
                    </a:lnTo>
                    <a:lnTo>
                      <a:pt x="191" y="959"/>
                    </a:lnTo>
                    <a:lnTo>
                      <a:pt x="168" y="954"/>
                    </a:lnTo>
                    <a:lnTo>
                      <a:pt x="150" y="955"/>
                    </a:lnTo>
                    <a:lnTo>
                      <a:pt x="140" y="939"/>
                    </a:lnTo>
                    <a:lnTo>
                      <a:pt x="143" y="876"/>
                    </a:lnTo>
                    <a:lnTo>
                      <a:pt x="134" y="841"/>
                    </a:lnTo>
                    <a:lnTo>
                      <a:pt x="121" y="825"/>
                    </a:lnTo>
                    <a:lnTo>
                      <a:pt x="110" y="817"/>
                    </a:lnTo>
                    <a:lnTo>
                      <a:pt x="111" y="784"/>
                    </a:lnTo>
                    <a:lnTo>
                      <a:pt x="106" y="762"/>
                    </a:lnTo>
                    <a:lnTo>
                      <a:pt x="96" y="747"/>
                    </a:lnTo>
                    <a:lnTo>
                      <a:pt x="106" y="709"/>
                    </a:lnTo>
                    <a:lnTo>
                      <a:pt x="120" y="708"/>
                    </a:lnTo>
                    <a:lnTo>
                      <a:pt x="125" y="699"/>
                    </a:lnTo>
                    <a:lnTo>
                      <a:pt x="127" y="672"/>
                    </a:lnTo>
                    <a:lnTo>
                      <a:pt x="154" y="652"/>
                    </a:lnTo>
                    <a:lnTo>
                      <a:pt x="177" y="630"/>
                    </a:lnTo>
                    <a:lnTo>
                      <a:pt x="181" y="605"/>
                    </a:lnTo>
                    <a:lnTo>
                      <a:pt x="209" y="576"/>
                    </a:lnTo>
                    <a:lnTo>
                      <a:pt x="238" y="546"/>
                    </a:lnTo>
                    <a:lnTo>
                      <a:pt x="232" y="535"/>
                    </a:lnTo>
                    <a:lnTo>
                      <a:pt x="231" y="518"/>
                    </a:lnTo>
                    <a:lnTo>
                      <a:pt x="251" y="503"/>
                    </a:lnTo>
                    <a:lnTo>
                      <a:pt x="259" y="498"/>
                    </a:lnTo>
                    <a:lnTo>
                      <a:pt x="252" y="473"/>
                    </a:lnTo>
                    <a:lnTo>
                      <a:pt x="249" y="450"/>
                    </a:lnTo>
                    <a:lnTo>
                      <a:pt x="240" y="446"/>
                    </a:lnTo>
                    <a:lnTo>
                      <a:pt x="229" y="452"/>
                    </a:lnTo>
                    <a:lnTo>
                      <a:pt x="215" y="435"/>
                    </a:lnTo>
                    <a:lnTo>
                      <a:pt x="194" y="390"/>
                    </a:lnTo>
                    <a:lnTo>
                      <a:pt x="167" y="359"/>
                    </a:lnTo>
                    <a:lnTo>
                      <a:pt x="171" y="313"/>
                    </a:lnTo>
                    <a:lnTo>
                      <a:pt x="163" y="293"/>
                    </a:lnTo>
                    <a:lnTo>
                      <a:pt x="130" y="266"/>
                    </a:lnTo>
                    <a:lnTo>
                      <a:pt x="139" y="230"/>
                    </a:lnTo>
                    <a:lnTo>
                      <a:pt x="129" y="210"/>
                    </a:lnTo>
                    <a:lnTo>
                      <a:pt x="105" y="190"/>
                    </a:lnTo>
                    <a:lnTo>
                      <a:pt x="93" y="205"/>
                    </a:lnTo>
                    <a:lnTo>
                      <a:pt x="41" y="162"/>
                    </a:lnTo>
                    <a:lnTo>
                      <a:pt x="27" y="147"/>
                    </a:lnTo>
                    <a:lnTo>
                      <a:pt x="16" y="132"/>
                    </a:lnTo>
                    <a:lnTo>
                      <a:pt x="0" y="124"/>
                    </a:lnTo>
                    <a:lnTo>
                      <a:pt x="17" y="107"/>
                    </a:lnTo>
                    <a:lnTo>
                      <a:pt x="43" y="104"/>
                    </a:lnTo>
                    <a:lnTo>
                      <a:pt x="57" y="123"/>
                    </a:lnTo>
                    <a:lnTo>
                      <a:pt x="97" y="157"/>
                    </a:lnTo>
                    <a:lnTo>
                      <a:pt x="131" y="135"/>
                    </a:lnTo>
                    <a:lnTo>
                      <a:pt x="154" y="136"/>
                    </a:lnTo>
                    <a:lnTo>
                      <a:pt x="160" y="149"/>
                    </a:lnTo>
                    <a:lnTo>
                      <a:pt x="187" y="151"/>
                    </a:lnTo>
                    <a:lnTo>
                      <a:pt x="191" y="118"/>
                    </a:lnTo>
                    <a:lnTo>
                      <a:pt x="204" y="103"/>
                    </a:lnTo>
                    <a:lnTo>
                      <a:pt x="213" y="90"/>
                    </a:lnTo>
                    <a:lnTo>
                      <a:pt x="212" y="77"/>
                    </a:lnTo>
                    <a:lnTo>
                      <a:pt x="203" y="46"/>
                    </a:lnTo>
                    <a:lnTo>
                      <a:pt x="224" y="23"/>
                    </a:lnTo>
                    <a:lnTo>
                      <a:pt x="238" y="23"/>
                    </a:lnTo>
                    <a:lnTo>
                      <a:pt x="257" y="0"/>
                    </a:lnTo>
                    <a:lnTo>
                      <a:pt x="287" y="26"/>
                    </a:lnTo>
                    <a:lnTo>
                      <a:pt x="298" y="38"/>
                    </a:lnTo>
                    <a:lnTo>
                      <a:pt x="291" y="63"/>
                    </a:lnTo>
                    <a:lnTo>
                      <a:pt x="270" y="80"/>
                    </a:lnTo>
                    <a:lnTo>
                      <a:pt x="253" y="105"/>
                    </a:lnTo>
                    <a:lnTo>
                      <a:pt x="262" y="124"/>
                    </a:lnTo>
                    <a:lnTo>
                      <a:pt x="298" y="92"/>
                    </a:lnTo>
                    <a:lnTo>
                      <a:pt x="296" y="66"/>
                    </a:lnTo>
                    <a:lnTo>
                      <a:pt x="296" y="28"/>
                    </a:lnTo>
                    <a:lnTo>
                      <a:pt x="310" y="20"/>
                    </a:lnTo>
                    <a:lnTo>
                      <a:pt x="327" y="64"/>
                    </a:lnTo>
                    <a:lnTo>
                      <a:pt x="330" y="106"/>
                    </a:lnTo>
                    <a:lnTo>
                      <a:pt x="324" y="122"/>
                    </a:lnTo>
                    <a:lnTo>
                      <a:pt x="326" y="147"/>
                    </a:lnTo>
                    <a:lnTo>
                      <a:pt x="362" y="170"/>
                    </a:lnTo>
                    <a:lnTo>
                      <a:pt x="364" y="186"/>
                    </a:lnTo>
                    <a:lnTo>
                      <a:pt x="390" y="213"/>
                    </a:lnTo>
                    <a:lnTo>
                      <a:pt x="400" y="234"/>
                    </a:lnTo>
                    <a:lnTo>
                      <a:pt x="399" y="281"/>
                    </a:lnTo>
                    <a:lnTo>
                      <a:pt x="419" y="336"/>
                    </a:lnTo>
                    <a:lnTo>
                      <a:pt x="447" y="379"/>
                    </a:lnTo>
                    <a:lnTo>
                      <a:pt x="447" y="446"/>
                    </a:lnTo>
                    <a:lnTo>
                      <a:pt x="469" y="485"/>
                    </a:lnTo>
                    <a:lnTo>
                      <a:pt x="479" y="502"/>
                    </a:lnTo>
                    <a:lnTo>
                      <a:pt x="493" y="561"/>
                    </a:lnTo>
                    <a:lnTo>
                      <a:pt x="504" y="587"/>
                    </a:lnTo>
                    <a:lnTo>
                      <a:pt x="551" y="611"/>
                    </a:lnTo>
                    <a:lnTo>
                      <a:pt x="576" y="633"/>
                    </a:lnTo>
                    <a:lnTo>
                      <a:pt x="578" y="650"/>
                    </a:lnTo>
                    <a:lnTo>
                      <a:pt x="567" y="731"/>
                    </a:lnTo>
                    <a:lnTo>
                      <a:pt x="559" y="739"/>
                    </a:lnTo>
                    <a:lnTo>
                      <a:pt x="569" y="755"/>
                    </a:lnTo>
                    <a:lnTo>
                      <a:pt x="550" y="785"/>
                    </a:lnTo>
                    <a:lnTo>
                      <a:pt x="526" y="799"/>
                    </a:lnTo>
                    <a:lnTo>
                      <a:pt x="528" y="812"/>
                    </a:lnTo>
                    <a:lnTo>
                      <a:pt x="491" y="865"/>
                    </a:lnTo>
                    <a:lnTo>
                      <a:pt x="466" y="878"/>
                    </a:lnTo>
                    <a:lnTo>
                      <a:pt x="464" y="907"/>
                    </a:lnTo>
                    <a:lnTo>
                      <a:pt x="437" y="910"/>
                    </a:lnTo>
                    <a:lnTo>
                      <a:pt x="425" y="921"/>
                    </a:lnTo>
                    <a:lnTo>
                      <a:pt x="400" y="930"/>
                    </a:lnTo>
                    <a:lnTo>
                      <a:pt x="364" y="929"/>
                    </a:lnTo>
                    <a:lnTo>
                      <a:pt x="338" y="951"/>
                    </a:lnTo>
                    <a:lnTo>
                      <a:pt x="310" y="970"/>
                    </a:lnTo>
                    <a:lnTo>
                      <a:pt x="278" y="981"/>
                    </a:lnTo>
                    <a:lnTo>
                      <a:pt x="257" y="999"/>
                    </a:lnTo>
                    <a:lnTo>
                      <a:pt x="231" y="101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8" name="Group 172"/>
            <p:cNvGrpSpPr>
              <a:grpSpLocks/>
            </p:cNvGrpSpPr>
            <p:nvPr/>
          </p:nvGrpSpPr>
          <p:grpSpPr bwMode="auto">
            <a:xfrm>
              <a:off x="8064500" y="2184400"/>
              <a:ext cx="427038" cy="706438"/>
              <a:chOff x="3571" y="912"/>
              <a:chExt cx="330" cy="525"/>
            </a:xfrm>
          </p:grpSpPr>
          <p:sp>
            <p:nvSpPr>
              <p:cNvPr id="219309" name="Freeform 173"/>
              <p:cNvSpPr>
                <a:spLocks/>
              </p:cNvSpPr>
              <p:nvPr/>
            </p:nvSpPr>
            <p:spPr bwMode="auto">
              <a:xfrm>
                <a:off x="3715" y="912"/>
                <a:ext cx="16" cy="24"/>
              </a:xfrm>
              <a:custGeom>
                <a:avLst/>
                <a:gdLst/>
                <a:ahLst/>
                <a:cxnLst>
                  <a:cxn ang="0">
                    <a:pos x="9" y="1"/>
                  </a:cxn>
                  <a:cxn ang="0">
                    <a:pos x="0" y="0"/>
                  </a:cxn>
                  <a:cxn ang="0">
                    <a:pos x="10" y="23"/>
                  </a:cxn>
                  <a:cxn ang="0">
                    <a:pos x="15" y="17"/>
                  </a:cxn>
                  <a:cxn ang="0">
                    <a:pos x="9" y="1"/>
                  </a:cxn>
                </a:cxnLst>
                <a:rect l="0" t="0" r="r" b="b"/>
                <a:pathLst>
                  <a:path w="16" h="24">
                    <a:moveTo>
                      <a:pt x="9" y="1"/>
                    </a:moveTo>
                    <a:lnTo>
                      <a:pt x="0" y="0"/>
                    </a:lnTo>
                    <a:lnTo>
                      <a:pt x="10" y="23"/>
                    </a:lnTo>
                    <a:lnTo>
                      <a:pt x="15" y="17"/>
                    </a:lnTo>
                    <a:lnTo>
                      <a:pt x="9" y="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0" name="Freeform 174"/>
              <p:cNvSpPr>
                <a:spLocks/>
              </p:cNvSpPr>
              <p:nvPr/>
            </p:nvSpPr>
            <p:spPr bwMode="auto">
              <a:xfrm>
                <a:off x="3761" y="999"/>
                <a:ext cx="16" cy="54"/>
              </a:xfrm>
              <a:custGeom>
                <a:avLst/>
                <a:gdLst/>
                <a:ahLst/>
                <a:cxnLst>
                  <a:cxn ang="0">
                    <a:pos x="15" y="0"/>
                  </a:cxn>
                  <a:cxn ang="0">
                    <a:pos x="0" y="11"/>
                  </a:cxn>
                  <a:cxn ang="0">
                    <a:pos x="5" y="53"/>
                  </a:cxn>
                  <a:cxn ang="0">
                    <a:pos x="10" y="32"/>
                  </a:cxn>
                  <a:cxn ang="0">
                    <a:pos x="10" y="11"/>
                  </a:cxn>
                  <a:cxn ang="0">
                    <a:pos x="5" y="11"/>
                  </a:cxn>
                  <a:cxn ang="0">
                    <a:pos x="15" y="0"/>
                  </a:cxn>
                </a:cxnLst>
                <a:rect l="0" t="0" r="r" b="b"/>
                <a:pathLst>
                  <a:path w="16" h="54">
                    <a:moveTo>
                      <a:pt x="15" y="0"/>
                    </a:moveTo>
                    <a:lnTo>
                      <a:pt x="0" y="11"/>
                    </a:lnTo>
                    <a:lnTo>
                      <a:pt x="5" y="53"/>
                    </a:lnTo>
                    <a:lnTo>
                      <a:pt x="10" y="32"/>
                    </a:lnTo>
                    <a:lnTo>
                      <a:pt x="10" y="11"/>
                    </a:lnTo>
                    <a:lnTo>
                      <a:pt x="5" y="11"/>
                    </a:lnTo>
                    <a:lnTo>
                      <a:pt x="1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1" name="Freeform 175"/>
              <p:cNvSpPr>
                <a:spLocks/>
              </p:cNvSpPr>
              <p:nvPr/>
            </p:nvSpPr>
            <p:spPr bwMode="auto">
              <a:xfrm>
                <a:off x="3800" y="1070"/>
                <a:ext cx="23" cy="30"/>
              </a:xfrm>
              <a:custGeom>
                <a:avLst/>
                <a:gdLst/>
                <a:ahLst/>
                <a:cxnLst>
                  <a:cxn ang="0">
                    <a:pos x="4" y="0"/>
                  </a:cxn>
                  <a:cxn ang="0">
                    <a:pos x="0" y="9"/>
                  </a:cxn>
                  <a:cxn ang="0">
                    <a:pos x="10" y="29"/>
                  </a:cxn>
                  <a:cxn ang="0">
                    <a:pos x="21" y="22"/>
                  </a:cxn>
                  <a:cxn ang="0">
                    <a:pos x="22" y="13"/>
                  </a:cxn>
                  <a:cxn ang="0">
                    <a:pos x="4" y="0"/>
                  </a:cxn>
                </a:cxnLst>
                <a:rect l="0" t="0" r="r" b="b"/>
                <a:pathLst>
                  <a:path w="23" h="30">
                    <a:moveTo>
                      <a:pt x="4" y="0"/>
                    </a:moveTo>
                    <a:lnTo>
                      <a:pt x="0" y="9"/>
                    </a:lnTo>
                    <a:lnTo>
                      <a:pt x="10" y="29"/>
                    </a:lnTo>
                    <a:lnTo>
                      <a:pt x="21" y="22"/>
                    </a:lnTo>
                    <a:lnTo>
                      <a:pt x="22" y="13"/>
                    </a:lnTo>
                    <a:lnTo>
                      <a:pt x="4"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2" name="Freeform 176"/>
              <p:cNvSpPr>
                <a:spLocks/>
              </p:cNvSpPr>
              <p:nvPr/>
            </p:nvSpPr>
            <p:spPr bwMode="auto">
              <a:xfrm>
                <a:off x="3677" y="1076"/>
                <a:ext cx="50" cy="42"/>
              </a:xfrm>
              <a:custGeom>
                <a:avLst/>
                <a:gdLst/>
                <a:ahLst/>
                <a:cxnLst>
                  <a:cxn ang="0">
                    <a:pos x="49" y="16"/>
                  </a:cxn>
                  <a:cxn ang="0">
                    <a:pos x="39" y="17"/>
                  </a:cxn>
                  <a:cxn ang="0">
                    <a:pos x="24" y="0"/>
                  </a:cxn>
                  <a:cxn ang="0">
                    <a:pos x="15" y="11"/>
                  </a:cxn>
                  <a:cxn ang="0">
                    <a:pos x="1" y="9"/>
                  </a:cxn>
                  <a:cxn ang="0">
                    <a:pos x="0" y="20"/>
                  </a:cxn>
                  <a:cxn ang="0">
                    <a:pos x="9" y="25"/>
                  </a:cxn>
                  <a:cxn ang="0">
                    <a:pos x="10" y="34"/>
                  </a:cxn>
                  <a:cxn ang="0">
                    <a:pos x="17" y="41"/>
                  </a:cxn>
                  <a:cxn ang="0">
                    <a:pos x="27" y="35"/>
                  </a:cxn>
                  <a:cxn ang="0">
                    <a:pos x="44" y="38"/>
                  </a:cxn>
                  <a:cxn ang="0">
                    <a:pos x="49" y="16"/>
                  </a:cxn>
                </a:cxnLst>
                <a:rect l="0" t="0" r="r" b="b"/>
                <a:pathLst>
                  <a:path w="50" h="42">
                    <a:moveTo>
                      <a:pt x="49" y="16"/>
                    </a:moveTo>
                    <a:lnTo>
                      <a:pt x="39" y="17"/>
                    </a:lnTo>
                    <a:lnTo>
                      <a:pt x="24" y="0"/>
                    </a:lnTo>
                    <a:lnTo>
                      <a:pt x="15" y="11"/>
                    </a:lnTo>
                    <a:lnTo>
                      <a:pt x="1" y="9"/>
                    </a:lnTo>
                    <a:lnTo>
                      <a:pt x="0" y="20"/>
                    </a:lnTo>
                    <a:lnTo>
                      <a:pt x="9" y="25"/>
                    </a:lnTo>
                    <a:lnTo>
                      <a:pt x="10" y="34"/>
                    </a:lnTo>
                    <a:lnTo>
                      <a:pt x="17" y="41"/>
                    </a:lnTo>
                    <a:lnTo>
                      <a:pt x="27" y="35"/>
                    </a:lnTo>
                    <a:lnTo>
                      <a:pt x="44" y="38"/>
                    </a:lnTo>
                    <a:lnTo>
                      <a:pt x="49" y="1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3" name="Freeform 177"/>
              <p:cNvSpPr>
                <a:spLocks/>
              </p:cNvSpPr>
              <p:nvPr/>
            </p:nvSpPr>
            <p:spPr bwMode="auto">
              <a:xfrm>
                <a:off x="3799" y="1174"/>
                <a:ext cx="73" cy="40"/>
              </a:xfrm>
              <a:custGeom>
                <a:avLst/>
                <a:gdLst/>
                <a:ahLst/>
                <a:cxnLst>
                  <a:cxn ang="0">
                    <a:pos x="7" y="0"/>
                  </a:cxn>
                  <a:cxn ang="0">
                    <a:pos x="0" y="7"/>
                  </a:cxn>
                  <a:cxn ang="0">
                    <a:pos x="27" y="25"/>
                  </a:cxn>
                  <a:cxn ang="0">
                    <a:pos x="35" y="24"/>
                  </a:cxn>
                  <a:cxn ang="0">
                    <a:pos x="65" y="39"/>
                  </a:cxn>
                  <a:cxn ang="0">
                    <a:pos x="72" y="30"/>
                  </a:cxn>
                  <a:cxn ang="0">
                    <a:pos x="63" y="14"/>
                  </a:cxn>
                  <a:cxn ang="0">
                    <a:pos x="61" y="5"/>
                  </a:cxn>
                  <a:cxn ang="0">
                    <a:pos x="40" y="6"/>
                  </a:cxn>
                  <a:cxn ang="0">
                    <a:pos x="24" y="0"/>
                  </a:cxn>
                  <a:cxn ang="0">
                    <a:pos x="7" y="0"/>
                  </a:cxn>
                </a:cxnLst>
                <a:rect l="0" t="0" r="r" b="b"/>
                <a:pathLst>
                  <a:path w="73" h="40">
                    <a:moveTo>
                      <a:pt x="7" y="0"/>
                    </a:moveTo>
                    <a:lnTo>
                      <a:pt x="0" y="7"/>
                    </a:lnTo>
                    <a:lnTo>
                      <a:pt x="27" y="25"/>
                    </a:lnTo>
                    <a:lnTo>
                      <a:pt x="35" y="24"/>
                    </a:lnTo>
                    <a:lnTo>
                      <a:pt x="65" y="39"/>
                    </a:lnTo>
                    <a:lnTo>
                      <a:pt x="72" y="30"/>
                    </a:lnTo>
                    <a:lnTo>
                      <a:pt x="63" y="14"/>
                    </a:lnTo>
                    <a:lnTo>
                      <a:pt x="61" y="5"/>
                    </a:lnTo>
                    <a:lnTo>
                      <a:pt x="40" y="6"/>
                    </a:lnTo>
                    <a:lnTo>
                      <a:pt x="24" y="0"/>
                    </a:lnTo>
                    <a:lnTo>
                      <a:pt x="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4" name="Freeform 178"/>
              <p:cNvSpPr>
                <a:spLocks/>
              </p:cNvSpPr>
              <p:nvPr/>
            </p:nvSpPr>
            <p:spPr bwMode="auto">
              <a:xfrm>
                <a:off x="3662" y="1209"/>
                <a:ext cx="40" cy="71"/>
              </a:xfrm>
              <a:custGeom>
                <a:avLst/>
                <a:gdLst/>
                <a:ahLst/>
                <a:cxnLst>
                  <a:cxn ang="0">
                    <a:pos x="33" y="0"/>
                  </a:cxn>
                  <a:cxn ang="0">
                    <a:pos x="39" y="14"/>
                  </a:cxn>
                  <a:cxn ang="0">
                    <a:pos x="20" y="46"/>
                  </a:cxn>
                  <a:cxn ang="0">
                    <a:pos x="23" y="55"/>
                  </a:cxn>
                  <a:cxn ang="0">
                    <a:pos x="12" y="70"/>
                  </a:cxn>
                  <a:cxn ang="0">
                    <a:pos x="0" y="61"/>
                  </a:cxn>
                  <a:cxn ang="0">
                    <a:pos x="3" y="50"/>
                  </a:cxn>
                  <a:cxn ang="0">
                    <a:pos x="4" y="31"/>
                  </a:cxn>
                  <a:cxn ang="0">
                    <a:pos x="13" y="17"/>
                  </a:cxn>
                  <a:cxn ang="0">
                    <a:pos x="0" y="8"/>
                  </a:cxn>
                  <a:cxn ang="0">
                    <a:pos x="7" y="3"/>
                  </a:cxn>
                  <a:cxn ang="0">
                    <a:pos x="20" y="9"/>
                  </a:cxn>
                  <a:cxn ang="0">
                    <a:pos x="33" y="0"/>
                  </a:cxn>
                </a:cxnLst>
                <a:rect l="0" t="0" r="r" b="b"/>
                <a:pathLst>
                  <a:path w="40" h="71">
                    <a:moveTo>
                      <a:pt x="33" y="0"/>
                    </a:moveTo>
                    <a:lnTo>
                      <a:pt x="39" y="14"/>
                    </a:lnTo>
                    <a:lnTo>
                      <a:pt x="20" y="46"/>
                    </a:lnTo>
                    <a:lnTo>
                      <a:pt x="23" y="55"/>
                    </a:lnTo>
                    <a:lnTo>
                      <a:pt x="12" y="70"/>
                    </a:lnTo>
                    <a:lnTo>
                      <a:pt x="0" y="61"/>
                    </a:lnTo>
                    <a:lnTo>
                      <a:pt x="3" y="50"/>
                    </a:lnTo>
                    <a:lnTo>
                      <a:pt x="4" y="31"/>
                    </a:lnTo>
                    <a:lnTo>
                      <a:pt x="13" y="17"/>
                    </a:lnTo>
                    <a:lnTo>
                      <a:pt x="0" y="8"/>
                    </a:lnTo>
                    <a:lnTo>
                      <a:pt x="7" y="3"/>
                    </a:lnTo>
                    <a:lnTo>
                      <a:pt x="20" y="9"/>
                    </a:lnTo>
                    <a:lnTo>
                      <a:pt x="3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5" name="Freeform 179"/>
              <p:cNvSpPr>
                <a:spLocks/>
              </p:cNvSpPr>
              <p:nvPr/>
            </p:nvSpPr>
            <p:spPr bwMode="auto">
              <a:xfrm>
                <a:off x="3686" y="1250"/>
                <a:ext cx="36" cy="66"/>
              </a:xfrm>
              <a:custGeom>
                <a:avLst/>
                <a:gdLst/>
                <a:ahLst/>
                <a:cxnLst>
                  <a:cxn ang="0">
                    <a:pos x="28" y="0"/>
                  </a:cxn>
                  <a:cxn ang="0">
                    <a:pos x="20" y="1"/>
                  </a:cxn>
                  <a:cxn ang="0">
                    <a:pos x="20" y="6"/>
                  </a:cxn>
                  <a:cxn ang="0">
                    <a:pos x="20" y="9"/>
                  </a:cxn>
                  <a:cxn ang="0">
                    <a:pos x="21" y="14"/>
                  </a:cxn>
                  <a:cxn ang="0">
                    <a:pos x="15" y="25"/>
                  </a:cxn>
                  <a:cxn ang="0">
                    <a:pos x="4" y="35"/>
                  </a:cxn>
                  <a:cxn ang="0">
                    <a:pos x="9" y="44"/>
                  </a:cxn>
                  <a:cxn ang="0">
                    <a:pos x="0" y="56"/>
                  </a:cxn>
                  <a:cxn ang="0">
                    <a:pos x="10" y="65"/>
                  </a:cxn>
                  <a:cxn ang="0">
                    <a:pos x="32" y="29"/>
                  </a:cxn>
                  <a:cxn ang="0">
                    <a:pos x="31" y="21"/>
                  </a:cxn>
                  <a:cxn ang="0">
                    <a:pos x="35" y="13"/>
                  </a:cxn>
                  <a:cxn ang="0">
                    <a:pos x="28" y="0"/>
                  </a:cxn>
                </a:cxnLst>
                <a:rect l="0" t="0" r="r" b="b"/>
                <a:pathLst>
                  <a:path w="36" h="66">
                    <a:moveTo>
                      <a:pt x="28" y="0"/>
                    </a:moveTo>
                    <a:lnTo>
                      <a:pt x="20" y="1"/>
                    </a:lnTo>
                    <a:lnTo>
                      <a:pt x="20" y="6"/>
                    </a:lnTo>
                    <a:lnTo>
                      <a:pt x="20" y="9"/>
                    </a:lnTo>
                    <a:lnTo>
                      <a:pt x="21" y="14"/>
                    </a:lnTo>
                    <a:lnTo>
                      <a:pt x="15" y="25"/>
                    </a:lnTo>
                    <a:lnTo>
                      <a:pt x="4" y="35"/>
                    </a:lnTo>
                    <a:lnTo>
                      <a:pt x="9" y="44"/>
                    </a:lnTo>
                    <a:lnTo>
                      <a:pt x="0" y="56"/>
                    </a:lnTo>
                    <a:lnTo>
                      <a:pt x="10" y="65"/>
                    </a:lnTo>
                    <a:lnTo>
                      <a:pt x="32" y="29"/>
                    </a:lnTo>
                    <a:lnTo>
                      <a:pt x="31" y="21"/>
                    </a:lnTo>
                    <a:lnTo>
                      <a:pt x="35" y="13"/>
                    </a:lnTo>
                    <a:lnTo>
                      <a:pt x="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6" name="Freeform 180"/>
              <p:cNvSpPr>
                <a:spLocks/>
              </p:cNvSpPr>
              <p:nvPr/>
            </p:nvSpPr>
            <p:spPr bwMode="auto">
              <a:xfrm>
                <a:off x="3571" y="1339"/>
                <a:ext cx="50" cy="90"/>
              </a:xfrm>
              <a:custGeom>
                <a:avLst/>
                <a:gdLst/>
                <a:ahLst/>
                <a:cxnLst>
                  <a:cxn ang="0">
                    <a:pos x="30" y="0"/>
                  </a:cxn>
                  <a:cxn ang="0">
                    <a:pos x="25" y="3"/>
                  </a:cxn>
                  <a:cxn ang="0">
                    <a:pos x="15" y="0"/>
                  </a:cxn>
                  <a:cxn ang="0">
                    <a:pos x="0" y="2"/>
                  </a:cxn>
                  <a:cxn ang="0">
                    <a:pos x="2" y="23"/>
                  </a:cxn>
                  <a:cxn ang="0">
                    <a:pos x="11" y="24"/>
                  </a:cxn>
                  <a:cxn ang="0">
                    <a:pos x="11" y="17"/>
                  </a:cxn>
                  <a:cxn ang="0">
                    <a:pos x="26" y="29"/>
                  </a:cxn>
                  <a:cxn ang="0">
                    <a:pos x="23" y="44"/>
                  </a:cxn>
                  <a:cxn ang="0">
                    <a:pos x="13" y="51"/>
                  </a:cxn>
                  <a:cxn ang="0">
                    <a:pos x="9" y="69"/>
                  </a:cxn>
                  <a:cxn ang="0">
                    <a:pos x="2" y="79"/>
                  </a:cxn>
                  <a:cxn ang="0">
                    <a:pos x="13" y="89"/>
                  </a:cxn>
                  <a:cxn ang="0">
                    <a:pos x="39" y="69"/>
                  </a:cxn>
                  <a:cxn ang="0">
                    <a:pos x="28" y="57"/>
                  </a:cxn>
                  <a:cxn ang="0">
                    <a:pos x="33" y="37"/>
                  </a:cxn>
                  <a:cxn ang="0">
                    <a:pos x="48" y="26"/>
                  </a:cxn>
                  <a:cxn ang="0">
                    <a:pos x="49" y="12"/>
                  </a:cxn>
                  <a:cxn ang="0">
                    <a:pos x="30" y="0"/>
                  </a:cxn>
                </a:cxnLst>
                <a:rect l="0" t="0" r="r" b="b"/>
                <a:pathLst>
                  <a:path w="50" h="90">
                    <a:moveTo>
                      <a:pt x="30" y="0"/>
                    </a:moveTo>
                    <a:lnTo>
                      <a:pt x="25" y="3"/>
                    </a:lnTo>
                    <a:lnTo>
                      <a:pt x="15" y="0"/>
                    </a:lnTo>
                    <a:lnTo>
                      <a:pt x="0" y="2"/>
                    </a:lnTo>
                    <a:lnTo>
                      <a:pt x="2" y="23"/>
                    </a:lnTo>
                    <a:lnTo>
                      <a:pt x="11" y="24"/>
                    </a:lnTo>
                    <a:lnTo>
                      <a:pt x="11" y="17"/>
                    </a:lnTo>
                    <a:lnTo>
                      <a:pt x="26" y="29"/>
                    </a:lnTo>
                    <a:lnTo>
                      <a:pt x="23" y="44"/>
                    </a:lnTo>
                    <a:lnTo>
                      <a:pt x="13" y="51"/>
                    </a:lnTo>
                    <a:lnTo>
                      <a:pt x="9" y="69"/>
                    </a:lnTo>
                    <a:lnTo>
                      <a:pt x="2" y="79"/>
                    </a:lnTo>
                    <a:lnTo>
                      <a:pt x="13" y="89"/>
                    </a:lnTo>
                    <a:lnTo>
                      <a:pt x="39" y="69"/>
                    </a:lnTo>
                    <a:lnTo>
                      <a:pt x="28" y="57"/>
                    </a:lnTo>
                    <a:lnTo>
                      <a:pt x="33" y="37"/>
                    </a:lnTo>
                    <a:lnTo>
                      <a:pt x="48" y="26"/>
                    </a:lnTo>
                    <a:lnTo>
                      <a:pt x="49" y="12"/>
                    </a:lnTo>
                    <a:lnTo>
                      <a:pt x="3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7" name="Freeform 181"/>
              <p:cNvSpPr>
                <a:spLocks/>
              </p:cNvSpPr>
              <p:nvPr/>
            </p:nvSpPr>
            <p:spPr bwMode="auto">
              <a:xfrm>
                <a:off x="3606" y="1384"/>
                <a:ext cx="29" cy="53"/>
              </a:xfrm>
              <a:custGeom>
                <a:avLst/>
                <a:gdLst/>
                <a:ahLst/>
                <a:cxnLst>
                  <a:cxn ang="0">
                    <a:pos x="17" y="0"/>
                  </a:cxn>
                  <a:cxn ang="0">
                    <a:pos x="28" y="12"/>
                  </a:cxn>
                  <a:cxn ang="0">
                    <a:pos x="23" y="25"/>
                  </a:cxn>
                  <a:cxn ang="0">
                    <a:pos x="22" y="36"/>
                  </a:cxn>
                  <a:cxn ang="0">
                    <a:pos x="9" y="52"/>
                  </a:cxn>
                  <a:cxn ang="0">
                    <a:pos x="0" y="43"/>
                  </a:cxn>
                  <a:cxn ang="0">
                    <a:pos x="5" y="25"/>
                  </a:cxn>
                  <a:cxn ang="0">
                    <a:pos x="17" y="0"/>
                  </a:cxn>
                </a:cxnLst>
                <a:rect l="0" t="0" r="r" b="b"/>
                <a:pathLst>
                  <a:path w="29" h="53">
                    <a:moveTo>
                      <a:pt x="17" y="0"/>
                    </a:moveTo>
                    <a:lnTo>
                      <a:pt x="28" y="12"/>
                    </a:lnTo>
                    <a:lnTo>
                      <a:pt x="23" y="25"/>
                    </a:lnTo>
                    <a:lnTo>
                      <a:pt x="22" y="36"/>
                    </a:lnTo>
                    <a:lnTo>
                      <a:pt x="9" y="52"/>
                    </a:lnTo>
                    <a:lnTo>
                      <a:pt x="0" y="43"/>
                    </a:lnTo>
                    <a:lnTo>
                      <a:pt x="5" y="25"/>
                    </a:lnTo>
                    <a:lnTo>
                      <a:pt x="1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8" name="Freeform 182"/>
              <p:cNvSpPr>
                <a:spLocks/>
              </p:cNvSpPr>
              <p:nvPr/>
            </p:nvSpPr>
            <p:spPr bwMode="auto">
              <a:xfrm>
                <a:off x="3661" y="1331"/>
                <a:ext cx="34" cy="79"/>
              </a:xfrm>
              <a:custGeom>
                <a:avLst/>
                <a:gdLst/>
                <a:ahLst/>
                <a:cxnLst>
                  <a:cxn ang="0">
                    <a:pos x="10" y="0"/>
                  </a:cxn>
                  <a:cxn ang="0">
                    <a:pos x="24" y="13"/>
                  </a:cxn>
                  <a:cxn ang="0">
                    <a:pos x="23" y="24"/>
                  </a:cxn>
                  <a:cxn ang="0">
                    <a:pos x="19" y="32"/>
                  </a:cxn>
                  <a:cxn ang="0">
                    <a:pos x="30" y="51"/>
                  </a:cxn>
                  <a:cxn ang="0">
                    <a:pos x="33" y="61"/>
                  </a:cxn>
                  <a:cxn ang="0">
                    <a:pos x="26" y="74"/>
                  </a:cxn>
                  <a:cxn ang="0">
                    <a:pos x="12" y="78"/>
                  </a:cxn>
                  <a:cxn ang="0">
                    <a:pos x="0" y="61"/>
                  </a:cxn>
                  <a:cxn ang="0">
                    <a:pos x="6" y="47"/>
                  </a:cxn>
                  <a:cxn ang="0">
                    <a:pos x="13" y="32"/>
                  </a:cxn>
                  <a:cxn ang="0">
                    <a:pos x="11" y="17"/>
                  </a:cxn>
                  <a:cxn ang="0">
                    <a:pos x="10" y="0"/>
                  </a:cxn>
                </a:cxnLst>
                <a:rect l="0" t="0" r="r" b="b"/>
                <a:pathLst>
                  <a:path w="34" h="79">
                    <a:moveTo>
                      <a:pt x="10" y="0"/>
                    </a:moveTo>
                    <a:lnTo>
                      <a:pt x="24" y="13"/>
                    </a:lnTo>
                    <a:lnTo>
                      <a:pt x="23" y="24"/>
                    </a:lnTo>
                    <a:lnTo>
                      <a:pt x="19" y="32"/>
                    </a:lnTo>
                    <a:lnTo>
                      <a:pt x="30" y="51"/>
                    </a:lnTo>
                    <a:lnTo>
                      <a:pt x="33" y="61"/>
                    </a:lnTo>
                    <a:lnTo>
                      <a:pt x="26" y="74"/>
                    </a:lnTo>
                    <a:lnTo>
                      <a:pt x="12" y="78"/>
                    </a:lnTo>
                    <a:lnTo>
                      <a:pt x="0" y="61"/>
                    </a:lnTo>
                    <a:lnTo>
                      <a:pt x="6" y="47"/>
                    </a:lnTo>
                    <a:lnTo>
                      <a:pt x="13" y="32"/>
                    </a:lnTo>
                    <a:lnTo>
                      <a:pt x="11" y="17"/>
                    </a:lnTo>
                    <a:lnTo>
                      <a:pt x="1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19" name="Freeform 183"/>
              <p:cNvSpPr>
                <a:spLocks/>
              </p:cNvSpPr>
              <p:nvPr/>
            </p:nvSpPr>
            <p:spPr bwMode="auto">
              <a:xfrm>
                <a:off x="3712" y="1202"/>
                <a:ext cx="189" cy="219"/>
              </a:xfrm>
              <a:custGeom>
                <a:avLst/>
                <a:gdLst/>
                <a:ahLst/>
                <a:cxnLst>
                  <a:cxn ang="0">
                    <a:pos x="49" y="0"/>
                  </a:cxn>
                  <a:cxn ang="0">
                    <a:pos x="32" y="21"/>
                  </a:cxn>
                  <a:cxn ang="0">
                    <a:pos x="22" y="8"/>
                  </a:cxn>
                  <a:cxn ang="0">
                    <a:pos x="20" y="1"/>
                  </a:cxn>
                  <a:cxn ang="0">
                    <a:pos x="5" y="3"/>
                  </a:cxn>
                  <a:cxn ang="0">
                    <a:pos x="0" y="20"/>
                  </a:cxn>
                  <a:cxn ang="0">
                    <a:pos x="15" y="36"/>
                  </a:cxn>
                  <a:cxn ang="0">
                    <a:pos x="19" y="57"/>
                  </a:cxn>
                  <a:cxn ang="0">
                    <a:pos x="36" y="81"/>
                  </a:cxn>
                  <a:cxn ang="0">
                    <a:pos x="54" y="94"/>
                  </a:cxn>
                  <a:cxn ang="0">
                    <a:pos x="53" y="104"/>
                  </a:cxn>
                  <a:cxn ang="0">
                    <a:pos x="57" y="110"/>
                  </a:cxn>
                  <a:cxn ang="0">
                    <a:pos x="58" y="120"/>
                  </a:cxn>
                  <a:cxn ang="0">
                    <a:pos x="78" y="117"/>
                  </a:cxn>
                  <a:cxn ang="0">
                    <a:pos x="99" y="137"/>
                  </a:cxn>
                  <a:cxn ang="0">
                    <a:pos x="95" y="141"/>
                  </a:cxn>
                  <a:cxn ang="0">
                    <a:pos x="92" y="157"/>
                  </a:cxn>
                  <a:cxn ang="0">
                    <a:pos x="79" y="155"/>
                  </a:cxn>
                  <a:cxn ang="0">
                    <a:pos x="64" y="154"/>
                  </a:cxn>
                  <a:cxn ang="0">
                    <a:pos x="53" y="164"/>
                  </a:cxn>
                  <a:cxn ang="0">
                    <a:pos x="62" y="180"/>
                  </a:cxn>
                  <a:cxn ang="0">
                    <a:pos x="73" y="200"/>
                  </a:cxn>
                  <a:cxn ang="0">
                    <a:pos x="104" y="218"/>
                  </a:cxn>
                  <a:cxn ang="0">
                    <a:pos x="126" y="199"/>
                  </a:cxn>
                  <a:cxn ang="0">
                    <a:pos x="123" y="183"/>
                  </a:cxn>
                  <a:cxn ang="0">
                    <a:pos x="119" y="171"/>
                  </a:cxn>
                  <a:cxn ang="0">
                    <a:pos x="120" y="157"/>
                  </a:cxn>
                  <a:cxn ang="0">
                    <a:pos x="130" y="157"/>
                  </a:cxn>
                  <a:cxn ang="0">
                    <a:pos x="141" y="145"/>
                  </a:cxn>
                  <a:cxn ang="0">
                    <a:pos x="152" y="140"/>
                  </a:cxn>
                  <a:cxn ang="0">
                    <a:pos x="165" y="123"/>
                  </a:cxn>
                  <a:cxn ang="0">
                    <a:pos x="145" y="110"/>
                  </a:cxn>
                  <a:cxn ang="0">
                    <a:pos x="134" y="123"/>
                  </a:cxn>
                  <a:cxn ang="0">
                    <a:pos x="128" y="126"/>
                  </a:cxn>
                  <a:cxn ang="0">
                    <a:pos x="114" y="113"/>
                  </a:cxn>
                  <a:cxn ang="0">
                    <a:pos x="121" y="102"/>
                  </a:cxn>
                  <a:cxn ang="0">
                    <a:pos x="131" y="110"/>
                  </a:cxn>
                  <a:cxn ang="0">
                    <a:pos x="141" y="96"/>
                  </a:cxn>
                  <a:cxn ang="0">
                    <a:pos x="157" y="93"/>
                  </a:cxn>
                  <a:cxn ang="0">
                    <a:pos x="165" y="110"/>
                  </a:cxn>
                  <a:cxn ang="0">
                    <a:pos x="178" y="114"/>
                  </a:cxn>
                  <a:cxn ang="0">
                    <a:pos x="188" y="101"/>
                  </a:cxn>
                  <a:cxn ang="0">
                    <a:pos x="161" y="76"/>
                  </a:cxn>
                  <a:cxn ang="0">
                    <a:pos x="163" y="65"/>
                  </a:cxn>
                  <a:cxn ang="0">
                    <a:pos x="155" y="64"/>
                  </a:cxn>
                  <a:cxn ang="0">
                    <a:pos x="161" y="45"/>
                  </a:cxn>
                  <a:cxn ang="0">
                    <a:pos x="148" y="49"/>
                  </a:cxn>
                  <a:cxn ang="0">
                    <a:pos x="120" y="61"/>
                  </a:cxn>
                  <a:cxn ang="0">
                    <a:pos x="122" y="82"/>
                  </a:cxn>
                  <a:cxn ang="0">
                    <a:pos x="112" y="78"/>
                  </a:cxn>
                  <a:cxn ang="0">
                    <a:pos x="100" y="86"/>
                  </a:cxn>
                  <a:cxn ang="0">
                    <a:pos x="77" y="85"/>
                  </a:cxn>
                  <a:cxn ang="0">
                    <a:pos x="72" y="70"/>
                  </a:cxn>
                  <a:cxn ang="0">
                    <a:pos x="64" y="55"/>
                  </a:cxn>
                  <a:cxn ang="0">
                    <a:pos x="81" y="65"/>
                  </a:cxn>
                  <a:cxn ang="0">
                    <a:pos x="98" y="56"/>
                  </a:cxn>
                  <a:cxn ang="0">
                    <a:pos x="100" y="52"/>
                  </a:cxn>
                  <a:cxn ang="0">
                    <a:pos x="97" y="40"/>
                  </a:cxn>
                  <a:cxn ang="0">
                    <a:pos x="74" y="31"/>
                  </a:cxn>
                  <a:cxn ang="0">
                    <a:pos x="64" y="28"/>
                  </a:cxn>
                  <a:cxn ang="0">
                    <a:pos x="67" y="16"/>
                  </a:cxn>
                  <a:cxn ang="0">
                    <a:pos x="65" y="3"/>
                  </a:cxn>
                  <a:cxn ang="0">
                    <a:pos x="49" y="0"/>
                  </a:cxn>
                </a:cxnLst>
                <a:rect l="0" t="0" r="r" b="b"/>
                <a:pathLst>
                  <a:path w="189" h="219">
                    <a:moveTo>
                      <a:pt x="49" y="0"/>
                    </a:moveTo>
                    <a:lnTo>
                      <a:pt x="32" y="21"/>
                    </a:lnTo>
                    <a:lnTo>
                      <a:pt x="22" y="8"/>
                    </a:lnTo>
                    <a:lnTo>
                      <a:pt x="20" y="1"/>
                    </a:lnTo>
                    <a:lnTo>
                      <a:pt x="5" y="3"/>
                    </a:lnTo>
                    <a:lnTo>
                      <a:pt x="0" y="20"/>
                    </a:lnTo>
                    <a:lnTo>
                      <a:pt x="15" y="36"/>
                    </a:lnTo>
                    <a:lnTo>
                      <a:pt x="19" y="57"/>
                    </a:lnTo>
                    <a:lnTo>
                      <a:pt x="36" y="81"/>
                    </a:lnTo>
                    <a:lnTo>
                      <a:pt x="54" y="94"/>
                    </a:lnTo>
                    <a:lnTo>
                      <a:pt x="53" y="104"/>
                    </a:lnTo>
                    <a:lnTo>
                      <a:pt x="57" y="110"/>
                    </a:lnTo>
                    <a:lnTo>
                      <a:pt x="58" y="120"/>
                    </a:lnTo>
                    <a:lnTo>
                      <a:pt x="78" y="117"/>
                    </a:lnTo>
                    <a:lnTo>
                      <a:pt x="99" y="137"/>
                    </a:lnTo>
                    <a:lnTo>
                      <a:pt x="95" y="141"/>
                    </a:lnTo>
                    <a:lnTo>
                      <a:pt x="92" y="157"/>
                    </a:lnTo>
                    <a:lnTo>
                      <a:pt x="79" y="155"/>
                    </a:lnTo>
                    <a:lnTo>
                      <a:pt x="64" y="154"/>
                    </a:lnTo>
                    <a:lnTo>
                      <a:pt x="53" y="164"/>
                    </a:lnTo>
                    <a:lnTo>
                      <a:pt x="62" y="180"/>
                    </a:lnTo>
                    <a:lnTo>
                      <a:pt x="73" y="200"/>
                    </a:lnTo>
                    <a:lnTo>
                      <a:pt x="104" y="218"/>
                    </a:lnTo>
                    <a:lnTo>
                      <a:pt x="126" y="199"/>
                    </a:lnTo>
                    <a:lnTo>
                      <a:pt x="123" y="183"/>
                    </a:lnTo>
                    <a:lnTo>
                      <a:pt x="119" y="171"/>
                    </a:lnTo>
                    <a:lnTo>
                      <a:pt x="120" y="157"/>
                    </a:lnTo>
                    <a:lnTo>
                      <a:pt x="130" y="157"/>
                    </a:lnTo>
                    <a:lnTo>
                      <a:pt x="141" y="145"/>
                    </a:lnTo>
                    <a:lnTo>
                      <a:pt x="152" y="140"/>
                    </a:lnTo>
                    <a:lnTo>
                      <a:pt x="165" y="123"/>
                    </a:lnTo>
                    <a:lnTo>
                      <a:pt x="145" y="110"/>
                    </a:lnTo>
                    <a:lnTo>
                      <a:pt x="134" y="123"/>
                    </a:lnTo>
                    <a:lnTo>
                      <a:pt x="128" y="126"/>
                    </a:lnTo>
                    <a:lnTo>
                      <a:pt x="114" y="113"/>
                    </a:lnTo>
                    <a:lnTo>
                      <a:pt x="121" y="102"/>
                    </a:lnTo>
                    <a:lnTo>
                      <a:pt x="131" y="110"/>
                    </a:lnTo>
                    <a:lnTo>
                      <a:pt x="141" y="96"/>
                    </a:lnTo>
                    <a:lnTo>
                      <a:pt x="157" y="93"/>
                    </a:lnTo>
                    <a:lnTo>
                      <a:pt x="165" y="110"/>
                    </a:lnTo>
                    <a:lnTo>
                      <a:pt x="178" y="114"/>
                    </a:lnTo>
                    <a:lnTo>
                      <a:pt x="188" y="101"/>
                    </a:lnTo>
                    <a:lnTo>
                      <a:pt x="161" y="76"/>
                    </a:lnTo>
                    <a:lnTo>
                      <a:pt x="163" y="65"/>
                    </a:lnTo>
                    <a:lnTo>
                      <a:pt x="155" y="64"/>
                    </a:lnTo>
                    <a:lnTo>
                      <a:pt x="161" y="45"/>
                    </a:lnTo>
                    <a:lnTo>
                      <a:pt x="148" y="49"/>
                    </a:lnTo>
                    <a:lnTo>
                      <a:pt x="120" y="61"/>
                    </a:lnTo>
                    <a:lnTo>
                      <a:pt x="122" y="82"/>
                    </a:lnTo>
                    <a:lnTo>
                      <a:pt x="112" y="78"/>
                    </a:lnTo>
                    <a:lnTo>
                      <a:pt x="100" y="86"/>
                    </a:lnTo>
                    <a:lnTo>
                      <a:pt x="77" y="85"/>
                    </a:lnTo>
                    <a:lnTo>
                      <a:pt x="72" y="70"/>
                    </a:lnTo>
                    <a:lnTo>
                      <a:pt x="64" y="55"/>
                    </a:lnTo>
                    <a:lnTo>
                      <a:pt x="81" y="65"/>
                    </a:lnTo>
                    <a:lnTo>
                      <a:pt x="98" y="56"/>
                    </a:lnTo>
                    <a:lnTo>
                      <a:pt x="100" y="52"/>
                    </a:lnTo>
                    <a:lnTo>
                      <a:pt x="97" y="40"/>
                    </a:lnTo>
                    <a:lnTo>
                      <a:pt x="74" y="31"/>
                    </a:lnTo>
                    <a:lnTo>
                      <a:pt x="64" y="28"/>
                    </a:lnTo>
                    <a:lnTo>
                      <a:pt x="67" y="16"/>
                    </a:lnTo>
                    <a:lnTo>
                      <a:pt x="65" y="3"/>
                    </a:lnTo>
                    <a:lnTo>
                      <a:pt x="4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0" name="Freeform 184"/>
              <p:cNvSpPr>
                <a:spLocks/>
              </p:cNvSpPr>
              <p:nvPr/>
            </p:nvSpPr>
            <p:spPr bwMode="auto">
              <a:xfrm>
                <a:off x="3700" y="1319"/>
                <a:ext cx="56" cy="63"/>
              </a:xfrm>
              <a:custGeom>
                <a:avLst/>
                <a:gdLst/>
                <a:ahLst/>
                <a:cxnLst>
                  <a:cxn ang="0">
                    <a:pos x="48" y="0"/>
                  </a:cxn>
                  <a:cxn ang="0">
                    <a:pos x="55" y="7"/>
                  </a:cxn>
                  <a:cxn ang="0">
                    <a:pos x="55" y="20"/>
                  </a:cxn>
                  <a:cxn ang="0">
                    <a:pos x="54" y="30"/>
                  </a:cxn>
                  <a:cxn ang="0">
                    <a:pos x="30" y="52"/>
                  </a:cxn>
                  <a:cxn ang="0">
                    <a:pos x="16" y="62"/>
                  </a:cxn>
                  <a:cxn ang="0">
                    <a:pos x="0" y="50"/>
                  </a:cxn>
                  <a:cxn ang="0">
                    <a:pos x="10" y="32"/>
                  </a:cxn>
                  <a:cxn ang="0">
                    <a:pos x="21" y="23"/>
                  </a:cxn>
                  <a:cxn ang="0">
                    <a:pos x="48" y="0"/>
                  </a:cxn>
                </a:cxnLst>
                <a:rect l="0" t="0" r="r" b="b"/>
                <a:pathLst>
                  <a:path w="56" h="63">
                    <a:moveTo>
                      <a:pt x="48" y="0"/>
                    </a:moveTo>
                    <a:lnTo>
                      <a:pt x="55" y="7"/>
                    </a:lnTo>
                    <a:lnTo>
                      <a:pt x="55" y="20"/>
                    </a:lnTo>
                    <a:lnTo>
                      <a:pt x="54" y="30"/>
                    </a:lnTo>
                    <a:lnTo>
                      <a:pt x="30" y="52"/>
                    </a:lnTo>
                    <a:lnTo>
                      <a:pt x="16" y="62"/>
                    </a:lnTo>
                    <a:lnTo>
                      <a:pt x="0" y="50"/>
                    </a:lnTo>
                    <a:lnTo>
                      <a:pt x="10" y="32"/>
                    </a:lnTo>
                    <a:lnTo>
                      <a:pt x="21" y="23"/>
                    </a:lnTo>
                    <a:lnTo>
                      <a:pt x="4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21" name="Freeform 185"/>
            <p:cNvSpPr>
              <a:spLocks/>
            </p:cNvSpPr>
            <p:nvPr/>
          </p:nvSpPr>
          <p:spPr bwMode="auto">
            <a:xfrm>
              <a:off x="7281863" y="4284663"/>
              <a:ext cx="976312" cy="411162"/>
            </a:xfrm>
            <a:custGeom>
              <a:avLst/>
              <a:gdLst/>
              <a:ahLst/>
              <a:cxnLst>
                <a:cxn ang="0">
                  <a:pos x="127" y="227"/>
                </a:cxn>
                <a:cxn ang="0">
                  <a:pos x="50" y="176"/>
                </a:cxn>
                <a:cxn ang="0">
                  <a:pos x="20" y="150"/>
                </a:cxn>
                <a:cxn ang="0">
                  <a:pos x="7" y="104"/>
                </a:cxn>
                <a:cxn ang="0">
                  <a:pos x="3" y="79"/>
                </a:cxn>
                <a:cxn ang="0">
                  <a:pos x="51" y="68"/>
                </a:cxn>
                <a:cxn ang="0">
                  <a:pos x="164" y="0"/>
                </a:cxn>
                <a:cxn ang="0">
                  <a:pos x="198" y="4"/>
                </a:cxn>
                <a:cxn ang="0">
                  <a:pos x="229" y="11"/>
                </a:cxn>
                <a:cxn ang="0">
                  <a:pos x="268" y="50"/>
                </a:cxn>
                <a:cxn ang="0">
                  <a:pos x="287" y="80"/>
                </a:cxn>
                <a:cxn ang="0">
                  <a:pos x="303" y="78"/>
                </a:cxn>
                <a:cxn ang="0">
                  <a:pos x="336" y="65"/>
                </a:cxn>
                <a:cxn ang="0">
                  <a:pos x="378" y="94"/>
                </a:cxn>
                <a:cxn ang="0">
                  <a:pos x="428" y="112"/>
                </a:cxn>
                <a:cxn ang="0">
                  <a:pos x="473" y="103"/>
                </a:cxn>
                <a:cxn ang="0">
                  <a:pos x="508" y="130"/>
                </a:cxn>
                <a:cxn ang="0">
                  <a:pos x="538" y="122"/>
                </a:cxn>
                <a:cxn ang="0">
                  <a:pos x="593" y="153"/>
                </a:cxn>
                <a:cxn ang="0">
                  <a:pos x="614" y="143"/>
                </a:cxn>
                <a:cxn ang="0">
                  <a:pos x="663" y="143"/>
                </a:cxn>
                <a:cxn ang="0">
                  <a:pos x="753" y="155"/>
                </a:cxn>
                <a:cxn ang="0">
                  <a:pos x="717" y="197"/>
                </a:cxn>
                <a:cxn ang="0">
                  <a:pos x="717" y="223"/>
                </a:cxn>
                <a:cxn ang="0">
                  <a:pos x="678" y="214"/>
                </a:cxn>
                <a:cxn ang="0">
                  <a:pos x="616" y="225"/>
                </a:cxn>
                <a:cxn ang="0">
                  <a:pos x="593" y="253"/>
                </a:cxn>
                <a:cxn ang="0">
                  <a:pos x="555" y="269"/>
                </a:cxn>
                <a:cxn ang="0">
                  <a:pos x="524" y="259"/>
                </a:cxn>
                <a:cxn ang="0">
                  <a:pos x="456" y="297"/>
                </a:cxn>
                <a:cxn ang="0">
                  <a:pos x="398" y="303"/>
                </a:cxn>
                <a:cxn ang="0">
                  <a:pos x="370" y="287"/>
                </a:cxn>
                <a:cxn ang="0">
                  <a:pos x="349" y="278"/>
                </a:cxn>
                <a:cxn ang="0">
                  <a:pos x="333" y="253"/>
                </a:cxn>
                <a:cxn ang="0">
                  <a:pos x="301" y="220"/>
                </a:cxn>
                <a:cxn ang="0">
                  <a:pos x="264" y="234"/>
                </a:cxn>
                <a:cxn ang="0">
                  <a:pos x="206" y="219"/>
                </a:cxn>
                <a:cxn ang="0">
                  <a:pos x="186" y="238"/>
                </a:cxn>
                <a:cxn ang="0">
                  <a:pos x="150" y="244"/>
                </a:cxn>
              </a:cxnLst>
              <a:rect l="0" t="0" r="r" b="b"/>
              <a:pathLst>
                <a:path w="754" h="305">
                  <a:moveTo>
                    <a:pt x="132" y="241"/>
                  </a:moveTo>
                  <a:lnTo>
                    <a:pt x="127" y="227"/>
                  </a:lnTo>
                  <a:lnTo>
                    <a:pt x="112" y="222"/>
                  </a:lnTo>
                  <a:lnTo>
                    <a:pt x="50" y="176"/>
                  </a:lnTo>
                  <a:lnTo>
                    <a:pt x="45" y="152"/>
                  </a:lnTo>
                  <a:lnTo>
                    <a:pt x="20" y="150"/>
                  </a:lnTo>
                  <a:lnTo>
                    <a:pt x="18" y="126"/>
                  </a:lnTo>
                  <a:lnTo>
                    <a:pt x="7" y="104"/>
                  </a:lnTo>
                  <a:lnTo>
                    <a:pt x="0" y="93"/>
                  </a:lnTo>
                  <a:lnTo>
                    <a:pt x="3" y="79"/>
                  </a:lnTo>
                  <a:lnTo>
                    <a:pt x="21" y="77"/>
                  </a:lnTo>
                  <a:lnTo>
                    <a:pt x="51" y="68"/>
                  </a:lnTo>
                  <a:lnTo>
                    <a:pt x="144" y="14"/>
                  </a:lnTo>
                  <a:lnTo>
                    <a:pt x="164" y="0"/>
                  </a:lnTo>
                  <a:lnTo>
                    <a:pt x="177" y="14"/>
                  </a:lnTo>
                  <a:lnTo>
                    <a:pt x="198" y="4"/>
                  </a:lnTo>
                  <a:lnTo>
                    <a:pt x="217" y="4"/>
                  </a:lnTo>
                  <a:lnTo>
                    <a:pt x="229" y="11"/>
                  </a:lnTo>
                  <a:lnTo>
                    <a:pt x="232" y="31"/>
                  </a:lnTo>
                  <a:lnTo>
                    <a:pt x="268" y="50"/>
                  </a:lnTo>
                  <a:lnTo>
                    <a:pt x="271" y="64"/>
                  </a:lnTo>
                  <a:lnTo>
                    <a:pt x="287" y="80"/>
                  </a:lnTo>
                  <a:lnTo>
                    <a:pt x="297" y="85"/>
                  </a:lnTo>
                  <a:lnTo>
                    <a:pt x="303" y="78"/>
                  </a:lnTo>
                  <a:lnTo>
                    <a:pt x="327" y="63"/>
                  </a:lnTo>
                  <a:lnTo>
                    <a:pt x="336" y="65"/>
                  </a:lnTo>
                  <a:lnTo>
                    <a:pt x="372" y="95"/>
                  </a:lnTo>
                  <a:lnTo>
                    <a:pt x="378" y="94"/>
                  </a:lnTo>
                  <a:lnTo>
                    <a:pt x="413" y="109"/>
                  </a:lnTo>
                  <a:lnTo>
                    <a:pt x="428" y="112"/>
                  </a:lnTo>
                  <a:lnTo>
                    <a:pt x="452" y="103"/>
                  </a:lnTo>
                  <a:lnTo>
                    <a:pt x="473" y="103"/>
                  </a:lnTo>
                  <a:lnTo>
                    <a:pt x="500" y="119"/>
                  </a:lnTo>
                  <a:lnTo>
                    <a:pt x="508" y="130"/>
                  </a:lnTo>
                  <a:lnTo>
                    <a:pt x="523" y="120"/>
                  </a:lnTo>
                  <a:lnTo>
                    <a:pt x="538" y="122"/>
                  </a:lnTo>
                  <a:lnTo>
                    <a:pt x="566" y="145"/>
                  </a:lnTo>
                  <a:lnTo>
                    <a:pt x="593" y="153"/>
                  </a:lnTo>
                  <a:lnTo>
                    <a:pt x="602" y="153"/>
                  </a:lnTo>
                  <a:lnTo>
                    <a:pt x="614" y="143"/>
                  </a:lnTo>
                  <a:lnTo>
                    <a:pt x="627" y="136"/>
                  </a:lnTo>
                  <a:lnTo>
                    <a:pt x="663" y="143"/>
                  </a:lnTo>
                  <a:lnTo>
                    <a:pt x="712" y="151"/>
                  </a:lnTo>
                  <a:lnTo>
                    <a:pt x="753" y="155"/>
                  </a:lnTo>
                  <a:lnTo>
                    <a:pt x="739" y="172"/>
                  </a:lnTo>
                  <a:lnTo>
                    <a:pt x="717" y="197"/>
                  </a:lnTo>
                  <a:lnTo>
                    <a:pt x="711" y="206"/>
                  </a:lnTo>
                  <a:lnTo>
                    <a:pt x="717" y="223"/>
                  </a:lnTo>
                  <a:lnTo>
                    <a:pt x="697" y="224"/>
                  </a:lnTo>
                  <a:lnTo>
                    <a:pt x="678" y="214"/>
                  </a:lnTo>
                  <a:lnTo>
                    <a:pt x="661" y="210"/>
                  </a:lnTo>
                  <a:lnTo>
                    <a:pt x="616" y="225"/>
                  </a:lnTo>
                  <a:lnTo>
                    <a:pt x="603" y="235"/>
                  </a:lnTo>
                  <a:lnTo>
                    <a:pt x="593" y="253"/>
                  </a:lnTo>
                  <a:lnTo>
                    <a:pt x="570" y="267"/>
                  </a:lnTo>
                  <a:lnTo>
                    <a:pt x="555" y="269"/>
                  </a:lnTo>
                  <a:lnTo>
                    <a:pt x="537" y="257"/>
                  </a:lnTo>
                  <a:lnTo>
                    <a:pt x="524" y="259"/>
                  </a:lnTo>
                  <a:lnTo>
                    <a:pt x="476" y="283"/>
                  </a:lnTo>
                  <a:lnTo>
                    <a:pt x="456" y="297"/>
                  </a:lnTo>
                  <a:lnTo>
                    <a:pt x="437" y="301"/>
                  </a:lnTo>
                  <a:lnTo>
                    <a:pt x="398" y="303"/>
                  </a:lnTo>
                  <a:lnTo>
                    <a:pt x="382" y="304"/>
                  </a:lnTo>
                  <a:lnTo>
                    <a:pt x="370" y="287"/>
                  </a:lnTo>
                  <a:lnTo>
                    <a:pt x="363" y="282"/>
                  </a:lnTo>
                  <a:lnTo>
                    <a:pt x="349" y="278"/>
                  </a:lnTo>
                  <a:lnTo>
                    <a:pt x="340" y="270"/>
                  </a:lnTo>
                  <a:lnTo>
                    <a:pt x="333" y="253"/>
                  </a:lnTo>
                  <a:lnTo>
                    <a:pt x="331" y="234"/>
                  </a:lnTo>
                  <a:lnTo>
                    <a:pt x="301" y="220"/>
                  </a:lnTo>
                  <a:lnTo>
                    <a:pt x="281" y="230"/>
                  </a:lnTo>
                  <a:lnTo>
                    <a:pt x="264" y="234"/>
                  </a:lnTo>
                  <a:lnTo>
                    <a:pt x="249" y="214"/>
                  </a:lnTo>
                  <a:lnTo>
                    <a:pt x="206" y="219"/>
                  </a:lnTo>
                  <a:lnTo>
                    <a:pt x="194" y="229"/>
                  </a:lnTo>
                  <a:lnTo>
                    <a:pt x="186" y="238"/>
                  </a:lnTo>
                  <a:lnTo>
                    <a:pt x="168" y="241"/>
                  </a:lnTo>
                  <a:lnTo>
                    <a:pt x="150" y="244"/>
                  </a:lnTo>
                  <a:lnTo>
                    <a:pt x="132" y="24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2" name="Freeform 186"/>
            <p:cNvSpPr>
              <a:spLocks/>
            </p:cNvSpPr>
            <p:nvPr/>
          </p:nvSpPr>
          <p:spPr bwMode="auto">
            <a:xfrm>
              <a:off x="7402513" y="4887913"/>
              <a:ext cx="571500" cy="485775"/>
            </a:xfrm>
            <a:custGeom>
              <a:avLst/>
              <a:gdLst/>
              <a:ahLst/>
              <a:cxnLst>
                <a:cxn ang="0">
                  <a:pos x="9" y="131"/>
                </a:cxn>
                <a:cxn ang="0">
                  <a:pos x="30" y="159"/>
                </a:cxn>
                <a:cxn ang="0">
                  <a:pos x="52" y="154"/>
                </a:cxn>
                <a:cxn ang="0">
                  <a:pos x="67" y="122"/>
                </a:cxn>
                <a:cxn ang="0">
                  <a:pos x="100" y="134"/>
                </a:cxn>
                <a:cxn ang="0">
                  <a:pos x="112" y="159"/>
                </a:cxn>
                <a:cxn ang="0">
                  <a:pos x="130" y="195"/>
                </a:cxn>
                <a:cxn ang="0">
                  <a:pos x="147" y="217"/>
                </a:cxn>
                <a:cxn ang="0">
                  <a:pos x="136" y="229"/>
                </a:cxn>
                <a:cxn ang="0">
                  <a:pos x="209" y="292"/>
                </a:cxn>
                <a:cxn ang="0">
                  <a:pos x="241" y="292"/>
                </a:cxn>
                <a:cxn ang="0">
                  <a:pos x="293" y="319"/>
                </a:cxn>
                <a:cxn ang="0">
                  <a:pos x="309" y="342"/>
                </a:cxn>
                <a:cxn ang="0">
                  <a:pos x="323" y="340"/>
                </a:cxn>
                <a:cxn ang="0">
                  <a:pos x="353" y="354"/>
                </a:cxn>
                <a:cxn ang="0">
                  <a:pos x="363" y="348"/>
                </a:cxn>
                <a:cxn ang="0">
                  <a:pos x="369" y="323"/>
                </a:cxn>
                <a:cxn ang="0">
                  <a:pos x="344" y="297"/>
                </a:cxn>
                <a:cxn ang="0">
                  <a:pos x="288" y="253"/>
                </a:cxn>
                <a:cxn ang="0">
                  <a:pos x="268" y="251"/>
                </a:cxn>
                <a:cxn ang="0">
                  <a:pos x="249" y="240"/>
                </a:cxn>
                <a:cxn ang="0">
                  <a:pos x="235" y="220"/>
                </a:cxn>
                <a:cxn ang="0">
                  <a:pos x="209" y="186"/>
                </a:cxn>
                <a:cxn ang="0">
                  <a:pos x="167" y="145"/>
                </a:cxn>
                <a:cxn ang="0">
                  <a:pos x="188" y="135"/>
                </a:cxn>
                <a:cxn ang="0">
                  <a:pos x="266" y="111"/>
                </a:cxn>
                <a:cxn ang="0">
                  <a:pos x="307" y="129"/>
                </a:cxn>
                <a:cxn ang="0">
                  <a:pos x="323" y="128"/>
                </a:cxn>
                <a:cxn ang="0">
                  <a:pos x="357" y="128"/>
                </a:cxn>
                <a:cxn ang="0">
                  <a:pos x="403" y="121"/>
                </a:cxn>
                <a:cxn ang="0">
                  <a:pos x="434" y="134"/>
                </a:cxn>
                <a:cxn ang="0">
                  <a:pos x="440" y="107"/>
                </a:cxn>
                <a:cxn ang="0">
                  <a:pos x="413" y="87"/>
                </a:cxn>
                <a:cxn ang="0">
                  <a:pos x="411" y="62"/>
                </a:cxn>
                <a:cxn ang="0">
                  <a:pos x="392" y="46"/>
                </a:cxn>
                <a:cxn ang="0">
                  <a:pos x="372" y="54"/>
                </a:cxn>
                <a:cxn ang="0">
                  <a:pos x="347" y="63"/>
                </a:cxn>
                <a:cxn ang="0">
                  <a:pos x="312" y="41"/>
                </a:cxn>
                <a:cxn ang="0">
                  <a:pos x="282" y="32"/>
                </a:cxn>
                <a:cxn ang="0">
                  <a:pos x="228" y="0"/>
                </a:cxn>
                <a:cxn ang="0">
                  <a:pos x="181" y="31"/>
                </a:cxn>
                <a:cxn ang="0">
                  <a:pos x="169" y="55"/>
                </a:cxn>
                <a:cxn ang="0">
                  <a:pos x="95" y="100"/>
                </a:cxn>
                <a:cxn ang="0">
                  <a:pos x="48" y="104"/>
                </a:cxn>
                <a:cxn ang="0">
                  <a:pos x="0" y="108"/>
                </a:cxn>
              </a:cxnLst>
              <a:rect l="0" t="0" r="r" b="b"/>
              <a:pathLst>
                <a:path w="441" h="362">
                  <a:moveTo>
                    <a:pt x="0" y="108"/>
                  </a:moveTo>
                  <a:lnTo>
                    <a:pt x="9" y="131"/>
                  </a:lnTo>
                  <a:lnTo>
                    <a:pt x="21" y="149"/>
                  </a:lnTo>
                  <a:lnTo>
                    <a:pt x="30" y="159"/>
                  </a:lnTo>
                  <a:lnTo>
                    <a:pt x="43" y="161"/>
                  </a:lnTo>
                  <a:lnTo>
                    <a:pt x="52" y="154"/>
                  </a:lnTo>
                  <a:lnTo>
                    <a:pt x="58" y="142"/>
                  </a:lnTo>
                  <a:lnTo>
                    <a:pt x="67" y="122"/>
                  </a:lnTo>
                  <a:lnTo>
                    <a:pt x="84" y="132"/>
                  </a:lnTo>
                  <a:lnTo>
                    <a:pt x="100" y="134"/>
                  </a:lnTo>
                  <a:lnTo>
                    <a:pt x="113" y="140"/>
                  </a:lnTo>
                  <a:lnTo>
                    <a:pt x="112" y="159"/>
                  </a:lnTo>
                  <a:lnTo>
                    <a:pt x="112" y="174"/>
                  </a:lnTo>
                  <a:lnTo>
                    <a:pt x="130" y="195"/>
                  </a:lnTo>
                  <a:lnTo>
                    <a:pt x="149" y="211"/>
                  </a:lnTo>
                  <a:lnTo>
                    <a:pt x="147" y="217"/>
                  </a:lnTo>
                  <a:lnTo>
                    <a:pt x="129" y="219"/>
                  </a:lnTo>
                  <a:lnTo>
                    <a:pt x="136" y="229"/>
                  </a:lnTo>
                  <a:lnTo>
                    <a:pt x="203" y="288"/>
                  </a:lnTo>
                  <a:lnTo>
                    <a:pt x="209" y="292"/>
                  </a:lnTo>
                  <a:lnTo>
                    <a:pt x="228" y="291"/>
                  </a:lnTo>
                  <a:lnTo>
                    <a:pt x="241" y="292"/>
                  </a:lnTo>
                  <a:lnTo>
                    <a:pt x="268" y="302"/>
                  </a:lnTo>
                  <a:lnTo>
                    <a:pt x="293" y="319"/>
                  </a:lnTo>
                  <a:lnTo>
                    <a:pt x="299" y="328"/>
                  </a:lnTo>
                  <a:lnTo>
                    <a:pt x="309" y="342"/>
                  </a:lnTo>
                  <a:lnTo>
                    <a:pt x="316" y="340"/>
                  </a:lnTo>
                  <a:lnTo>
                    <a:pt x="323" y="340"/>
                  </a:lnTo>
                  <a:lnTo>
                    <a:pt x="341" y="345"/>
                  </a:lnTo>
                  <a:lnTo>
                    <a:pt x="353" y="354"/>
                  </a:lnTo>
                  <a:lnTo>
                    <a:pt x="362" y="361"/>
                  </a:lnTo>
                  <a:lnTo>
                    <a:pt x="363" y="348"/>
                  </a:lnTo>
                  <a:lnTo>
                    <a:pt x="362" y="337"/>
                  </a:lnTo>
                  <a:lnTo>
                    <a:pt x="369" y="323"/>
                  </a:lnTo>
                  <a:lnTo>
                    <a:pt x="361" y="314"/>
                  </a:lnTo>
                  <a:lnTo>
                    <a:pt x="344" y="297"/>
                  </a:lnTo>
                  <a:lnTo>
                    <a:pt x="310" y="267"/>
                  </a:lnTo>
                  <a:lnTo>
                    <a:pt x="288" y="253"/>
                  </a:lnTo>
                  <a:lnTo>
                    <a:pt x="279" y="247"/>
                  </a:lnTo>
                  <a:lnTo>
                    <a:pt x="268" y="251"/>
                  </a:lnTo>
                  <a:lnTo>
                    <a:pt x="251" y="240"/>
                  </a:lnTo>
                  <a:lnTo>
                    <a:pt x="249" y="240"/>
                  </a:lnTo>
                  <a:lnTo>
                    <a:pt x="241" y="232"/>
                  </a:lnTo>
                  <a:lnTo>
                    <a:pt x="235" y="220"/>
                  </a:lnTo>
                  <a:lnTo>
                    <a:pt x="229" y="205"/>
                  </a:lnTo>
                  <a:lnTo>
                    <a:pt x="209" y="186"/>
                  </a:lnTo>
                  <a:lnTo>
                    <a:pt x="170" y="154"/>
                  </a:lnTo>
                  <a:lnTo>
                    <a:pt x="167" y="145"/>
                  </a:lnTo>
                  <a:lnTo>
                    <a:pt x="169" y="140"/>
                  </a:lnTo>
                  <a:lnTo>
                    <a:pt x="188" y="135"/>
                  </a:lnTo>
                  <a:lnTo>
                    <a:pt x="238" y="147"/>
                  </a:lnTo>
                  <a:lnTo>
                    <a:pt x="266" y="111"/>
                  </a:lnTo>
                  <a:lnTo>
                    <a:pt x="297" y="130"/>
                  </a:lnTo>
                  <a:lnTo>
                    <a:pt x="307" y="129"/>
                  </a:lnTo>
                  <a:lnTo>
                    <a:pt x="313" y="137"/>
                  </a:lnTo>
                  <a:lnTo>
                    <a:pt x="323" y="128"/>
                  </a:lnTo>
                  <a:lnTo>
                    <a:pt x="341" y="126"/>
                  </a:lnTo>
                  <a:lnTo>
                    <a:pt x="357" y="128"/>
                  </a:lnTo>
                  <a:lnTo>
                    <a:pt x="379" y="115"/>
                  </a:lnTo>
                  <a:lnTo>
                    <a:pt x="403" y="121"/>
                  </a:lnTo>
                  <a:lnTo>
                    <a:pt x="418" y="132"/>
                  </a:lnTo>
                  <a:lnTo>
                    <a:pt x="434" y="134"/>
                  </a:lnTo>
                  <a:lnTo>
                    <a:pt x="433" y="124"/>
                  </a:lnTo>
                  <a:lnTo>
                    <a:pt x="440" y="107"/>
                  </a:lnTo>
                  <a:lnTo>
                    <a:pt x="430" y="100"/>
                  </a:lnTo>
                  <a:lnTo>
                    <a:pt x="413" y="87"/>
                  </a:lnTo>
                  <a:lnTo>
                    <a:pt x="412" y="72"/>
                  </a:lnTo>
                  <a:lnTo>
                    <a:pt x="411" y="62"/>
                  </a:lnTo>
                  <a:lnTo>
                    <a:pt x="412" y="50"/>
                  </a:lnTo>
                  <a:lnTo>
                    <a:pt x="392" y="46"/>
                  </a:lnTo>
                  <a:lnTo>
                    <a:pt x="382" y="46"/>
                  </a:lnTo>
                  <a:lnTo>
                    <a:pt x="372" y="54"/>
                  </a:lnTo>
                  <a:lnTo>
                    <a:pt x="358" y="61"/>
                  </a:lnTo>
                  <a:lnTo>
                    <a:pt x="347" y="63"/>
                  </a:lnTo>
                  <a:lnTo>
                    <a:pt x="329" y="46"/>
                  </a:lnTo>
                  <a:lnTo>
                    <a:pt x="312" y="41"/>
                  </a:lnTo>
                  <a:lnTo>
                    <a:pt x="298" y="45"/>
                  </a:lnTo>
                  <a:lnTo>
                    <a:pt x="282" y="32"/>
                  </a:lnTo>
                  <a:lnTo>
                    <a:pt x="244" y="1"/>
                  </a:lnTo>
                  <a:lnTo>
                    <a:pt x="228" y="0"/>
                  </a:lnTo>
                  <a:lnTo>
                    <a:pt x="206" y="31"/>
                  </a:lnTo>
                  <a:lnTo>
                    <a:pt x="181" y="31"/>
                  </a:lnTo>
                  <a:lnTo>
                    <a:pt x="170" y="42"/>
                  </a:lnTo>
                  <a:lnTo>
                    <a:pt x="169" y="55"/>
                  </a:lnTo>
                  <a:lnTo>
                    <a:pt x="127" y="105"/>
                  </a:lnTo>
                  <a:lnTo>
                    <a:pt x="95" y="100"/>
                  </a:lnTo>
                  <a:lnTo>
                    <a:pt x="63" y="96"/>
                  </a:lnTo>
                  <a:lnTo>
                    <a:pt x="48" y="104"/>
                  </a:lnTo>
                  <a:lnTo>
                    <a:pt x="28" y="112"/>
                  </a:lnTo>
                  <a:lnTo>
                    <a:pt x="0" y="10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9" name="Group 187"/>
            <p:cNvGrpSpPr>
              <a:grpSpLocks/>
            </p:cNvGrpSpPr>
            <p:nvPr/>
          </p:nvGrpSpPr>
          <p:grpSpPr bwMode="auto">
            <a:xfrm>
              <a:off x="8132763" y="5399088"/>
              <a:ext cx="944562" cy="925512"/>
              <a:chOff x="3623" y="3304"/>
              <a:chExt cx="730" cy="689"/>
            </a:xfrm>
          </p:grpSpPr>
          <p:sp>
            <p:nvSpPr>
              <p:cNvPr id="219324" name="Freeform 188"/>
              <p:cNvSpPr>
                <a:spLocks/>
              </p:cNvSpPr>
              <p:nvPr/>
            </p:nvSpPr>
            <p:spPr bwMode="auto">
              <a:xfrm>
                <a:off x="3653" y="3697"/>
                <a:ext cx="31" cy="28"/>
              </a:xfrm>
              <a:custGeom>
                <a:avLst/>
                <a:gdLst/>
                <a:ahLst/>
                <a:cxnLst>
                  <a:cxn ang="0">
                    <a:pos x="20" y="0"/>
                  </a:cxn>
                  <a:cxn ang="0">
                    <a:pos x="27" y="7"/>
                  </a:cxn>
                  <a:cxn ang="0">
                    <a:pos x="27" y="17"/>
                  </a:cxn>
                  <a:cxn ang="0">
                    <a:pos x="30" y="24"/>
                  </a:cxn>
                  <a:cxn ang="0">
                    <a:pos x="24" y="27"/>
                  </a:cxn>
                  <a:cxn ang="0">
                    <a:pos x="10" y="27"/>
                  </a:cxn>
                  <a:cxn ang="0">
                    <a:pos x="0" y="17"/>
                  </a:cxn>
                  <a:cxn ang="0">
                    <a:pos x="20" y="0"/>
                  </a:cxn>
                </a:cxnLst>
                <a:rect l="0" t="0" r="r" b="b"/>
                <a:pathLst>
                  <a:path w="31" h="28">
                    <a:moveTo>
                      <a:pt x="20" y="0"/>
                    </a:moveTo>
                    <a:lnTo>
                      <a:pt x="27" y="7"/>
                    </a:lnTo>
                    <a:lnTo>
                      <a:pt x="27" y="17"/>
                    </a:lnTo>
                    <a:lnTo>
                      <a:pt x="30" y="24"/>
                    </a:lnTo>
                    <a:lnTo>
                      <a:pt x="24" y="27"/>
                    </a:lnTo>
                    <a:lnTo>
                      <a:pt x="10" y="27"/>
                    </a:lnTo>
                    <a:lnTo>
                      <a:pt x="0" y="17"/>
                    </a:lnTo>
                    <a:lnTo>
                      <a:pt x="2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5" name="Freeform 189"/>
              <p:cNvSpPr>
                <a:spLocks/>
              </p:cNvSpPr>
              <p:nvPr/>
            </p:nvSpPr>
            <p:spPr bwMode="auto">
              <a:xfrm>
                <a:off x="3712" y="3699"/>
                <a:ext cx="229" cy="178"/>
              </a:xfrm>
              <a:custGeom>
                <a:avLst/>
                <a:gdLst/>
                <a:ahLst/>
                <a:cxnLst>
                  <a:cxn ang="0">
                    <a:pos x="29" y="11"/>
                  </a:cxn>
                  <a:cxn ang="0">
                    <a:pos x="20" y="17"/>
                  </a:cxn>
                  <a:cxn ang="0">
                    <a:pos x="24" y="26"/>
                  </a:cxn>
                  <a:cxn ang="0">
                    <a:pos x="13" y="41"/>
                  </a:cxn>
                  <a:cxn ang="0">
                    <a:pos x="4" y="40"/>
                  </a:cxn>
                  <a:cxn ang="0">
                    <a:pos x="0" y="45"/>
                  </a:cxn>
                  <a:cxn ang="0">
                    <a:pos x="3" y="57"/>
                  </a:cxn>
                  <a:cxn ang="0">
                    <a:pos x="41" y="66"/>
                  </a:cxn>
                  <a:cxn ang="0">
                    <a:pos x="51" y="93"/>
                  </a:cxn>
                  <a:cxn ang="0">
                    <a:pos x="67" y="128"/>
                  </a:cxn>
                  <a:cxn ang="0">
                    <a:pos x="81" y="145"/>
                  </a:cxn>
                  <a:cxn ang="0">
                    <a:pos x="96" y="132"/>
                  </a:cxn>
                  <a:cxn ang="0">
                    <a:pos x="120" y="155"/>
                  </a:cxn>
                  <a:cxn ang="0">
                    <a:pos x="142" y="177"/>
                  </a:cxn>
                  <a:cxn ang="0">
                    <a:pos x="148" y="156"/>
                  </a:cxn>
                  <a:cxn ang="0">
                    <a:pos x="140" y="146"/>
                  </a:cxn>
                  <a:cxn ang="0">
                    <a:pos x="150" y="139"/>
                  </a:cxn>
                  <a:cxn ang="0">
                    <a:pos x="183" y="159"/>
                  </a:cxn>
                  <a:cxn ang="0">
                    <a:pos x="193" y="153"/>
                  </a:cxn>
                  <a:cxn ang="0">
                    <a:pos x="194" y="144"/>
                  </a:cxn>
                  <a:cxn ang="0">
                    <a:pos x="176" y="115"/>
                  </a:cxn>
                  <a:cxn ang="0">
                    <a:pos x="174" y="110"/>
                  </a:cxn>
                  <a:cxn ang="0">
                    <a:pos x="156" y="88"/>
                  </a:cxn>
                  <a:cxn ang="0">
                    <a:pos x="150" y="72"/>
                  </a:cxn>
                  <a:cxn ang="0">
                    <a:pos x="156" y="70"/>
                  </a:cxn>
                  <a:cxn ang="0">
                    <a:pos x="174" y="71"/>
                  </a:cxn>
                  <a:cxn ang="0">
                    <a:pos x="197" y="88"/>
                  </a:cxn>
                  <a:cxn ang="0">
                    <a:pos x="207" y="74"/>
                  </a:cxn>
                  <a:cxn ang="0">
                    <a:pos x="226" y="75"/>
                  </a:cxn>
                  <a:cxn ang="0">
                    <a:pos x="228" y="70"/>
                  </a:cxn>
                  <a:cxn ang="0">
                    <a:pos x="201" y="45"/>
                  </a:cxn>
                  <a:cxn ang="0">
                    <a:pos x="185" y="49"/>
                  </a:cxn>
                  <a:cxn ang="0">
                    <a:pos x="179" y="41"/>
                  </a:cxn>
                  <a:cxn ang="0">
                    <a:pos x="167" y="22"/>
                  </a:cxn>
                  <a:cxn ang="0">
                    <a:pos x="156" y="30"/>
                  </a:cxn>
                  <a:cxn ang="0">
                    <a:pos x="136" y="25"/>
                  </a:cxn>
                  <a:cxn ang="0">
                    <a:pos x="118" y="4"/>
                  </a:cxn>
                  <a:cxn ang="0">
                    <a:pos x="91" y="8"/>
                  </a:cxn>
                  <a:cxn ang="0">
                    <a:pos x="73" y="14"/>
                  </a:cxn>
                  <a:cxn ang="0">
                    <a:pos x="58" y="0"/>
                  </a:cxn>
                  <a:cxn ang="0">
                    <a:pos x="46" y="9"/>
                  </a:cxn>
                  <a:cxn ang="0">
                    <a:pos x="29" y="11"/>
                  </a:cxn>
                </a:cxnLst>
                <a:rect l="0" t="0" r="r" b="b"/>
                <a:pathLst>
                  <a:path w="229" h="178">
                    <a:moveTo>
                      <a:pt x="29" y="11"/>
                    </a:moveTo>
                    <a:lnTo>
                      <a:pt x="20" y="17"/>
                    </a:lnTo>
                    <a:lnTo>
                      <a:pt x="24" y="26"/>
                    </a:lnTo>
                    <a:lnTo>
                      <a:pt x="13" y="41"/>
                    </a:lnTo>
                    <a:lnTo>
                      <a:pt x="4" y="40"/>
                    </a:lnTo>
                    <a:lnTo>
                      <a:pt x="0" y="45"/>
                    </a:lnTo>
                    <a:lnTo>
                      <a:pt x="3" y="57"/>
                    </a:lnTo>
                    <a:lnTo>
                      <a:pt x="41" y="66"/>
                    </a:lnTo>
                    <a:lnTo>
                      <a:pt x="51" y="93"/>
                    </a:lnTo>
                    <a:lnTo>
                      <a:pt x="67" y="128"/>
                    </a:lnTo>
                    <a:lnTo>
                      <a:pt x="81" y="145"/>
                    </a:lnTo>
                    <a:lnTo>
                      <a:pt x="96" y="132"/>
                    </a:lnTo>
                    <a:lnTo>
                      <a:pt x="120" y="155"/>
                    </a:lnTo>
                    <a:lnTo>
                      <a:pt x="142" y="177"/>
                    </a:lnTo>
                    <a:lnTo>
                      <a:pt x="148" y="156"/>
                    </a:lnTo>
                    <a:lnTo>
                      <a:pt x="140" y="146"/>
                    </a:lnTo>
                    <a:lnTo>
                      <a:pt x="150" y="139"/>
                    </a:lnTo>
                    <a:lnTo>
                      <a:pt x="183" y="159"/>
                    </a:lnTo>
                    <a:lnTo>
                      <a:pt x="193" y="153"/>
                    </a:lnTo>
                    <a:lnTo>
                      <a:pt x="194" y="144"/>
                    </a:lnTo>
                    <a:lnTo>
                      <a:pt x="176" y="115"/>
                    </a:lnTo>
                    <a:lnTo>
                      <a:pt x="174" y="110"/>
                    </a:lnTo>
                    <a:lnTo>
                      <a:pt x="156" y="88"/>
                    </a:lnTo>
                    <a:lnTo>
                      <a:pt x="150" y="72"/>
                    </a:lnTo>
                    <a:lnTo>
                      <a:pt x="156" y="70"/>
                    </a:lnTo>
                    <a:lnTo>
                      <a:pt x="174" y="71"/>
                    </a:lnTo>
                    <a:lnTo>
                      <a:pt x="197" y="88"/>
                    </a:lnTo>
                    <a:lnTo>
                      <a:pt x="207" y="74"/>
                    </a:lnTo>
                    <a:lnTo>
                      <a:pt x="226" y="75"/>
                    </a:lnTo>
                    <a:lnTo>
                      <a:pt x="228" y="70"/>
                    </a:lnTo>
                    <a:lnTo>
                      <a:pt x="201" y="45"/>
                    </a:lnTo>
                    <a:lnTo>
                      <a:pt x="185" y="49"/>
                    </a:lnTo>
                    <a:lnTo>
                      <a:pt x="179" y="41"/>
                    </a:lnTo>
                    <a:lnTo>
                      <a:pt x="167" y="22"/>
                    </a:lnTo>
                    <a:lnTo>
                      <a:pt x="156" y="30"/>
                    </a:lnTo>
                    <a:lnTo>
                      <a:pt x="136" y="25"/>
                    </a:lnTo>
                    <a:lnTo>
                      <a:pt x="118" y="4"/>
                    </a:lnTo>
                    <a:lnTo>
                      <a:pt x="91" y="8"/>
                    </a:lnTo>
                    <a:lnTo>
                      <a:pt x="73" y="14"/>
                    </a:lnTo>
                    <a:lnTo>
                      <a:pt x="58" y="0"/>
                    </a:lnTo>
                    <a:lnTo>
                      <a:pt x="46" y="9"/>
                    </a:lnTo>
                    <a:lnTo>
                      <a:pt x="29" y="1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6" name="Freeform 190"/>
              <p:cNvSpPr>
                <a:spLocks/>
              </p:cNvSpPr>
              <p:nvPr/>
            </p:nvSpPr>
            <p:spPr bwMode="auto">
              <a:xfrm>
                <a:off x="3623" y="3304"/>
                <a:ext cx="496" cy="445"/>
              </a:xfrm>
              <a:custGeom>
                <a:avLst/>
                <a:gdLst/>
                <a:ahLst/>
                <a:cxnLst>
                  <a:cxn ang="0">
                    <a:pos x="82" y="145"/>
                  </a:cxn>
                  <a:cxn ang="0">
                    <a:pos x="62" y="221"/>
                  </a:cxn>
                  <a:cxn ang="0">
                    <a:pos x="50" y="238"/>
                  </a:cxn>
                  <a:cxn ang="0">
                    <a:pos x="28" y="261"/>
                  </a:cxn>
                  <a:cxn ang="0">
                    <a:pos x="0" y="267"/>
                  </a:cxn>
                  <a:cxn ang="0">
                    <a:pos x="44" y="326"/>
                  </a:cxn>
                  <a:cxn ang="0">
                    <a:pos x="74" y="323"/>
                  </a:cxn>
                  <a:cxn ang="0">
                    <a:pos x="64" y="345"/>
                  </a:cxn>
                  <a:cxn ang="0">
                    <a:pos x="79" y="376"/>
                  </a:cxn>
                  <a:cxn ang="0">
                    <a:pos x="104" y="400"/>
                  </a:cxn>
                  <a:cxn ang="0">
                    <a:pos x="122" y="384"/>
                  </a:cxn>
                  <a:cxn ang="0">
                    <a:pos x="140" y="384"/>
                  </a:cxn>
                  <a:cxn ang="0">
                    <a:pos x="203" y="386"/>
                  </a:cxn>
                  <a:cxn ang="0">
                    <a:pos x="243" y="400"/>
                  </a:cxn>
                  <a:cxn ang="0">
                    <a:pos x="265" y="421"/>
                  </a:cxn>
                  <a:cxn ang="0">
                    <a:pos x="291" y="410"/>
                  </a:cxn>
                  <a:cxn ang="0">
                    <a:pos x="343" y="444"/>
                  </a:cxn>
                  <a:cxn ang="0">
                    <a:pos x="350" y="420"/>
                  </a:cxn>
                  <a:cxn ang="0">
                    <a:pos x="344" y="387"/>
                  </a:cxn>
                  <a:cxn ang="0">
                    <a:pos x="323" y="374"/>
                  </a:cxn>
                  <a:cxn ang="0">
                    <a:pos x="267" y="346"/>
                  </a:cxn>
                  <a:cxn ang="0">
                    <a:pos x="235" y="339"/>
                  </a:cxn>
                  <a:cxn ang="0">
                    <a:pos x="222" y="326"/>
                  </a:cxn>
                  <a:cxn ang="0">
                    <a:pos x="239" y="309"/>
                  </a:cxn>
                  <a:cxn ang="0">
                    <a:pos x="222" y="285"/>
                  </a:cxn>
                  <a:cxn ang="0">
                    <a:pos x="246" y="293"/>
                  </a:cxn>
                  <a:cxn ang="0">
                    <a:pos x="261" y="283"/>
                  </a:cxn>
                  <a:cxn ang="0">
                    <a:pos x="228" y="246"/>
                  </a:cxn>
                  <a:cxn ang="0">
                    <a:pos x="198" y="202"/>
                  </a:cxn>
                  <a:cxn ang="0">
                    <a:pos x="191" y="173"/>
                  </a:cxn>
                  <a:cxn ang="0">
                    <a:pos x="201" y="153"/>
                  </a:cxn>
                  <a:cxn ang="0">
                    <a:pos x="215" y="177"/>
                  </a:cxn>
                  <a:cxn ang="0">
                    <a:pos x="222" y="186"/>
                  </a:cxn>
                  <a:cxn ang="0">
                    <a:pos x="269" y="214"/>
                  </a:cxn>
                  <a:cxn ang="0">
                    <a:pos x="274" y="191"/>
                  </a:cxn>
                  <a:cxn ang="0">
                    <a:pos x="305" y="212"/>
                  </a:cxn>
                  <a:cxn ang="0">
                    <a:pos x="291" y="186"/>
                  </a:cxn>
                  <a:cxn ang="0">
                    <a:pos x="301" y="172"/>
                  </a:cxn>
                  <a:cxn ang="0">
                    <a:pos x="338" y="178"/>
                  </a:cxn>
                  <a:cxn ang="0">
                    <a:pos x="322" y="159"/>
                  </a:cxn>
                  <a:cxn ang="0">
                    <a:pos x="285" y="142"/>
                  </a:cxn>
                  <a:cxn ang="0">
                    <a:pos x="287" y="126"/>
                  </a:cxn>
                  <a:cxn ang="0">
                    <a:pos x="344" y="109"/>
                  </a:cxn>
                  <a:cxn ang="0">
                    <a:pos x="406" y="98"/>
                  </a:cxn>
                  <a:cxn ang="0">
                    <a:pos x="439" y="100"/>
                  </a:cxn>
                  <a:cxn ang="0">
                    <a:pos x="470" y="85"/>
                  </a:cxn>
                  <a:cxn ang="0">
                    <a:pos x="495" y="51"/>
                  </a:cxn>
                  <a:cxn ang="0">
                    <a:pos x="491" y="5"/>
                  </a:cxn>
                  <a:cxn ang="0">
                    <a:pos x="466" y="1"/>
                  </a:cxn>
                  <a:cxn ang="0">
                    <a:pos x="462" y="23"/>
                  </a:cxn>
                  <a:cxn ang="0">
                    <a:pos x="448" y="41"/>
                  </a:cxn>
                  <a:cxn ang="0">
                    <a:pos x="427" y="55"/>
                  </a:cxn>
                  <a:cxn ang="0">
                    <a:pos x="386" y="44"/>
                  </a:cxn>
                  <a:cxn ang="0">
                    <a:pos x="345" y="33"/>
                  </a:cxn>
                  <a:cxn ang="0">
                    <a:pos x="307" y="65"/>
                  </a:cxn>
                  <a:cxn ang="0">
                    <a:pos x="263" y="79"/>
                  </a:cxn>
                  <a:cxn ang="0">
                    <a:pos x="227" y="88"/>
                  </a:cxn>
                  <a:cxn ang="0">
                    <a:pos x="205" y="110"/>
                  </a:cxn>
                  <a:cxn ang="0">
                    <a:pos x="171" y="117"/>
                  </a:cxn>
                  <a:cxn ang="0">
                    <a:pos x="140" y="135"/>
                  </a:cxn>
                  <a:cxn ang="0">
                    <a:pos x="106" y="139"/>
                  </a:cxn>
                </a:cxnLst>
                <a:rect l="0" t="0" r="r" b="b"/>
                <a:pathLst>
                  <a:path w="496" h="445">
                    <a:moveTo>
                      <a:pt x="92" y="137"/>
                    </a:moveTo>
                    <a:lnTo>
                      <a:pt x="82" y="145"/>
                    </a:lnTo>
                    <a:lnTo>
                      <a:pt x="74" y="183"/>
                    </a:lnTo>
                    <a:lnTo>
                      <a:pt x="62" y="221"/>
                    </a:lnTo>
                    <a:lnTo>
                      <a:pt x="56" y="226"/>
                    </a:lnTo>
                    <a:lnTo>
                      <a:pt x="50" y="238"/>
                    </a:lnTo>
                    <a:lnTo>
                      <a:pt x="43" y="252"/>
                    </a:lnTo>
                    <a:lnTo>
                      <a:pt x="28" y="261"/>
                    </a:lnTo>
                    <a:lnTo>
                      <a:pt x="16" y="265"/>
                    </a:lnTo>
                    <a:lnTo>
                      <a:pt x="0" y="267"/>
                    </a:lnTo>
                    <a:lnTo>
                      <a:pt x="26" y="306"/>
                    </a:lnTo>
                    <a:lnTo>
                      <a:pt x="44" y="326"/>
                    </a:lnTo>
                    <a:lnTo>
                      <a:pt x="59" y="324"/>
                    </a:lnTo>
                    <a:lnTo>
                      <a:pt x="74" y="323"/>
                    </a:lnTo>
                    <a:lnTo>
                      <a:pt x="80" y="332"/>
                    </a:lnTo>
                    <a:lnTo>
                      <a:pt x="64" y="345"/>
                    </a:lnTo>
                    <a:lnTo>
                      <a:pt x="66" y="359"/>
                    </a:lnTo>
                    <a:lnTo>
                      <a:pt x="79" y="376"/>
                    </a:lnTo>
                    <a:lnTo>
                      <a:pt x="93" y="394"/>
                    </a:lnTo>
                    <a:lnTo>
                      <a:pt x="104" y="400"/>
                    </a:lnTo>
                    <a:lnTo>
                      <a:pt x="108" y="387"/>
                    </a:lnTo>
                    <a:lnTo>
                      <a:pt x="122" y="384"/>
                    </a:lnTo>
                    <a:lnTo>
                      <a:pt x="137" y="394"/>
                    </a:lnTo>
                    <a:lnTo>
                      <a:pt x="140" y="384"/>
                    </a:lnTo>
                    <a:lnTo>
                      <a:pt x="166" y="385"/>
                    </a:lnTo>
                    <a:lnTo>
                      <a:pt x="203" y="386"/>
                    </a:lnTo>
                    <a:lnTo>
                      <a:pt x="231" y="392"/>
                    </a:lnTo>
                    <a:lnTo>
                      <a:pt x="243" y="400"/>
                    </a:lnTo>
                    <a:lnTo>
                      <a:pt x="257" y="414"/>
                    </a:lnTo>
                    <a:lnTo>
                      <a:pt x="265" y="421"/>
                    </a:lnTo>
                    <a:lnTo>
                      <a:pt x="276" y="413"/>
                    </a:lnTo>
                    <a:lnTo>
                      <a:pt x="291" y="410"/>
                    </a:lnTo>
                    <a:lnTo>
                      <a:pt x="315" y="423"/>
                    </a:lnTo>
                    <a:lnTo>
                      <a:pt x="343" y="444"/>
                    </a:lnTo>
                    <a:lnTo>
                      <a:pt x="350" y="437"/>
                    </a:lnTo>
                    <a:lnTo>
                      <a:pt x="350" y="420"/>
                    </a:lnTo>
                    <a:lnTo>
                      <a:pt x="347" y="404"/>
                    </a:lnTo>
                    <a:lnTo>
                      <a:pt x="344" y="387"/>
                    </a:lnTo>
                    <a:lnTo>
                      <a:pt x="331" y="369"/>
                    </a:lnTo>
                    <a:lnTo>
                      <a:pt x="323" y="374"/>
                    </a:lnTo>
                    <a:lnTo>
                      <a:pt x="301" y="367"/>
                    </a:lnTo>
                    <a:lnTo>
                      <a:pt x="267" y="346"/>
                    </a:lnTo>
                    <a:lnTo>
                      <a:pt x="257" y="339"/>
                    </a:lnTo>
                    <a:lnTo>
                      <a:pt x="235" y="339"/>
                    </a:lnTo>
                    <a:lnTo>
                      <a:pt x="223" y="334"/>
                    </a:lnTo>
                    <a:lnTo>
                      <a:pt x="222" y="326"/>
                    </a:lnTo>
                    <a:lnTo>
                      <a:pt x="233" y="312"/>
                    </a:lnTo>
                    <a:lnTo>
                      <a:pt x="239" y="309"/>
                    </a:lnTo>
                    <a:lnTo>
                      <a:pt x="230" y="299"/>
                    </a:lnTo>
                    <a:lnTo>
                      <a:pt x="222" y="285"/>
                    </a:lnTo>
                    <a:lnTo>
                      <a:pt x="228" y="279"/>
                    </a:lnTo>
                    <a:lnTo>
                      <a:pt x="246" y="293"/>
                    </a:lnTo>
                    <a:lnTo>
                      <a:pt x="263" y="298"/>
                    </a:lnTo>
                    <a:lnTo>
                      <a:pt x="261" y="283"/>
                    </a:lnTo>
                    <a:lnTo>
                      <a:pt x="250" y="269"/>
                    </a:lnTo>
                    <a:lnTo>
                      <a:pt x="228" y="246"/>
                    </a:lnTo>
                    <a:lnTo>
                      <a:pt x="203" y="218"/>
                    </a:lnTo>
                    <a:lnTo>
                      <a:pt x="198" y="202"/>
                    </a:lnTo>
                    <a:lnTo>
                      <a:pt x="196" y="187"/>
                    </a:lnTo>
                    <a:lnTo>
                      <a:pt x="191" y="173"/>
                    </a:lnTo>
                    <a:lnTo>
                      <a:pt x="187" y="159"/>
                    </a:lnTo>
                    <a:lnTo>
                      <a:pt x="201" y="153"/>
                    </a:lnTo>
                    <a:lnTo>
                      <a:pt x="200" y="164"/>
                    </a:lnTo>
                    <a:lnTo>
                      <a:pt x="215" y="177"/>
                    </a:lnTo>
                    <a:lnTo>
                      <a:pt x="223" y="176"/>
                    </a:lnTo>
                    <a:lnTo>
                      <a:pt x="222" y="186"/>
                    </a:lnTo>
                    <a:lnTo>
                      <a:pt x="269" y="220"/>
                    </a:lnTo>
                    <a:lnTo>
                      <a:pt x="269" y="214"/>
                    </a:lnTo>
                    <a:lnTo>
                      <a:pt x="260" y="197"/>
                    </a:lnTo>
                    <a:lnTo>
                      <a:pt x="274" y="191"/>
                    </a:lnTo>
                    <a:lnTo>
                      <a:pt x="294" y="198"/>
                    </a:lnTo>
                    <a:lnTo>
                      <a:pt x="305" y="212"/>
                    </a:lnTo>
                    <a:lnTo>
                      <a:pt x="307" y="202"/>
                    </a:lnTo>
                    <a:lnTo>
                      <a:pt x="291" y="186"/>
                    </a:lnTo>
                    <a:lnTo>
                      <a:pt x="292" y="178"/>
                    </a:lnTo>
                    <a:lnTo>
                      <a:pt x="301" y="172"/>
                    </a:lnTo>
                    <a:lnTo>
                      <a:pt x="331" y="182"/>
                    </a:lnTo>
                    <a:lnTo>
                      <a:pt x="338" y="178"/>
                    </a:lnTo>
                    <a:lnTo>
                      <a:pt x="334" y="166"/>
                    </a:lnTo>
                    <a:lnTo>
                      <a:pt x="322" y="159"/>
                    </a:lnTo>
                    <a:lnTo>
                      <a:pt x="299" y="151"/>
                    </a:lnTo>
                    <a:lnTo>
                      <a:pt x="285" y="142"/>
                    </a:lnTo>
                    <a:lnTo>
                      <a:pt x="283" y="134"/>
                    </a:lnTo>
                    <a:lnTo>
                      <a:pt x="287" y="126"/>
                    </a:lnTo>
                    <a:lnTo>
                      <a:pt x="315" y="120"/>
                    </a:lnTo>
                    <a:lnTo>
                      <a:pt x="344" y="109"/>
                    </a:lnTo>
                    <a:lnTo>
                      <a:pt x="366" y="109"/>
                    </a:lnTo>
                    <a:lnTo>
                      <a:pt x="406" y="98"/>
                    </a:lnTo>
                    <a:lnTo>
                      <a:pt x="412" y="93"/>
                    </a:lnTo>
                    <a:lnTo>
                      <a:pt x="439" y="100"/>
                    </a:lnTo>
                    <a:lnTo>
                      <a:pt x="463" y="111"/>
                    </a:lnTo>
                    <a:lnTo>
                      <a:pt x="470" y="85"/>
                    </a:lnTo>
                    <a:lnTo>
                      <a:pt x="489" y="60"/>
                    </a:lnTo>
                    <a:lnTo>
                      <a:pt x="495" y="51"/>
                    </a:lnTo>
                    <a:lnTo>
                      <a:pt x="493" y="8"/>
                    </a:lnTo>
                    <a:lnTo>
                      <a:pt x="491" y="5"/>
                    </a:lnTo>
                    <a:lnTo>
                      <a:pt x="478" y="0"/>
                    </a:lnTo>
                    <a:lnTo>
                      <a:pt x="466" y="1"/>
                    </a:lnTo>
                    <a:lnTo>
                      <a:pt x="460" y="8"/>
                    </a:lnTo>
                    <a:lnTo>
                      <a:pt x="462" y="23"/>
                    </a:lnTo>
                    <a:lnTo>
                      <a:pt x="464" y="37"/>
                    </a:lnTo>
                    <a:lnTo>
                      <a:pt x="448" y="41"/>
                    </a:lnTo>
                    <a:lnTo>
                      <a:pt x="435" y="50"/>
                    </a:lnTo>
                    <a:lnTo>
                      <a:pt x="427" y="55"/>
                    </a:lnTo>
                    <a:lnTo>
                      <a:pt x="398" y="50"/>
                    </a:lnTo>
                    <a:lnTo>
                      <a:pt x="386" y="44"/>
                    </a:lnTo>
                    <a:lnTo>
                      <a:pt x="370" y="55"/>
                    </a:lnTo>
                    <a:lnTo>
                      <a:pt x="345" y="33"/>
                    </a:lnTo>
                    <a:lnTo>
                      <a:pt x="323" y="51"/>
                    </a:lnTo>
                    <a:lnTo>
                      <a:pt x="307" y="65"/>
                    </a:lnTo>
                    <a:lnTo>
                      <a:pt x="291" y="73"/>
                    </a:lnTo>
                    <a:lnTo>
                      <a:pt x="263" y="79"/>
                    </a:lnTo>
                    <a:lnTo>
                      <a:pt x="243" y="87"/>
                    </a:lnTo>
                    <a:lnTo>
                      <a:pt x="227" y="88"/>
                    </a:lnTo>
                    <a:lnTo>
                      <a:pt x="219" y="92"/>
                    </a:lnTo>
                    <a:lnTo>
                      <a:pt x="205" y="110"/>
                    </a:lnTo>
                    <a:lnTo>
                      <a:pt x="194" y="111"/>
                    </a:lnTo>
                    <a:lnTo>
                      <a:pt x="171" y="117"/>
                    </a:lnTo>
                    <a:lnTo>
                      <a:pt x="149" y="117"/>
                    </a:lnTo>
                    <a:lnTo>
                      <a:pt x="140" y="135"/>
                    </a:lnTo>
                    <a:lnTo>
                      <a:pt x="122" y="139"/>
                    </a:lnTo>
                    <a:lnTo>
                      <a:pt x="106" y="139"/>
                    </a:lnTo>
                    <a:lnTo>
                      <a:pt x="92" y="137"/>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7" name="Freeform 191"/>
              <p:cNvSpPr>
                <a:spLocks/>
              </p:cNvSpPr>
              <p:nvPr/>
            </p:nvSpPr>
            <p:spPr bwMode="auto">
              <a:xfrm>
                <a:off x="3886" y="3617"/>
                <a:ext cx="135" cy="89"/>
              </a:xfrm>
              <a:custGeom>
                <a:avLst/>
                <a:gdLst/>
                <a:ahLst/>
                <a:cxnLst>
                  <a:cxn ang="0">
                    <a:pos x="10" y="0"/>
                  </a:cxn>
                  <a:cxn ang="0">
                    <a:pos x="0" y="8"/>
                  </a:cxn>
                  <a:cxn ang="0">
                    <a:pos x="16" y="29"/>
                  </a:cxn>
                  <a:cxn ang="0">
                    <a:pos x="32" y="32"/>
                  </a:cxn>
                  <a:cxn ang="0">
                    <a:pos x="52" y="48"/>
                  </a:cxn>
                  <a:cxn ang="0">
                    <a:pos x="67" y="56"/>
                  </a:cxn>
                  <a:cxn ang="0">
                    <a:pos x="94" y="72"/>
                  </a:cxn>
                  <a:cxn ang="0">
                    <a:pos x="111" y="78"/>
                  </a:cxn>
                  <a:cxn ang="0">
                    <a:pos x="129" y="88"/>
                  </a:cxn>
                  <a:cxn ang="0">
                    <a:pos x="134" y="82"/>
                  </a:cxn>
                  <a:cxn ang="0">
                    <a:pos x="91" y="57"/>
                  </a:cxn>
                  <a:cxn ang="0">
                    <a:pos x="89" y="44"/>
                  </a:cxn>
                  <a:cxn ang="0">
                    <a:pos x="82" y="31"/>
                  </a:cxn>
                  <a:cxn ang="0">
                    <a:pos x="67" y="18"/>
                  </a:cxn>
                  <a:cxn ang="0">
                    <a:pos x="63" y="21"/>
                  </a:cxn>
                  <a:cxn ang="0">
                    <a:pos x="38" y="8"/>
                  </a:cxn>
                  <a:cxn ang="0">
                    <a:pos x="26" y="4"/>
                  </a:cxn>
                  <a:cxn ang="0">
                    <a:pos x="10" y="0"/>
                  </a:cxn>
                </a:cxnLst>
                <a:rect l="0" t="0" r="r" b="b"/>
                <a:pathLst>
                  <a:path w="135" h="89">
                    <a:moveTo>
                      <a:pt x="10" y="0"/>
                    </a:moveTo>
                    <a:lnTo>
                      <a:pt x="0" y="8"/>
                    </a:lnTo>
                    <a:lnTo>
                      <a:pt x="16" y="29"/>
                    </a:lnTo>
                    <a:lnTo>
                      <a:pt x="32" y="32"/>
                    </a:lnTo>
                    <a:lnTo>
                      <a:pt x="52" y="48"/>
                    </a:lnTo>
                    <a:lnTo>
                      <a:pt x="67" y="56"/>
                    </a:lnTo>
                    <a:lnTo>
                      <a:pt x="94" y="72"/>
                    </a:lnTo>
                    <a:lnTo>
                      <a:pt x="111" y="78"/>
                    </a:lnTo>
                    <a:lnTo>
                      <a:pt x="129" y="88"/>
                    </a:lnTo>
                    <a:lnTo>
                      <a:pt x="134" y="82"/>
                    </a:lnTo>
                    <a:lnTo>
                      <a:pt x="91" y="57"/>
                    </a:lnTo>
                    <a:lnTo>
                      <a:pt x="89" y="44"/>
                    </a:lnTo>
                    <a:lnTo>
                      <a:pt x="82" y="31"/>
                    </a:lnTo>
                    <a:lnTo>
                      <a:pt x="67" y="18"/>
                    </a:lnTo>
                    <a:lnTo>
                      <a:pt x="63" y="21"/>
                    </a:lnTo>
                    <a:lnTo>
                      <a:pt x="38" y="8"/>
                    </a:lnTo>
                    <a:lnTo>
                      <a:pt x="26" y="4"/>
                    </a:lnTo>
                    <a:lnTo>
                      <a:pt x="10"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8" name="Freeform 192"/>
              <p:cNvSpPr>
                <a:spLocks/>
              </p:cNvSpPr>
              <p:nvPr/>
            </p:nvSpPr>
            <p:spPr bwMode="auto">
              <a:xfrm>
                <a:off x="3956" y="3934"/>
                <a:ext cx="244" cy="59"/>
              </a:xfrm>
              <a:custGeom>
                <a:avLst/>
                <a:gdLst/>
                <a:ahLst/>
                <a:cxnLst>
                  <a:cxn ang="0">
                    <a:pos x="49" y="15"/>
                  </a:cxn>
                  <a:cxn ang="0">
                    <a:pos x="67" y="7"/>
                  </a:cxn>
                  <a:cxn ang="0">
                    <a:pos x="76" y="15"/>
                  </a:cxn>
                  <a:cxn ang="0">
                    <a:pos x="84" y="15"/>
                  </a:cxn>
                  <a:cxn ang="0">
                    <a:pos x="96" y="7"/>
                  </a:cxn>
                  <a:cxn ang="0">
                    <a:pos x="104" y="4"/>
                  </a:cxn>
                  <a:cxn ang="0">
                    <a:pos x="144" y="3"/>
                  </a:cxn>
                  <a:cxn ang="0">
                    <a:pos x="180" y="0"/>
                  </a:cxn>
                  <a:cxn ang="0">
                    <a:pos x="192" y="10"/>
                  </a:cxn>
                  <a:cxn ang="0">
                    <a:pos x="192" y="15"/>
                  </a:cxn>
                  <a:cxn ang="0">
                    <a:pos x="218" y="9"/>
                  </a:cxn>
                  <a:cxn ang="0">
                    <a:pos x="233" y="9"/>
                  </a:cxn>
                  <a:cxn ang="0">
                    <a:pos x="243" y="18"/>
                  </a:cxn>
                  <a:cxn ang="0">
                    <a:pos x="237" y="27"/>
                  </a:cxn>
                  <a:cxn ang="0">
                    <a:pos x="212" y="29"/>
                  </a:cxn>
                  <a:cxn ang="0">
                    <a:pos x="197" y="37"/>
                  </a:cxn>
                  <a:cxn ang="0">
                    <a:pos x="171" y="38"/>
                  </a:cxn>
                  <a:cxn ang="0">
                    <a:pos x="146" y="50"/>
                  </a:cxn>
                  <a:cxn ang="0">
                    <a:pos x="124" y="58"/>
                  </a:cxn>
                  <a:cxn ang="0">
                    <a:pos x="103" y="49"/>
                  </a:cxn>
                  <a:cxn ang="0">
                    <a:pos x="78" y="38"/>
                  </a:cxn>
                  <a:cxn ang="0">
                    <a:pos x="54" y="39"/>
                  </a:cxn>
                  <a:cxn ang="0">
                    <a:pos x="24" y="36"/>
                  </a:cxn>
                  <a:cxn ang="0">
                    <a:pos x="10" y="29"/>
                  </a:cxn>
                  <a:cxn ang="0">
                    <a:pos x="0" y="15"/>
                  </a:cxn>
                  <a:cxn ang="0">
                    <a:pos x="5" y="7"/>
                  </a:cxn>
                  <a:cxn ang="0">
                    <a:pos x="31" y="10"/>
                  </a:cxn>
                  <a:cxn ang="0">
                    <a:pos x="49" y="15"/>
                  </a:cxn>
                </a:cxnLst>
                <a:rect l="0" t="0" r="r" b="b"/>
                <a:pathLst>
                  <a:path w="244" h="59">
                    <a:moveTo>
                      <a:pt x="49" y="15"/>
                    </a:moveTo>
                    <a:lnTo>
                      <a:pt x="67" y="7"/>
                    </a:lnTo>
                    <a:lnTo>
                      <a:pt x="76" y="15"/>
                    </a:lnTo>
                    <a:lnTo>
                      <a:pt x="84" y="15"/>
                    </a:lnTo>
                    <a:lnTo>
                      <a:pt x="96" y="7"/>
                    </a:lnTo>
                    <a:lnTo>
                      <a:pt x="104" y="4"/>
                    </a:lnTo>
                    <a:lnTo>
                      <a:pt x="144" y="3"/>
                    </a:lnTo>
                    <a:lnTo>
                      <a:pt x="180" y="0"/>
                    </a:lnTo>
                    <a:lnTo>
                      <a:pt x="192" y="10"/>
                    </a:lnTo>
                    <a:lnTo>
                      <a:pt x="192" y="15"/>
                    </a:lnTo>
                    <a:lnTo>
                      <a:pt x="218" y="9"/>
                    </a:lnTo>
                    <a:lnTo>
                      <a:pt x="233" y="9"/>
                    </a:lnTo>
                    <a:lnTo>
                      <a:pt x="243" y="18"/>
                    </a:lnTo>
                    <a:lnTo>
                      <a:pt x="237" y="27"/>
                    </a:lnTo>
                    <a:lnTo>
                      <a:pt x="212" y="29"/>
                    </a:lnTo>
                    <a:lnTo>
                      <a:pt x="197" y="37"/>
                    </a:lnTo>
                    <a:lnTo>
                      <a:pt x="171" y="38"/>
                    </a:lnTo>
                    <a:lnTo>
                      <a:pt x="146" y="50"/>
                    </a:lnTo>
                    <a:lnTo>
                      <a:pt x="124" y="58"/>
                    </a:lnTo>
                    <a:lnTo>
                      <a:pt x="103" y="49"/>
                    </a:lnTo>
                    <a:lnTo>
                      <a:pt x="78" y="38"/>
                    </a:lnTo>
                    <a:lnTo>
                      <a:pt x="54" y="39"/>
                    </a:lnTo>
                    <a:lnTo>
                      <a:pt x="24" y="36"/>
                    </a:lnTo>
                    <a:lnTo>
                      <a:pt x="10" y="29"/>
                    </a:lnTo>
                    <a:lnTo>
                      <a:pt x="0" y="15"/>
                    </a:lnTo>
                    <a:lnTo>
                      <a:pt x="5" y="7"/>
                    </a:lnTo>
                    <a:lnTo>
                      <a:pt x="31" y="10"/>
                    </a:lnTo>
                    <a:lnTo>
                      <a:pt x="49" y="1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29" name="Freeform 193"/>
              <p:cNvSpPr>
                <a:spLocks/>
              </p:cNvSpPr>
              <p:nvPr/>
            </p:nvSpPr>
            <p:spPr bwMode="auto">
              <a:xfrm>
                <a:off x="4017" y="3489"/>
                <a:ext cx="37" cy="35"/>
              </a:xfrm>
              <a:custGeom>
                <a:avLst/>
                <a:gdLst/>
                <a:ahLst/>
                <a:cxnLst>
                  <a:cxn ang="0">
                    <a:pos x="36" y="0"/>
                  </a:cxn>
                  <a:cxn ang="0">
                    <a:pos x="13" y="2"/>
                  </a:cxn>
                  <a:cxn ang="0">
                    <a:pos x="3" y="10"/>
                  </a:cxn>
                  <a:cxn ang="0">
                    <a:pos x="0" y="20"/>
                  </a:cxn>
                  <a:cxn ang="0">
                    <a:pos x="2" y="33"/>
                  </a:cxn>
                  <a:cxn ang="0">
                    <a:pos x="13" y="34"/>
                  </a:cxn>
                  <a:cxn ang="0">
                    <a:pos x="31" y="20"/>
                  </a:cxn>
                  <a:cxn ang="0">
                    <a:pos x="36" y="0"/>
                  </a:cxn>
                </a:cxnLst>
                <a:rect l="0" t="0" r="r" b="b"/>
                <a:pathLst>
                  <a:path w="37" h="35">
                    <a:moveTo>
                      <a:pt x="36" y="0"/>
                    </a:moveTo>
                    <a:lnTo>
                      <a:pt x="13" y="2"/>
                    </a:lnTo>
                    <a:lnTo>
                      <a:pt x="3" y="10"/>
                    </a:lnTo>
                    <a:lnTo>
                      <a:pt x="0" y="20"/>
                    </a:lnTo>
                    <a:lnTo>
                      <a:pt x="2" y="33"/>
                    </a:lnTo>
                    <a:lnTo>
                      <a:pt x="13" y="34"/>
                    </a:lnTo>
                    <a:lnTo>
                      <a:pt x="31" y="20"/>
                    </a:lnTo>
                    <a:lnTo>
                      <a:pt x="3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0" name="Freeform 194"/>
              <p:cNvSpPr>
                <a:spLocks/>
              </p:cNvSpPr>
              <p:nvPr/>
            </p:nvSpPr>
            <p:spPr bwMode="auto">
              <a:xfrm>
                <a:off x="4291" y="3761"/>
                <a:ext cx="49" cy="28"/>
              </a:xfrm>
              <a:custGeom>
                <a:avLst/>
                <a:gdLst/>
                <a:ahLst/>
                <a:cxnLst>
                  <a:cxn ang="0">
                    <a:pos x="48" y="6"/>
                  </a:cxn>
                  <a:cxn ang="0">
                    <a:pos x="27" y="26"/>
                  </a:cxn>
                  <a:cxn ang="0">
                    <a:pos x="13" y="27"/>
                  </a:cxn>
                  <a:cxn ang="0">
                    <a:pos x="0" y="20"/>
                  </a:cxn>
                  <a:cxn ang="0">
                    <a:pos x="6" y="5"/>
                  </a:cxn>
                  <a:cxn ang="0">
                    <a:pos x="29" y="0"/>
                  </a:cxn>
                  <a:cxn ang="0">
                    <a:pos x="48" y="6"/>
                  </a:cxn>
                </a:cxnLst>
                <a:rect l="0" t="0" r="r" b="b"/>
                <a:pathLst>
                  <a:path w="49" h="28">
                    <a:moveTo>
                      <a:pt x="48" y="6"/>
                    </a:moveTo>
                    <a:lnTo>
                      <a:pt x="27" y="26"/>
                    </a:lnTo>
                    <a:lnTo>
                      <a:pt x="13" y="27"/>
                    </a:lnTo>
                    <a:lnTo>
                      <a:pt x="0" y="20"/>
                    </a:lnTo>
                    <a:lnTo>
                      <a:pt x="6" y="5"/>
                    </a:lnTo>
                    <a:lnTo>
                      <a:pt x="29" y="0"/>
                    </a:lnTo>
                    <a:lnTo>
                      <a:pt x="48" y="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1" name="Freeform 195"/>
              <p:cNvSpPr>
                <a:spLocks/>
              </p:cNvSpPr>
              <p:nvPr/>
            </p:nvSpPr>
            <p:spPr bwMode="auto">
              <a:xfrm>
                <a:off x="4304" y="3817"/>
                <a:ext cx="49" cy="42"/>
              </a:xfrm>
              <a:custGeom>
                <a:avLst/>
                <a:gdLst/>
                <a:ahLst/>
                <a:cxnLst>
                  <a:cxn ang="0">
                    <a:pos x="47" y="0"/>
                  </a:cxn>
                  <a:cxn ang="0">
                    <a:pos x="48" y="13"/>
                  </a:cxn>
                  <a:cxn ang="0">
                    <a:pos x="19" y="34"/>
                  </a:cxn>
                  <a:cxn ang="0">
                    <a:pos x="5" y="41"/>
                  </a:cxn>
                  <a:cxn ang="0">
                    <a:pos x="0" y="39"/>
                  </a:cxn>
                  <a:cxn ang="0">
                    <a:pos x="4" y="24"/>
                  </a:cxn>
                  <a:cxn ang="0">
                    <a:pos x="25" y="9"/>
                  </a:cxn>
                  <a:cxn ang="0">
                    <a:pos x="47" y="0"/>
                  </a:cxn>
                </a:cxnLst>
                <a:rect l="0" t="0" r="r" b="b"/>
                <a:pathLst>
                  <a:path w="49" h="42">
                    <a:moveTo>
                      <a:pt x="47" y="0"/>
                    </a:moveTo>
                    <a:lnTo>
                      <a:pt x="48" y="13"/>
                    </a:lnTo>
                    <a:lnTo>
                      <a:pt x="19" y="34"/>
                    </a:lnTo>
                    <a:lnTo>
                      <a:pt x="5" y="41"/>
                    </a:lnTo>
                    <a:lnTo>
                      <a:pt x="0" y="39"/>
                    </a:lnTo>
                    <a:lnTo>
                      <a:pt x="4" y="24"/>
                    </a:lnTo>
                    <a:lnTo>
                      <a:pt x="25" y="9"/>
                    </a:lnTo>
                    <a:lnTo>
                      <a:pt x="4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32" name="Freeform 196"/>
              <p:cNvSpPr>
                <a:spLocks/>
              </p:cNvSpPr>
              <p:nvPr/>
            </p:nvSpPr>
            <p:spPr bwMode="auto">
              <a:xfrm>
                <a:off x="4091" y="3537"/>
                <a:ext cx="63" cy="42"/>
              </a:xfrm>
              <a:custGeom>
                <a:avLst/>
                <a:gdLst/>
                <a:ahLst/>
                <a:cxnLst>
                  <a:cxn ang="0">
                    <a:pos x="31" y="0"/>
                  </a:cxn>
                  <a:cxn ang="0">
                    <a:pos x="62" y="26"/>
                  </a:cxn>
                  <a:cxn ang="0">
                    <a:pos x="59" y="35"/>
                  </a:cxn>
                  <a:cxn ang="0">
                    <a:pos x="43" y="41"/>
                  </a:cxn>
                  <a:cxn ang="0">
                    <a:pos x="40" y="31"/>
                  </a:cxn>
                  <a:cxn ang="0">
                    <a:pos x="32" y="27"/>
                  </a:cxn>
                  <a:cxn ang="0">
                    <a:pos x="25" y="33"/>
                  </a:cxn>
                  <a:cxn ang="0">
                    <a:pos x="13" y="27"/>
                  </a:cxn>
                  <a:cxn ang="0">
                    <a:pos x="7" y="22"/>
                  </a:cxn>
                  <a:cxn ang="0">
                    <a:pos x="15" y="17"/>
                  </a:cxn>
                  <a:cxn ang="0">
                    <a:pos x="3" y="24"/>
                  </a:cxn>
                  <a:cxn ang="0">
                    <a:pos x="0" y="18"/>
                  </a:cxn>
                  <a:cxn ang="0">
                    <a:pos x="17" y="10"/>
                  </a:cxn>
                  <a:cxn ang="0">
                    <a:pos x="31" y="0"/>
                  </a:cxn>
                </a:cxnLst>
                <a:rect l="0" t="0" r="r" b="b"/>
                <a:pathLst>
                  <a:path w="63" h="42">
                    <a:moveTo>
                      <a:pt x="31" y="0"/>
                    </a:moveTo>
                    <a:lnTo>
                      <a:pt x="62" y="26"/>
                    </a:lnTo>
                    <a:lnTo>
                      <a:pt x="59" y="35"/>
                    </a:lnTo>
                    <a:lnTo>
                      <a:pt x="43" y="41"/>
                    </a:lnTo>
                    <a:lnTo>
                      <a:pt x="40" y="31"/>
                    </a:lnTo>
                    <a:lnTo>
                      <a:pt x="32" y="27"/>
                    </a:lnTo>
                    <a:lnTo>
                      <a:pt x="25" y="33"/>
                    </a:lnTo>
                    <a:lnTo>
                      <a:pt x="13" y="27"/>
                    </a:lnTo>
                    <a:lnTo>
                      <a:pt x="7" y="22"/>
                    </a:lnTo>
                    <a:lnTo>
                      <a:pt x="15" y="17"/>
                    </a:lnTo>
                    <a:lnTo>
                      <a:pt x="3" y="24"/>
                    </a:lnTo>
                    <a:lnTo>
                      <a:pt x="0" y="18"/>
                    </a:lnTo>
                    <a:lnTo>
                      <a:pt x="17" y="10"/>
                    </a:lnTo>
                    <a:lnTo>
                      <a:pt x="31"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grpSp>
          <p:nvGrpSpPr>
            <p:cNvPr id="10" name="Group 197"/>
            <p:cNvGrpSpPr>
              <a:grpSpLocks/>
            </p:cNvGrpSpPr>
            <p:nvPr/>
          </p:nvGrpSpPr>
          <p:grpSpPr bwMode="auto">
            <a:xfrm>
              <a:off x="5737225" y="4213225"/>
              <a:ext cx="1268413" cy="1322388"/>
              <a:chOff x="1772" y="2421"/>
              <a:chExt cx="981" cy="985"/>
            </a:xfrm>
            <a:solidFill>
              <a:srgbClr val="99FF33"/>
            </a:solidFill>
          </p:grpSpPr>
          <p:sp>
            <p:nvSpPr>
              <p:cNvPr id="219334" name="Freeform 198"/>
              <p:cNvSpPr>
                <a:spLocks/>
              </p:cNvSpPr>
              <p:nvPr/>
            </p:nvSpPr>
            <p:spPr bwMode="auto">
              <a:xfrm>
                <a:off x="2675" y="3265"/>
                <a:ext cx="78" cy="141"/>
              </a:xfrm>
              <a:custGeom>
                <a:avLst/>
                <a:gdLst/>
                <a:ahLst/>
                <a:cxnLst>
                  <a:cxn ang="0">
                    <a:pos x="77" y="0"/>
                  </a:cxn>
                  <a:cxn ang="0">
                    <a:pos x="53" y="30"/>
                  </a:cxn>
                  <a:cxn ang="0">
                    <a:pos x="22" y="33"/>
                  </a:cxn>
                  <a:cxn ang="0">
                    <a:pos x="0" y="51"/>
                  </a:cxn>
                  <a:cxn ang="0">
                    <a:pos x="9" y="74"/>
                  </a:cxn>
                  <a:cxn ang="0">
                    <a:pos x="11" y="113"/>
                  </a:cxn>
                  <a:cxn ang="0">
                    <a:pos x="32" y="140"/>
                  </a:cxn>
                  <a:cxn ang="0">
                    <a:pos x="53" y="131"/>
                  </a:cxn>
                  <a:cxn ang="0">
                    <a:pos x="56" y="115"/>
                  </a:cxn>
                  <a:cxn ang="0">
                    <a:pos x="76" y="74"/>
                  </a:cxn>
                  <a:cxn ang="0">
                    <a:pos x="73" y="54"/>
                  </a:cxn>
                  <a:cxn ang="0">
                    <a:pos x="77" y="0"/>
                  </a:cxn>
                </a:cxnLst>
                <a:rect l="0" t="0" r="r" b="b"/>
                <a:pathLst>
                  <a:path w="78" h="141">
                    <a:moveTo>
                      <a:pt x="77" y="0"/>
                    </a:moveTo>
                    <a:lnTo>
                      <a:pt x="53" y="30"/>
                    </a:lnTo>
                    <a:lnTo>
                      <a:pt x="22" y="33"/>
                    </a:lnTo>
                    <a:lnTo>
                      <a:pt x="0" y="51"/>
                    </a:lnTo>
                    <a:lnTo>
                      <a:pt x="9" y="74"/>
                    </a:lnTo>
                    <a:lnTo>
                      <a:pt x="11" y="113"/>
                    </a:lnTo>
                    <a:lnTo>
                      <a:pt x="32" y="140"/>
                    </a:lnTo>
                    <a:lnTo>
                      <a:pt x="53" y="131"/>
                    </a:lnTo>
                    <a:lnTo>
                      <a:pt x="56" y="115"/>
                    </a:lnTo>
                    <a:lnTo>
                      <a:pt x="76" y="74"/>
                    </a:lnTo>
                    <a:lnTo>
                      <a:pt x="73" y="54"/>
                    </a:lnTo>
                    <a:lnTo>
                      <a:pt x="77"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35" name="Freeform 199"/>
              <p:cNvSpPr>
                <a:spLocks/>
              </p:cNvSpPr>
              <p:nvPr/>
            </p:nvSpPr>
            <p:spPr bwMode="auto">
              <a:xfrm>
                <a:off x="1772" y="2421"/>
                <a:ext cx="923" cy="845"/>
              </a:xfrm>
              <a:custGeom>
                <a:avLst/>
                <a:gdLst/>
                <a:ahLst/>
                <a:cxnLst>
                  <a:cxn ang="0">
                    <a:pos x="14" y="206"/>
                  </a:cxn>
                  <a:cxn ang="0">
                    <a:pos x="19" y="236"/>
                  </a:cxn>
                  <a:cxn ang="0">
                    <a:pos x="96" y="284"/>
                  </a:cxn>
                  <a:cxn ang="0">
                    <a:pos x="157" y="311"/>
                  </a:cxn>
                  <a:cxn ang="0">
                    <a:pos x="157" y="357"/>
                  </a:cxn>
                  <a:cxn ang="0">
                    <a:pos x="196" y="421"/>
                  </a:cxn>
                  <a:cxn ang="0">
                    <a:pos x="220" y="508"/>
                  </a:cxn>
                  <a:cxn ang="0">
                    <a:pos x="188" y="511"/>
                  </a:cxn>
                  <a:cxn ang="0">
                    <a:pos x="172" y="557"/>
                  </a:cxn>
                  <a:cxn ang="0">
                    <a:pos x="157" y="605"/>
                  </a:cxn>
                  <a:cxn ang="0">
                    <a:pos x="116" y="689"/>
                  </a:cxn>
                  <a:cxn ang="0">
                    <a:pos x="121" y="726"/>
                  </a:cxn>
                  <a:cxn ang="0">
                    <a:pos x="251" y="792"/>
                  </a:cxn>
                  <a:cxn ang="0">
                    <a:pos x="359" y="829"/>
                  </a:cxn>
                  <a:cxn ang="0">
                    <a:pos x="451" y="843"/>
                  </a:cxn>
                  <a:cxn ang="0">
                    <a:pos x="479" y="776"/>
                  </a:cxn>
                  <a:cxn ang="0">
                    <a:pos x="560" y="743"/>
                  </a:cxn>
                  <a:cxn ang="0">
                    <a:pos x="622" y="768"/>
                  </a:cxn>
                  <a:cxn ang="0">
                    <a:pos x="709" y="799"/>
                  </a:cxn>
                  <a:cxn ang="0">
                    <a:pos x="782" y="777"/>
                  </a:cxn>
                  <a:cxn ang="0">
                    <a:pos x="831" y="719"/>
                  </a:cxn>
                  <a:cxn ang="0">
                    <a:pos x="797" y="699"/>
                  </a:cxn>
                  <a:cxn ang="0">
                    <a:pos x="784" y="622"/>
                  </a:cxn>
                  <a:cxn ang="0">
                    <a:pos x="798" y="553"/>
                  </a:cxn>
                  <a:cxn ang="0">
                    <a:pos x="793" y="489"/>
                  </a:cxn>
                  <a:cxn ang="0">
                    <a:pos x="752" y="493"/>
                  </a:cxn>
                  <a:cxn ang="0">
                    <a:pos x="735" y="486"/>
                  </a:cxn>
                  <a:cxn ang="0">
                    <a:pos x="772" y="437"/>
                  </a:cxn>
                  <a:cxn ang="0">
                    <a:pos x="831" y="372"/>
                  </a:cxn>
                  <a:cxn ang="0">
                    <a:pos x="861" y="341"/>
                  </a:cxn>
                  <a:cxn ang="0">
                    <a:pos x="883" y="284"/>
                  </a:cxn>
                  <a:cxn ang="0">
                    <a:pos x="922" y="231"/>
                  </a:cxn>
                  <a:cxn ang="0">
                    <a:pos x="867" y="213"/>
                  </a:cxn>
                  <a:cxn ang="0">
                    <a:pos x="802" y="197"/>
                  </a:cxn>
                  <a:cxn ang="0">
                    <a:pos x="757" y="165"/>
                  </a:cxn>
                  <a:cxn ang="0">
                    <a:pos x="694" y="121"/>
                  </a:cxn>
                  <a:cxn ang="0">
                    <a:pos x="638" y="77"/>
                  </a:cxn>
                  <a:cxn ang="0">
                    <a:pos x="597" y="29"/>
                  </a:cxn>
                  <a:cxn ang="0">
                    <a:pos x="515" y="5"/>
                  </a:cxn>
                  <a:cxn ang="0">
                    <a:pos x="487" y="44"/>
                  </a:cxn>
                  <a:cxn ang="0">
                    <a:pos x="375" y="112"/>
                  </a:cxn>
                  <a:cxn ang="0">
                    <a:pos x="315" y="136"/>
                  </a:cxn>
                  <a:cxn ang="0">
                    <a:pos x="256" y="112"/>
                  </a:cxn>
                  <a:cxn ang="0">
                    <a:pos x="228" y="88"/>
                  </a:cxn>
                  <a:cxn ang="0">
                    <a:pos x="238" y="117"/>
                  </a:cxn>
                  <a:cxn ang="0">
                    <a:pos x="233" y="151"/>
                  </a:cxn>
                  <a:cxn ang="0">
                    <a:pos x="219" y="180"/>
                  </a:cxn>
                  <a:cxn ang="0">
                    <a:pos x="168" y="170"/>
                  </a:cxn>
                  <a:cxn ang="0">
                    <a:pos x="106" y="142"/>
                  </a:cxn>
                  <a:cxn ang="0">
                    <a:pos x="68" y="159"/>
                  </a:cxn>
                </a:cxnLst>
                <a:rect l="0" t="0" r="r" b="b"/>
                <a:pathLst>
                  <a:path w="923" h="845">
                    <a:moveTo>
                      <a:pt x="13" y="161"/>
                    </a:moveTo>
                    <a:lnTo>
                      <a:pt x="23" y="181"/>
                    </a:lnTo>
                    <a:lnTo>
                      <a:pt x="16" y="199"/>
                    </a:lnTo>
                    <a:lnTo>
                      <a:pt x="14" y="206"/>
                    </a:lnTo>
                    <a:lnTo>
                      <a:pt x="0" y="203"/>
                    </a:lnTo>
                    <a:lnTo>
                      <a:pt x="7" y="211"/>
                    </a:lnTo>
                    <a:lnTo>
                      <a:pt x="7" y="222"/>
                    </a:lnTo>
                    <a:lnTo>
                      <a:pt x="19" y="236"/>
                    </a:lnTo>
                    <a:lnTo>
                      <a:pt x="38" y="230"/>
                    </a:lnTo>
                    <a:lnTo>
                      <a:pt x="68" y="254"/>
                    </a:lnTo>
                    <a:lnTo>
                      <a:pt x="80" y="271"/>
                    </a:lnTo>
                    <a:lnTo>
                      <a:pt x="96" y="284"/>
                    </a:lnTo>
                    <a:lnTo>
                      <a:pt x="117" y="281"/>
                    </a:lnTo>
                    <a:lnTo>
                      <a:pt x="127" y="298"/>
                    </a:lnTo>
                    <a:lnTo>
                      <a:pt x="146" y="309"/>
                    </a:lnTo>
                    <a:lnTo>
                      <a:pt x="157" y="311"/>
                    </a:lnTo>
                    <a:lnTo>
                      <a:pt x="160" y="318"/>
                    </a:lnTo>
                    <a:lnTo>
                      <a:pt x="156" y="332"/>
                    </a:lnTo>
                    <a:lnTo>
                      <a:pt x="157" y="345"/>
                    </a:lnTo>
                    <a:lnTo>
                      <a:pt x="157" y="357"/>
                    </a:lnTo>
                    <a:lnTo>
                      <a:pt x="153" y="378"/>
                    </a:lnTo>
                    <a:lnTo>
                      <a:pt x="173" y="396"/>
                    </a:lnTo>
                    <a:lnTo>
                      <a:pt x="195" y="411"/>
                    </a:lnTo>
                    <a:lnTo>
                      <a:pt x="196" y="421"/>
                    </a:lnTo>
                    <a:lnTo>
                      <a:pt x="195" y="456"/>
                    </a:lnTo>
                    <a:lnTo>
                      <a:pt x="194" y="486"/>
                    </a:lnTo>
                    <a:lnTo>
                      <a:pt x="200" y="498"/>
                    </a:lnTo>
                    <a:lnTo>
                      <a:pt x="220" y="508"/>
                    </a:lnTo>
                    <a:lnTo>
                      <a:pt x="223" y="532"/>
                    </a:lnTo>
                    <a:lnTo>
                      <a:pt x="224" y="548"/>
                    </a:lnTo>
                    <a:lnTo>
                      <a:pt x="201" y="526"/>
                    </a:lnTo>
                    <a:lnTo>
                      <a:pt x="188" y="511"/>
                    </a:lnTo>
                    <a:lnTo>
                      <a:pt x="181" y="516"/>
                    </a:lnTo>
                    <a:lnTo>
                      <a:pt x="187" y="527"/>
                    </a:lnTo>
                    <a:lnTo>
                      <a:pt x="181" y="542"/>
                    </a:lnTo>
                    <a:lnTo>
                      <a:pt x="172" y="557"/>
                    </a:lnTo>
                    <a:lnTo>
                      <a:pt x="165" y="568"/>
                    </a:lnTo>
                    <a:lnTo>
                      <a:pt x="177" y="577"/>
                    </a:lnTo>
                    <a:lnTo>
                      <a:pt x="172" y="589"/>
                    </a:lnTo>
                    <a:lnTo>
                      <a:pt x="157" y="605"/>
                    </a:lnTo>
                    <a:lnTo>
                      <a:pt x="154" y="616"/>
                    </a:lnTo>
                    <a:lnTo>
                      <a:pt x="147" y="629"/>
                    </a:lnTo>
                    <a:lnTo>
                      <a:pt x="126" y="660"/>
                    </a:lnTo>
                    <a:lnTo>
                      <a:pt x="116" y="689"/>
                    </a:lnTo>
                    <a:lnTo>
                      <a:pt x="117" y="693"/>
                    </a:lnTo>
                    <a:lnTo>
                      <a:pt x="123" y="699"/>
                    </a:lnTo>
                    <a:lnTo>
                      <a:pt x="116" y="713"/>
                    </a:lnTo>
                    <a:lnTo>
                      <a:pt x="121" y="726"/>
                    </a:lnTo>
                    <a:lnTo>
                      <a:pt x="136" y="744"/>
                    </a:lnTo>
                    <a:lnTo>
                      <a:pt x="195" y="769"/>
                    </a:lnTo>
                    <a:lnTo>
                      <a:pt x="237" y="797"/>
                    </a:lnTo>
                    <a:lnTo>
                      <a:pt x="251" y="792"/>
                    </a:lnTo>
                    <a:lnTo>
                      <a:pt x="270" y="782"/>
                    </a:lnTo>
                    <a:lnTo>
                      <a:pt x="340" y="804"/>
                    </a:lnTo>
                    <a:lnTo>
                      <a:pt x="351" y="812"/>
                    </a:lnTo>
                    <a:lnTo>
                      <a:pt x="359" y="829"/>
                    </a:lnTo>
                    <a:lnTo>
                      <a:pt x="371" y="833"/>
                    </a:lnTo>
                    <a:lnTo>
                      <a:pt x="386" y="834"/>
                    </a:lnTo>
                    <a:lnTo>
                      <a:pt x="413" y="844"/>
                    </a:lnTo>
                    <a:lnTo>
                      <a:pt x="451" y="843"/>
                    </a:lnTo>
                    <a:lnTo>
                      <a:pt x="462" y="827"/>
                    </a:lnTo>
                    <a:lnTo>
                      <a:pt x="464" y="811"/>
                    </a:lnTo>
                    <a:lnTo>
                      <a:pt x="463" y="793"/>
                    </a:lnTo>
                    <a:lnTo>
                      <a:pt x="479" y="776"/>
                    </a:lnTo>
                    <a:lnTo>
                      <a:pt x="513" y="757"/>
                    </a:lnTo>
                    <a:lnTo>
                      <a:pt x="528" y="754"/>
                    </a:lnTo>
                    <a:lnTo>
                      <a:pt x="544" y="744"/>
                    </a:lnTo>
                    <a:lnTo>
                      <a:pt x="560" y="743"/>
                    </a:lnTo>
                    <a:lnTo>
                      <a:pt x="578" y="752"/>
                    </a:lnTo>
                    <a:lnTo>
                      <a:pt x="593" y="766"/>
                    </a:lnTo>
                    <a:lnTo>
                      <a:pt x="609" y="765"/>
                    </a:lnTo>
                    <a:lnTo>
                      <a:pt x="622" y="768"/>
                    </a:lnTo>
                    <a:lnTo>
                      <a:pt x="649" y="767"/>
                    </a:lnTo>
                    <a:lnTo>
                      <a:pt x="669" y="787"/>
                    </a:lnTo>
                    <a:lnTo>
                      <a:pt x="684" y="796"/>
                    </a:lnTo>
                    <a:lnTo>
                      <a:pt x="709" y="799"/>
                    </a:lnTo>
                    <a:lnTo>
                      <a:pt x="729" y="808"/>
                    </a:lnTo>
                    <a:lnTo>
                      <a:pt x="741" y="810"/>
                    </a:lnTo>
                    <a:lnTo>
                      <a:pt x="765" y="781"/>
                    </a:lnTo>
                    <a:lnTo>
                      <a:pt x="782" y="777"/>
                    </a:lnTo>
                    <a:lnTo>
                      <a:pt x="795" y="766"/>
                    </a:lnTo>
                    <a:lnTo>
                      <a:pt x="811" y="751"/>
                    </a:lnTo>
                    <a:lnTo>
                      <a:pt x="836" y="747"/>
                    </a:lnTo>
                    <a:lnTo>
                      <a:pt x="831" y="719"/>
                    </a:lnTo>
                    <a:lnTo>
                      <a:pt x="826" y="710"/>
                    </a:lnTo>
                    <a:lnTo>
                      <a:pt x="814" y="697"/>
                    </a:lnTo>
                    <a:lnTo>
                      <a:pt x="806" y="701"/>
                    </a:lnTo>
                    <a:lnTo>
                      <a:pt x="797" y="699"/>
                    </a:lnTo>
                    <a:lnTo>
                      <a:pt x="786" y="687"/>
                    </a:lnTo>
                    <a:lnTo>
                      <a:pt x="783" y="657"/>
                    </a:lnTo>
                    <a:lnTo>
                      <a:pt x="798" y="638"/>
                    </a:lnTo>
                    <a:lnTo>
                      <a:pt x="784" y="622"/>
                    </a:lnTo>
                    <a:lnTo>
                      <a:pt x="783" y="615"/>
                    </a:lnTo>
                    <a:lnTo>
                      <a:pt x="806" y="591"/>
                    </a:lnTo>
                    <a:lnTo>
                      <a:pt x="805" y="582"/>
                    </a:lnTo>
                    <a:lnTo>
                      <a:pt x="798" y="553"/>
                    </a:lnTo>
                    <a:lnTo>
                      <a:pt x="813" y="537"/>
                    </a:lnTo>
                    <a:lnTo>
                      <a:pt x="797" y="522"/>
                    </a:lnTo>
                    <a:lnTo>
                      <a:pt x="796" y="510"/>
                    </a:lnTo>
                    <a:lnTo>
                      <a:pt x="793" y="489"/>
                    </a:lnTo>
                    <a:lnTo>
                      <a:pt x="788" y="482"/>
                    </a:lnTo>
                    <a:lnTo>
                      <a:pt x="772" y="484"/>
                    </a:lnTo>
                    <a:lnTo>
                      <a:pt x="757" y="489"/>
                    </a:lnTo>
                    <a:lnTo>
                      <a:pt x="752" y="493"/>
                    </a:lnTo>
                    <a:lnTo>
                      <a:pt x="744" y="501"/>
                    </a:lnTo>
                    <a:lnTo>
                      <a:pt x="732" y="508"/>
                    </a:lnTo>
                    <a:lnTo>
                      <a:pt x="725" y="495"/>
                    </a:lnTo>
                    <a:lnTo>
                      <a:pt x="735" y="486"/>
                    </a:lnTo>
                    <a:lnTo>
                      <a:pt x="738" y="477"/>
                    </a:lnTo>
                    <a:lnTo>
                      <a:pt x="737" y="466"/>
                    </a:lnTo>
                    <a:lnTo>
                      <a:pt x="758" y="442"/>
                    </a:lnTo>
                    <a:lnTo>
                      <a:pt x="772" y="437"/>
                    </a:lnTo>
                    <a:lnTo>
                      <a:pt x="774" y="420"/>
                    </a:lnTo>
                    <a:lnTo>
                      <a:pt x="785" y="404"/>
                    </a:lnTo>
                    <a:lnTo>
                      <a:pt x="821" y="374"/>
                    </a:lnTo>
                    <a:lnTo>
                      <a:pt x="831" y="372"/>
                    </a:lnTo>
                    <a:lnTo>
                      <a:pt x="834" y="362"/>
                    </a:lnTo>
                    <a:lnTo>
                      <a:pt x="845" y="349"/>
                    </a:lnTo>
                    <a:lnTo>
                      <a:pt x="857" y="349"/>
                    </a:lnTo>
                    <a:lnTo>
                      <a:pt x="861" y="341"/>
                    </a:lnTo>
                    <a:lnTo>
                      <a:pt x="868" y="337"/>
                    </a:lnTo>
                    <a:lnTo>
                      <a:pt x="875" y="322"/>
                    </a:lnTo>
                    <a:lnTo>
                      <a:pt x="881" y="300"/>
                    </a:lnTo>
                    <a:lnTo>
                      <a:pt x="883" y="284"/>
                    </a:lnTo>
                    <a:lnTo>
                      <a:pt x="880" y="271"/>
                    </a:lnTo>
                    <a:lnTo>
                      <a:pt x="894" y="254"/>
                    </a:lnTo>
                    <a:lnTo>
                      <a:pt x="912" y="241"/>
                    </a:lnTo>
                    <a:lnTo>
                      <a:pt x="922" y="231"/>
                    </a:lnTo>
                    <a:lnTo>
                      <a:pt x="922" y="226"/>
                    </a:lnTo>
                    <a:lnTo>
                      <a:pt x="902" y="217"/>
                    </a:lnTo>
                    <a:lnTo>
                      <a:pt x="894" y="212"/>
                    </a:lnTo>
                    <a:lnTo>
                      <a:pt x="867" y="213"/>
                    </a:lnTo>
                    <a:lnTo>
                      <a:pt x="837" y="210"/>
                    </a:lnTo>
                    <a:lnTo>
                      <a:pt x="825" y="211"/>
                    </a:lnTo>
                    <a:lnTo>
                      <a:pt x="815" y="207"/>
                    </a:lnTo>
                    <a:lnTo>
                      <a:pt x="802" y="197"/>
                    </a:lnTo>
                    <a:lnTo>
                      <a:pt x="793" y="181"/>
                    </a:lnTo>
                    <a:lnTo>
                      <a:pt x="783" y="171"/>
                    </a:lnTo>
                    <a:lnTo>
                      <a:pt x="770" y="168"/>
                    </a:lnTo>
                    <a:lnTo>
                      <a:pt x="757" y="165"/>
                    </a:lnTo>
                    <a:lnTo>
                      <a:pt x="750" y="163"/>
                    </a:lnTo>
                    <a:lnTo>
                      <a:pt x="731" y="150"/>
                    </a:lnTo>
                    <a:lnTo>
                      <a:pt x="706" y="135"/>
                    </a:lnTo>
                    <a:lnTo>
                      <a:pt x="694" y="121"/>
                    </a:lnTo>
                    <a:lnTo>
                      <a:pt x="678" y="118"/>
                    </a:lnTo>
                    <a:lnTo>
                      <a:pt x="667" y="112"/>
                    </a:lnTo>
                    <a:lnTo>
                      <a:pt x="658" y="96"/>
                    </a:lnTo>
                    <a:lnTo>
                      <a:pt x="638" y="77"/>
                    </a:lnTo>
                    <a:lnTo>
                      <a:pt x="633" y="64"/>
                    </a:lnTo>
                    <a:lnTo>
                      <a:pt x="615" y="50"/>
                    </a:lnTo>
                    <a:lnTo>
                      <a:pt x="606" y="39"/>
                    </a:lnTo>
                    <a:lnTo>
                      <a:pt x="597" y="29"/>
                    </a:lnTo>
                    <a:lnTo>
                      <a:pt x="581" y="21"/>
                    </a:lnTo>
                    <a:lnTo>
                      <a:pt x="562" y="6"/>
                    </a:lnTo>
                    <a:lnTo>
                      <a:pt x="549" y="0"/>
                    </a:lnTo>
                    <a:lnTo>
                      <a:pt x="515" y="5"/>
                    </a:lnTo>
                    <a:lnTo>
                      <a:pt x="503" y="6"/>
                    </a:lnTo>
                    <a:lnTo>
                      <a:pt x="488" y="20"/>
                    </a:lnTo>
                    <a:lnTo>
                      <a:pt x="497" y="28"/>
                    </a:lnTo>
                    <a:lnTo>
                      <a:pt x="487" y="44"/>
                    </a:lnTo>
                    <a:lnTo>
                      <a:pt x="457" y="85"/>
                    </a:lnTo>
                    <a:lnTo>
                      <a:pt x="441" y="97"/>
                    </a:lnTo>
                    <a:lnTo>
                      <a:pt x="394" y="105"/>
                    </a:lnTo>
                    <a:lnTo>
                      <a:pt x="375" y="112"/>
                    </a:lnTo>
                    <a:lnTo>
                      <a:pt x="365" y="121"/>
                    </a:lnTo>
                    <a:lnTo>
                      <a:pt x="361" y="131"/>
                    </a:lnTo>
                    <a:lnTo>
                      <a:pt x="343" y="128"/>
                    </a:lnTo>
                    <a:lnTo>
                      <a:pt x="315" y="136"/>
                    </a:lnTo>
                    <a:lnTo>
                      <a:pt x="296" y="133"/>
                    </a:lnTo>
                    <a:lnTo>
                      <a:pt x="280" y="126"/>
                    </a:lnTo>
                    <a:lnTo>
                      <a:pt x="267" y="114"/>
                    </a:lnTo>
                    <a:lnTo>
                      <a:pt x="256" y="112"/>
                    </a:lnTo>
                    <a:lnTo>
                      <a:pt x="264" y="100"/>
                    </a:lnTo>
                    <a:lnTo>
                      <a:pt x="248" y="91"/>
                    </a:lnTo>
                    <a:lnTo>
                      <a:pt x="237" y="89"/>
                    </a:lnTo>
                    <a:lnTo>
                      <a:pt x="228" y="88"/>
                    </a:lnTo>
                    <a:lnTo>
                      <a:pt x="226" y="92"/>
                    </a:lnTo>
                    <a:lnTo>
                      <a:pt x="237" y="100"/>
                    </a:lnTo>
                    <a:lnTo>
                      <a:pt x="233" y="106"/>
                    </a:lnTo>
                    <a:lnTo>
                      <a:pt x="238" y="117"/>
                    </a:lnTo>
                    <a:lnTo>
                      <a:pt x="242" y="131"/>
                    </a:lnTo>
                    <a:lnTo>
                      <a:pt x="242" y="142"/>
                    </a:lnTo>
                    <a:lnTo>
                      <a:pt x="240" y="144"/>
                    </a:lnTo>
                    <a:lnTo>
                      <a:pt x="233" y="151"/>
                    </a:lnTo>
                    <a:lnTo>
                      <a:pt x="232" y="160"/>
                    </a:lnTo>
                    <a:lnTo>
                      <a:pt x="232" y="172"/>
                    </a:lnTo>
                    <a:lnTo>
                      <a:pt x="232" y="180"/>
                    </a:lnTo>
                    <a:lnTo>
                      <a:pt x="219" y="180"/>
                    </a:lnTo>
                    <a:lnTo>
                      <a:pt x="201" y="172"/>
                    </a:lnTo>
                    <a:lnTo>
                      <a:pt x="193" y="183"/>
                    </a:lnTo>
                    <a:lnTo>
                      <a:pt x="176" y="172"/>
                    </a:lnTo>
                    <a:lnTo>
                      <a:pt x="168" y="170"/>
                    </a:lnTo>
                    <a:lnTo>
                      <a:pt x="158" y="180"/>
                    </a:lnTo>
                    <a:lnTo>
                      <a:pt x="148" y="180"/>
                    </a:lnTo>
                    <a:lnTo>
                      <a:pt x="147" y="173"/>
                    </a:lnTo>
                    <a:lnTo>
                      <a:pt x="106" y="142"/>
                    </a:lnTo>
                    <a:lnTo>
                      <a:pt x="96" y="142"/>
                    </a:lnTo>
                    <a:lnTo>
                      <a:pt x="91" y="148"/>
                    </a:lnTo>
                    <a:lnTo>
                      <a:pt x="78" y="156"/>
                    </a:lnTo>
                    <a:lnTo>
                      <a:pt x="68" y="159"/>
                    </a:lnTo>
                    <a:lnTo>
                      <a:pt x="54" y="149"/>
                    </a:lnTo>
                    <a:lnTo>
                      <a:pt x="28" y="151"/>
                    </a:lnTo>
                    <a:lnTo>
                      <a:pt x="13" y="161"/>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336" name="Freeform 200"/>
            <p:cNvSpPr>
              <a:spLocks/>
            </p:cNvSpPr>
            <p:nvPr/>
          </p:nvSpPr>
          <p:spPr bwMode="auto">
            <a:xfrm>
              <a:off x="7972425" y="3303588"/>
              <a:ext cx="571500" cy="282575"/>
            </a:xfrm>
            <a:custGeom>
              <a:avLst/>
              <a:gdLst/>
              <a:ahLst/>
              <a:cxnLst>
                <a:cxn ang="0">
                  <a:pos x="104" y="82"/>
                </a:cxn>
                <a:cxn ang="0">
                  <a:pos x="90" y="54"/>
                </a:cxn>
                <a:cxn ang="0">
                  <a:pos x="60" y="42"/>
                </a:cxn>
                <a:cxn ang="0">
                  <a:pos x="30" y="67"/>
                </a:cxn>
                <a:cxn ang="0">
                  <a:pos x="16" y="116"/>
                </a:cxn>
                <a:cxn ang="0">
                  <a:pos x="13" y="133"/>
                </a:cxn>
                <a:cxn ang="0">
                  <a:pos x="0" y="151"/>
                </a:cxn>
                <a:cxn ang="0">
                  <a:pos x="7" y="184"/>
                </a:cxn>
                <a:cxn ang="0">
                  <a:pos x="22" y="205"/>
                </a:cxn>
                <a:cxn ang="0">
                  <a:pos x="59" y="182"/>
                </a:cxn>
                <a:cxn ang="0">
                  <a:pos x="85" y="178"/>
                </a:cxn>
                <a:cxn ang="0">
                  <a:pos x="121" y="181"/>
                </a:cxn>
                <a:cxn ang="0">
                  <a:pos x="153" y="172"/>
                </a:cxn>
                <a:cxn ang="0">
                  <a:pos x="176" y="176"/>
                </a:cxn>
                <a:cxn ang="0">
                  <a:pos x="203" y="168"/>
                </a:cxn>
                <a:cxn ang="0">
                  <a:pos x="238" y="163"/>
                </a:cxn>
                <a:cxn ang="0">
                  <a:pos x="273" y="181"/>
                </a:cxn>
                <a:cxn ang="0">
                  <a:pos x="318" y="195"/>
                </a:cxn>
                <a:cxn ang="0">
                  <a:pos x="347" y="209"/>
                </a:cxn>
                <a:cxn ang="0">
                  <a:pos x="385" y="195"/>
                </a:cxn>
                <a:cxn ang="0">
                  <a:pos x="404" y="173"/>
                </a:cxn>
                <a:cxn ang="0">
                  <a:pos x="437" y="133"/>
                </a:cxn>
                <a:cxn ang="0">
                  <a:pos x="435" y="85"/>
                </a:cxn>
                <a:cxn ang="0">
                  <a:pos x="401" y="62"/>
                </a:cxn>
                <a:cxn ang="0">
                  <a:pos x="381" y="24"/>
                </a:cxn>
                <a:cxn ang="0">
                  <a:pos x="351" y="10"/>
                </a:cxn>
                <a:cxn ang="0">
                  <a:pos x="301" y="27"/>
                </a:cxn>
                <a:cxn ang="0">
                  <a:pos x="271" y="17"/>
                </a:cxn>
                <a:cxn ang="0">
                  <a:pos x="243" y="2"/>
                </a:cxn>
                <a:cxn ang="0">
                  <a:pos x="216" y="0"/>
                </a:cxn>
                <a:cxn ang="0">
                  <a:pos x="188" y="8"/>
                </a:cxn>
                <a:cxn ang="0">
                  <a:pos x="176" y="25"/>
                </a:cxn>
                <a:cxn ang="0">
                  <a:pos x="184" y="71"/>
                </a:cxn>
                <a:cxn ang="0">
                  <a:pos x="169" y="99"/>
                </a:cxn>
                <a:cxn ang="0">
                  <a:pos x="148" y="99"/>
                </a:cxn>
              </a:cxnLst>
              <a:rect l="0" t="0" r="r" b="b"/>
              <a:pathLst>
                <a:path w="443" h="210">
                  <a:moveTo>
                    <a:pt x="126" y="92"/>
                  </a:moveTo>
                  <a:lnTo>
                    <a:pt x="104" y="82"/>
                  </a:lnTo>
                  <a:lnTo>
                    <a:pt x="95" y="68"/>
                  </a:lnTo>
                  <a:lnTo>
                    <a:pt x="90" y="54"/>
                  </a:lnTo>
                  <a:lnTo>
                    <a:pt x="78" y="40"/>
                  </a:lnTo>
                  <a:lnTo>
                    <a:pt x="60" y="42"/>
                  </a:lnTo>
                  <a:lnTo>
                    <a:pt x="46" y="49"/>
                  </a:lnTo>
                  <a:lnTo>
                    <a:pt x="30" y="67"/>
                  </a:lnTo>
                  <a:lnTo>
                    <a:pt x="13" y="107"/>
                  </a:lnTo>
                  <a:lnTo>
                    <a:pt x="16" y="116"/>
                  </a:lnTo>
                  <a:lnTo>
                    <a:pt x="17" y="127"/>
                  </a:lnTo>
                  <a:lnTo>
                    <a:pt x="13" y="133"/>
                  </a:lnTo>
                  <a:lnTo>
                    <a:pt x="6" y="143"/>
                  </a:lnTo>
                  <a:lnTo>
                    <a:pt x="0" y="151"/>
                  </a:lnTo>
                  <a:lnTo>
                    <a:pt x="5" y="161"/>
                  </a:lnTo>
                  <a:lnTo>
                    <a:pt x="7" y="184"/>
                  </a:lnTo>
                  <a:lnTo>
                    <a:pt x="13" y="203"/>
                  </a:lnTo>
                  <a:lnTo>
                    <a:pt x="22" y="205"/>
                  </a:lnTo>
                  <a:lnTo>
                    <a:pt x="40" y="197"/>
                  </a:lnTo>
                  <a:lnTo>
                    <a:pt x="59" y="182"/>
                  </a:lnTo>
                  <a:lnTo>
                    <a:pt x="68" y="176"/>
                  </a:lnTo>
                  <a:lnTo>
                    <a:pt x="85" y="178"/>
                  </a:lnTo>
                  <a:lnTo>
                    <a:pt x="104" y="180"/>
                  </a:lnTo>
                  <a:lnTo>
                    <a:pt x="121" y="181"/>
                  </a:lnTo>
                  <a:lnTo>
                    <a:pt x="131" y="187"/>
                  </a:lnTo>
                  <a:lnTo>
                    <a:pt x="153" y="172"/>
                  </a:lnTo>
                  <a:lnTo>
                    <a:pt x="163" y="171"/>
                  </a:lnTo>
                  <a:lnTo>
                    <a:pt x="176" y="176"/>
                  </a:lnTo>
                  <a:lnTo>
                    <a:pt x="192" y="180"/>
                  </a:lnTo>
                  <a:lnTo>
                    <a:pt x="203" y="168"/>
                  </a:lnTo>
                  <a:lnTo>
                    <a:pt x="225" y="162"/>
                  </a:lnTo>
                  <a:lnTo>
                    <a:pt x="238" y="163"/>
                  </a:lnTo>
                  <a:lnTo>
                    <a:pt x="249" y="181"/>
                  </a:lnTo>
                  <a:lnTo>
                    <a:pt x="273" y="181"/>
                  </a:lnTo>
                  <a:lnTo>
                    <a:pt x="299" y="176"/>
                  </a:lnTo>
                  <a:lnTo>
                    <a:pt x="318" y="195"/>
                  </a:lnTo>
                  <a:lnTo>
                    <a:pt x="333" y="208"/>
                  </a:lnTo>
                  <a:lnTo>
                    <a:pt x="347" y="209"/>
                  </a:lnTo>
                  <a:lnTo>
                    <a:pt x="365" y="198"/>
                  </a:lnTo>
                  <a:lnTo>
                    <a:pt x="385" y="195"/>
                  </a:lnTo>
                  <a:lnTo>
                    <a:pt x="396" y="183"/>
                  </a:lnTo>
                  <a:lnTo>
                    <a:pt x="404" y="173"/>
                  </a:lnTo>
                  <a:lnTo>
                    <a:pt x="425" y="146"/>
                  </a:lnTo>
                  <a:lnTo>
                    <a:pt x="437" y="133"/>
                  </a:lnTo>
                  <a:lnTo>
                    <a:pt x="442" y="113"/>
                  </a:lnTo>
                  <a:lnTo>
                    <a:pt x="435" y="85"/>
                  </a:lnTo>
                  <a:lnTo>
                    <a:pt x="424" y="79"/>
                  </a:lnTo>
                  <a:lnTo>
                    <a:pt x="401" y="62"/>
                  </a:lnTo>
                  <a:lnTo>
                    <a:pt x="392" y="45"/>
                  </a:lnTo>
                  <a:lnTo>
                    <a:pt x="381" y="24"/>
                  </a:lnTo>
                  <a:lnTo>
                    <a:pt x="361" y="10"/>
                  </a:lnTo>
                  <a:lnTo>
                    <a:pt x="351" y="10"/>
                  </a:lnTo>
                  <a:lnTo>
                    <a:pt x="314" y="15"/>
                  </a:lnTo>
                  <a:lnTo>
                    <a:pt x="301" y="27"/>
                  </a:lnTo>
                  <a:lnTo>
                    <a:pt x="290" y="30"/>
                  </a:lnTo>
                  <a:lnTo>
                    <a:pt x="271" y="17"/>
                  </a:lnTo>
                  <a:lnTo>
                    <a:pt x="254" y="11"/>
                  </a:lnTo>
                  <a:lnTo>
                    <a:pt x="243" y="2"/>
                  </a:lnTo>
                  <a:lnTo>
                    <a:pt x="235" y="0"/>
                  </a:lnTo>
                  <a:lnTo>
                    <a:pt x="216" y="0"/>
                  </a:lnTo>
                  <a:lnTo>
                    <a:pt x="201" y="6"/>
                  </a:lnTo>
                  <a:lnTo>
                    <a:pt x="188" y="8"/>
                  </a:lnTo>
                  <a:lnTo>
                    <a:pt x="180" y="12"/>
                  </a:lnTo>
                  <a:lnTo>
                    <a:pt x="176" y="25"/>
                  </a:lnTo>
                  <a:lnTo>
                    <a:pt x="177" y="47"/>
                  </a:lnTo>
                  <a:lnTo>
                    <a:pt x="184" y="71"/>
                  </a:lnTo>
                  <a:lnTo>
                    <a:pt x="186" y="83"/>
                  </a:lnTo>
                  <a:lnTo>
                    <a:pt x="169" y="99"/>
                  </a:lnTo>
                  <a:lnTo>
                    <a:pt x="158" y="109"/>
                  </a:lnTo>
                  <a:lnTo>
                    <a:pt x="148" y="99"/>
                  </a:lnTo>
                  <a:lnTo>
                    <a:pt x="126" y="9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1" name="Group 201"/>
            <p:cNvGrpSpPr>
              <a:grpSpLocks/>
            </p:cNvGrpSpPr>
            <p:nvPr/>
          </p:nvGrpSpPr>
          <p:grpSpPr bwMode="auto">
            <a:xfrm>
              <a:off x="5719763" y="3103563"/>
              <a:ext cx="688975" cy="1114425"/>
              <a:chOff x="1759" y="1596"/>
              <a:chExt cx="532" cy="829"/>
            </a:xfrm>
            <a:solidFill>
              <a:srgbClr val="99FF33"/>
            </a:solidFill>
          </p:grpSpPr>
          <p:sp>
            <p:nvSpPr>
              <p:cNvPr id="219338" name="Freeform 202"/>
              <p:cNvSpPr>
                <a:spLocks/>
              </p:cNvSpPr>
              <p:nvPr/>
            </p:nvSpPr>
            <p:spPr bwMode="auto">
              <a:xfrm>
                <a:off x="1759" y="1600"/>
                <a:ext cx="532" cy="825"/>
              </a:xfrm>
              <a:custGeom>
                <a:avLst/>
                <a:gdLst/>
                <a:ahLst/>
                <a:cxnLst>
                  <a:cxn ang="0">
                    <a:pos x="158" y="589"/>
                  </a:cxn>
                  <a:cxn ang="0">
                    <a:pos x="100" y="632"/>
                  </a:cxn>
                  <a:cxn ang="0">
                    <a:pos x="89" y="667"/>
                  </a:cxn>
                  <a:cxn ang="0">
                    <a:pos x="125" y="683"/>
                  </a:cxn>
                  <a:cxn ang="0">
                    <a:pos x="155" y="694"/>
                  </a:cxn>
                  <a:cxn ang="0">
                    <a:pos x="208" y="699"/>
                  </a:cxn>
                  <a:cxn ang="0">
                    <a:pos x="178" y="740"/>
                  </a:cxn>
                  <a:cxn ang="0">
                    <a:pos x="98" y="725"/>
                  </a:cxn>
                  <a:cxn ang="0">
                    <a:pos x="47" y="773"/>
                  </a:cxn>
                  <a:cxn ang="0">
                    <a:pos x="2" y="798"/>
                  </a:cxn>
                  <a:cxn ang="0">
                    <a:pos x="28" y="816"/>
                  </a:cxn>
                  <a:cxn ang="0">
                    <a:pos x="73" y="805"/>
                  </a:cxn>
                  <a:cxn ang="0">
                    <a:pos x="135" y="824"/>
                  </a:cxn>
                  <a:cxn ang="0">
                    <a:pos x="178" y="782"/>
                  </a:cxn>
                  <a:cxn ang="0">
                    <a:pos x="219" y="802"/>
                  </a:cxn>
                  <a:cxn ang="0">
                    <a:pos x="280" y="805"/>
                  </a:cxn>
                  <a:cxn ang="0">
                    <a:pos x="321" y="799"/>
                  </a:cxn>
                  <a:cxn ang="0">
                    <a:pos x="381" y="815"/>
                  </a:cxn>
                  <a:cxn ang="0">
                    <a:pos x="433" y="815"/>
                  </a:cxn>
                  <a:cxn ang="0">
                    <a:pos x="480" y="796"/>
                  </a:cxn>
                  <a:cxn ang="0">
                    <a:pos x="456" y="760"/>
                  </a:cxn>
                  <a:cxn ang="0">
                    <a:pos x="457" y="735"/>
                  </a:cxn>
                  <a:cxn ang="0">
                    <a:pos x="517" y="691"/>
                  </a:cxn>
                  <a:cxn ang="0">
                    <a:pos x="530" y="637"/>
                  </a:cxn>
                  <a:cxn ang="0">
                    <a:pos x="482" y="611"/>
                  </a:cxn>
                  <a:cxn ang="0">
                    <a:pos x="449" y="611"/>
                  </a:cxn>
                  <a:cxn ang="0">
                    <a:pos x="454" y="560"/>
                  </a:cxn>
                  <a:cxn ang="0">
                    <a:pos x="447" y="488"/>
                  </a:cxn>
                  <a:cxn ang="0">
                    <a:pos x="390" y="411"/>
                  </a:cxn>
                  <a:cxn ang="0">
                    <a:pos x="385" y="348"/>
                  </a:cxn>
                  <a:cxn ang="0">
                    <a:pos x="363" y="299"/>
                  </a:cxn>
                  <a:cxn ang="0">
                    <a:pos x="311" y="275"/>
                  </a:cxn>
                  <a:cxn ang="0">
                    <a:pos x="303" y="257"/>
                  </a:cxn>
                  <a:cxn ang="0">
                    <a:pos x="349" y="258"/>
                  </a:cxn>
                  <a:cxn ang="0">
                    <a:pos x="410" y="174"/>
                  </a:cxn>
                  <a:cxn ang="0">
                    <a:pos x="402" y="126"/>
                  </a:cxn>
                  <a:cxn ang="0">
                    <a:pos x="334" y="106"/>
                  </a:cxn>
                  <a:cxn ang="0">
                    <a:pos x="292" y="102"/>
                  </a:cxn>
                  <a:cxn ang="0">
                    <a:pos x="341" y="55"/>
                  </a:cxn>
                  <a:cxn ang="0">
                    <a:pos x="401" y="19"/>
                  </a:cxn>
                  <a:cxn ang="0">
                    <a:pos x="311" y="10"/>
                  </a:cxn>
                  <a:cxn ang="0">
                    <a:pos x="265" y="39"/>
                  </a:cxn>
                  <a:cxn ang="0">
                    <a:pos x="212" y="66"/>
                  </a:cxn>
                  <a:cxn ang="0">
                    <a:pos x="197" y="124"/>
                  </a:cxn>
                  <a:cxn ang="0">
                    <a:pos x="167" y="179"/>
                  </a:cxn>
                  <a:cxn ang="0">
                    <a:pos x="199" y="191"/>
                  </a:cxn>
                  <a:cxn ang="0">
                    <a:pos x="145" y="291"/>
                  </a:cxn>
                  <a:cxn ang="0">
                    <a:pos x="190" y="255"/>
                  </a:cxn>
                  <a:cxn ang="0">
                    <a:pos x="213" y="318"/>
                  </a:cxn>
                  <a:cxn ang="0">
                    <a:pos x="172" y="361"/>
                  </a:cxn>
                  <a:cxn ang="0">
                    <a:pos x="241" y="389"/>
                  </a:cxn>
                  <a:cxn ang="0">
                    <a:pos x="244" y="413"/>
                  </a:cxn>
                  <a:cxn ang="0">
                    <a:pos x="287" y="458"/>
                  </a:cxn>
                  <a:cxn ang="0">
                    <a:pos x="253" y="503"/>
                  </a:cxn>
                  <a:cxn ang="0">
                    <a:pos x="212" y="519"/>
                  </a:cxn>
                </a:cxnLst>
                <a:rect l="0" t="0" r="r" b="b"/>
                <a:pathLst>
                  <a:path w="532" h="825">
                    <a:moveTo>
                      <a:pt x="139" y="550"/>
                    </a:moveTo>
                    <a:lnTo>
                      <a:pt x="167" y="567"/>
                    </a:lnTo>
                    <a:lnTo>
                      <a:pt x="158" y="589"/>
                    </a:lnTo>
                    <a:lnTo>
                      <a:pt x="143" y="606"/>
                    </a:lnTo>
                    <a:lnTo>
                      <a:pt x="120" y="619"/>
                    </a:lnTo>
                    <a:lnTo>
                      <a:pt x="100" y="632"/>
                    </a:lnTo>
                    <a:lnTo>
                      <a:pt x="80" y="636"/>
                    </a:lnTo>
                    <a:lnTo>
                      <a:pt x="72" y="644"/>
                    </a:lnTo>
                    <a:lnTo>
                      <a:pt x="89" y="667"/>
                    </a:lnTo>
                    <a:lnTo>
                      <a:pt x="113" y="665"/>
                    </a:lnTo>
                    <a:lnTo>
                      <a:pt x="124" y="667"/>
                    </a:lnTo>
                    <a:lnTo>
                      <a:pt x="125" y="683"/>
                    </a:lnTo>
                    <a:lnTo>
                      <a:pt x="138" y="682"/>
                    </a:lnTo>
                    <a:lnTo>
                      <a:pt x="149" y="676"/>
                    </a:lnTo>
                    <a:lnTo>
                      <a:pt x="155" y="694"/>
                    </a:lnTo>
                    <a:lnTo>
                      <a:pt x="170" y="707"/>
                    </a:lnTo>
                    <a:lnTo>
                      <a:pt x="192" y="704"/>
                    </a:lnTo>
                    <a:lnTo>
                      <a:pt x="208" y="699"/>
                    </a:lnTo>
                    <a:lnTo>
                      <a:pt x="222" y="704"/>
                    </a:lnTo>
                    <a:lnTo>
                      <a:pt x="191" y="732"/>
                    </a:lnTo>
                    <a:lnTo>
                      <a:pt x="178" y="740"/>
                    </a:lnTo>
                    <a:lnTo>
                      <a:pt x="159" y="735"/>
                    </a:lnTo>
                    <a:lnTo>
                      <a:pt x="120" y="723"/>
                    </a:lnTo>
                    <a:lnTo>
                      <a:pt x="98" y="725"/>
                    </a:lnTo>
                    <a:lnTo>
                      <a:pt x="80" y="742"/>
                    </a:lnTo>
                    <a:lnTo>
                      <a:pt x="60" y="762"/>
                    </a:lnTo>
                    <a:lnTo>
                      <a:pt x="47" y="773"/>
                    </a:lnTo>
                    <a:lnTo>
                      <a:pt x="31" y="779"/>
                    </a:lnTo>
                    <a:lnTo>
                      <a:pt x="15" y="789"/>
                    </a:lnTo>
                    <a:lnTo>
                      <a:pt x="2" y="798"/>
                    </a:lnTo>
                    <a:lnTo>
                      <a:pt x="0" y="805"/>
                    </a:lnTo>
                    <a:lnTo>
                      <a:pt x="16" y="807"/>
                    </a:lnTo>
                    <a:lnTo>
                      <a:pt x="28" y="816"/>
                    </a:lnTo>
                    <a:lnTo>
                      <a:pt x="45" y="821"/>
                    </a:lnTo>
                    <a:lnTo>
                      <a:pt x="60" y="813"/>
                    </a:lnTo>
                    <a:lnTo>
                      <a:pt x="73" y="805"/>
                    </a:lnTo>
                    <a:lnTo>
                      <a:pt x="87" y="806"/>
                    </a:lnTo>
                    <a:lnTo>
                      <a:pt x="112" y="818"/>
                    </a:lnTo>
                    <a:lnTo>
                      <a:pt x="135" y="824"/>
                    </a:lnTo>
                    <a:lnTo>
                      <a:pt x="149" y="814"/>
                    </a:lnTo>
                    <a:lnTo>
                      <a:pt x="154" y="799"/>
                    </a:lnTo>
                    <a:lnTo>
                      <a:pt x="178" y="782"/>
                    </a:lnTo>
                    <a:lnTo>
                      <a:pt x="193" y="781"/>
                    </a:lnTo>
                    <a:lnTo>
                      <a:pt x="208" y="795"/>
                    </a:lnTo>
                    <a:lnTo>
                      <a:pt x="219" y="802"/>
                    </a:lnTo>
                    <a:lnTo>
                      <a:pt x="237" y="801"/>
                    </a:lnTo>
                    <a:lnTo>
                      <a:pt x="262" y="802"/>
                    </a:lnTo>
                    <a:lnTo>
                      <a:pt x="280" y="805"/>
                    </a:lnTo>
                    <a:lnTo>
                      <a:pt x="293" y="795"/>
                    </a:lnTo>
                    <a:lnTo>
                      <a:pt x="306" y="794"/>
                    </a:lnTo>
                    <a:lnTo>
                      <a:pt x="321" y="799"/>
                    </a:lnTo>
                    <a:lnTo>
                      <a:pt x="339" y="812"/>
                    </a:lnTo>
                    <a:lnTo>
                      <a:pt x="358" y="812"/>
                    </a:lnTo>
                    <a:lnTo>
                      <a:pt x="381" y="815"/>
                    </a:lnTo>
                    <a:lnTo>
                      <a:pt x="397" y="822"/>
                    </a:lnTo>
                    <a:lnTo>
                      <a:pt x="418" y="824"/>
                    </a:lnTo>
                    <a:lnTo>
                      <a:pt x="433" y="815"/>
                    </a:lnTo>
                    <a:lnTo>
                      <a:pt x="452" y="803"/>
                    </a:lnTo>
                    <a:lnTo>
                      <a:pt x="464" y="800"/>
                    </a:lnTo>
                    <a:lnTo>
                      <a:pt x="480" y="796"/>
                    </a:lnTo>
                    <a:lnTo>
                      <a:pt x="496" y="782"/>
                    </a:lnTo>
                    <a:lnTo>
                      <a:pt x="483" y="772"/>
                    </a:lnTo>
                    <a:lnTo>
                      <a:pt x="456" y="760"/>
                    </a:lnTo>
                    <a:lnTo>
                      <a:pt x="448" y="754"/>
                    </a:lnTo>
                    <a:lnTo>
                      <a:pt x="446" y="746"/>
                    </a:lnTo>
                    <a:lnTo>
                      <a:pt x="457" y="735"/>
                    </a:lnTo>
                    <a:lnTo>
                      <a:pt x="475" y="731"/>
                    </a:lnTo>
                    <a:lnTo>
                      <a:pt x="493" y="722"/>
                    </a:lnTo>
                    <a:lnTo>
                      <a:pt x="517" y="691"/>
                    </a:lnTo>
                    <a:lnTo>
                      <a:pt x="529" y="675"/>
                    </a:lnTo>
                    <a:lnTo>
                      <a:pt x="531" y="652"/>
                    </a:lnTo>
                    <a:lnTo>
                      <a:pt x="530" y="637"/>
                    </a:lnTo>
                    <a:lnTo>
                      <a:pt x="514" y="628"/>
                    </a:lnTo>
                    <a:lnTo>
                      <a:pt x="498" y="616"/>
                    </a:lnTo>
                    <a:lnTo>
                      <a:pt x="482" y="611"/>
                    </a:lnTo>
                    <a:lnTo>
                      <a:pt x="464" y="614"/>
                    </a:lnTo>
                    <a:lnTo>
                      <a:pt x="454" y="621"/>
                    </a:lnTo>
                    <a:lnTo>
                      <a:pt x="449" y="611"/>
                    </a:lnTo>
                    <a:lnTo>
                      <a:pt x="455" y="593"/>
                    </a:lnTo>
                    <a:lnTo>
                      <a:pt x="458" y="581"/>
                    </a:lnTo>
                    <a:lnTo>
                      <a:pt x="454" y="560"/>
                    </a:lnTo>
                    <a:lnTo>
                      <a:pt x="450" y="528"/>
                    </a:lnTo>
                    <a:lnTo>
                      <a:pt x="454" y="504"/>
                    </a:lnTo>
                    <a:lnTo>
                      <a:pt x="447" y="488"/>
                    </a:lnTo>
                    <a:lnTo>
                      <a:pt x="435" y="471"/>
                    </a:lnTo>
                    <a:lnTo>
                      <a:pt x="404" y="431"/>
                    </a:lnTo>
                    <a:lnTo>
                      <a:pt x="390" y="411"/>
                    </a:lnTo>
                    <a:lnTo>
                      <a:pt x="385" y="386"/>
                    </a:lnTo>
                    <a:lnTo>
                      <a:pt x="379" y="371"/>
                    </a:lnTo>
                    <a:lnTo>
                      <a:pt x="385" y="348"/>
                    </a:lnTo>
                    <a:lnTo>
                      <a:pt x="382" y="328"/>
                    </a:lnTo>
                    <a:lnTo>
                      <a:pt x="377" y="307"/>
                    </a:lnTo>
                    <a:lnTo>
                      <a:pt x="363" y="299"/>
                    </a:lnTo>
                    <a:lnTo>
                      <a:pt x="344" y="281"/>
                    </a:lnTo>
                    <a:lnTo>
                      <a:pt x="327" y="276"/>
                    </a:lnTo>
                    <a:lnTo>
                      <a:pt x="311" y="275"/>
                    </a:lnTo>
                    <a:lnTo>
                      <a:pt x="300" y="274"/>
                    </a:lnTo>
                    <a:lnTo>
                      <a:pt x="298" y="265"/>
                    </a:lnTo>
                    <a:lnTo>
                      <a:pt x="303" y="257"/>
                    </a:lnTo>
                    <a:lnTo>
                      <a:pt x="321" y="252"/>
                    </a:lnTo>
                    <a:lnTo>
                      <a:pt x="338" y="258"/>
                    </a:lnTo>
                    <a:lnTo>
                      <a:pt x="349" y="258"/>
                    </a:lnTo>
                    <a:lnTo>
                      <a:pt x="355" y="248"/>
                    </a:lnTo>
                    <a:lnTo>
                      <a:pt x="350" y="235"/>
                    </a:lnTo>
                    <a:lnTo>
                      <a:pt x="410" y="174"/>
                    </a:lnTo>
                    <a:lnTo>
                      <a:pt x="421" y="161"/>
                    </a:lnTo>
                    <a:lnTo>
                      <a:pt x="419" y="136"/>
                    </a:lnTo>
                    <a:lnTo>
                      <a:pt x="402" y="126"/>
                    </a:lnTo>
                    <a:lnTo>
                      <a:pt x="384" y="124"/>
                    </a:lnTo>
                    <a:lnTo>
                      <a:pt x="365" y="104"/>
                    </a:lnTo>
                    <a:lnTo>
                      <a:pt x="334" y="106"/>
                    </a:lnTo>
                    <a:lnTo>
                      <a:pt x="304" y="113"/>
                    </a:lnTo>
                    <a:lnTo>
                      <a:pt x="299" y="112"/>
                    </a:lnTo>
                    <a:lnTo>
                      <a:pt x="292" y="102"/>
                    </a:lnTo>
                    <a:lnTo>
                      <a:pt x="304" y="91"/>
                    </a:lnTo>
                    <a:lnTo>
                      <a:pt x="315" y="77"/>
                    </a:lnTo>
                    <a:lnTo>
                      <a:pt x="341" y="55"/>
                    </a:lnTo>
                    <a:lnTo>
                      <a:pt x="362" y="51"/>
                    </a:lnTo>
                    <a:lnTo>
                      <a:pt x="382" y="34"/>
                    </a:lnTo>
                    <a:lnTo>
                      <a:pt x="401" y="19"/>
                    </a:lnTo>
                    <a:lnTo>
                      <a:pt x="354" y="11"/>
                    </a:lnTo>
                    <a:lnTo>
                      <a:pt x="334" y="11"/>
                    </a:lnTo>
                    <a:lnTo>
                      <a:pt x="311" y="10"/>
                    </a:lnTo>
                    <a:lnTo>
                      <a:pt x="284" y="0"/>
                    </a:lnTo>
                    <a:lnTo>
                      <a:pt x="263" y="26"/>
                    </a:lnTo>
                    <a:lnTo>
                      <a:pt x="265" y="39"/>
                    </a:lnTo>
                    <a:lnTo>
                      <a:pt x="252" y="44"/>
                    </a:lnTo>
                    <a:lnTo>
                      <a:pt x="232" y="58"/>
                    </a:lnTo>
                    <a:lnTo>
                      <a:pt x="212" y="66"/>
                    </a:lnTo>
                    <a:lnTo>
                      <a:pt x="214" y="85"/>
                    </a:lnTo>
                    <a:lnTo>
                      <a:pt x="213" y="98"/>
                    </a:lnTo>
                    <a:lnTo>
                      <a:pt x="197" y="124"/>
                    </a:lnTo>
                    <a:lnTo>
                      <a:pt x="171" y="155"/>
                    </a:lnTo>
                    <a:lnTo>
                      <a:pt x="160" y="169"/>
                    </a:lnTo>
                    <a:lnTo>
                      <a:pt x="167" y="179"/>
                    </a:lnTo>
                    <a:lnTo>
                      <a:pt x="197" y="174"/>
                    </a:lnTo>
                    <a:lnTo>
                      <a:pt x="199" y="179"/>
                    </a:lnTo>
                    <a:lnTo>
                      <a:pt x="199" y="191"/>
                    </a:lnTo>
                    <a:lnTo>
                      <a:pt x="165" y="241"/>
                    </a:lnTo>
                    <a:lnTo>
                      <a:pt x="154" y="268"/>
                    </a:lnTo>
                    <a:lnTo>
                      <a:pt x="145" y="291"/>
                    </a:lnTo>
                    <a:lnTo>
                      <a:pt x="156" y="301"/>
                    </a:lnTo>
                    <a:lnTo>
                      <a:pt x="175" y="278"/>
                    </a:lnTo>
                    <a:lnTo>
                      <a:pt x="190" y="255"/>
                    </a:lnTo>
                    <a:lnTo>
                      <a:pt x="203" y="259"/>
                    </a:lnTo>
                    <a:lnTo>
                      <a:pt x="208" y="294"/>
                    </a:lnTo>
                    <a:lnTo>
                      <a:pt x="213" y="318"/>
                    </a:lnTo>
                    <a:lnTo>
                      <a:pt x="189" y="331"/>
                    </a:lnTo>
                    <a:lnTo>
                      <a:pt x="174" y="347"/>
                    </a:lnTo>
                    <a:lnTo>
                      <a:pt x="172" y="361"/>
                    </a:lnTo>
                    <a:lnTo>
                      <a:pt x="204" y="381"/>
                    </a:lnTo>
                    <a:lnTo>
                      <a:pt x="233" y="375"/>
                    </a:lnTo>
                    <a:lnTo>
                      <a:pt x="241" y="389"/>
                    </a:lnTo>
                    <a:lnTo>
                      <a:pt x="267" y="369"/>
                    </a:lnTo>
                    <a:lnTo>
                      <a:pt x="266" y="383"/>
                    </a:lnTo>
                    <a:lnTo>
                      <a:pt x="244" y="413"/>
                    </a:lnTo>
                    <a:lnTo>
                      <a:pt x="257" y="442"/>
                    </a:lnTo>
                    <a:lnTo>
                      <a:pt x="262" y="456"/>
                    </a:lnTo>
                    <a:lnTo>
                      <a:pt x="287" y="458"/>
                    </a:lnTo>
                    <a:lnTo>
                      <a:pt x="291" y="470"/>
                    </a:lnTo>
                    <a:lnTo>
                      <a:pt x="263" y="507"/>
                    </a:lnTo>
                    <a:lnTo>
                      <a:pt x="253" y="503"/>
                    </a:lnTo>
                    <a:lnTo>
                      <a:pt x="243" y="513"/>
                    </a:lnTo>
                    <a:lnTo>
                      <a:pt x="243" y="531"/>
                    </a:lnTo>
                    <a:lnTo>
                      <a:pt x="212" y="519"/>
                    </a:lnTo>
                    <a:lnTo>
                      <a:pt x="139" y="55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39" name="Freeform 203"/>
              <p:cNvSpPr>
                <a:spLocks/>
              </p:cNvSpPr>
              <p:nvPr/>
            </p:nvSpPr>
            <p:spPr bwMode="auto">
              <a:xfrm>
                <a:off x="1921" y="2012"/>
                <a:ext cx="45" cy="35"/>
              </a:xfrm>
              <a:custGeom>
                <a:avLst/>
                <a:gdLst/>
                <a:ahLst/>
                <a:cxnLst>
                  <a:cxn ang="0">
                    <a:pos x="21" y="0"/>
                  </a:cxn>
                  <a:cxn ang="0">
                    <a:pos x="40" y="0"/>
                  </a:cxn>
                  <a:cxn ang="0">
                    <a:pos x="44" y="12"/>
                  </a:cxn>
                  <a:cxn ang="0">
                    <a:pos x="25" y="26"/>
                  </a:cxn>
                  <a:cxn ang="0">
                    <a:pos x="4" y="34"/>
                  </a:cxn>
                  <a:cxn ang="0">
                    <a:pos x="0" y="20"/>
                  </a:cxn>
                  <a:cxn ang="0">
                    <a:pos x="21" y="0"/>
                  </a:cxn>
                </a:cxnLst>
                <a:rect l="0" t="0" r="r" b="b"/>
                <a:pathLst>
                  <a:path w="45" h="35">
                    <a:moveTo>
                      <a:pt x="21" y="0"/>
                    </a:moveTo>
                    <a:lnTo>
                      <a:pt x="40" y="0"/>
                    </a:lnTo>
                    <a:lnTo>
                      <a:pt x="44" y="12"/>
                    </a:lnTo>
                    <a:lnTo>
                      <a:pt x="25" y="26"/>
                    </a:lnTo>
                    <a:lnTo>
                      <a:pt x="4" y="34"/>
                    </a:lnTo>
                    <a:lnTo>
                      <a:pt x="0" y="20"/>
                    </a:lnTo>
                    <a:lnTo>
                      <a:pt x="21"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0" name="Freeform 204"/>
              <p:cNvSpPr>
                <a:spLocks/>
              </p:cNvSpPr>
              <p:nvPr/>
            </p:nvSpPr>
            <p:spPr bwMode="auto">
              <a:xfrm>
                <a:off x="1872" y="1818"/>
                <a:ext cx="44" cy="35"/>
              </a:xfrm>
              <a:custGeom>
                <a:avLst/>
                <a:gdLst/>
                <a:ahLst/>
                <a:cxnLst>
                  <a:cxn ang="0">
                    <a:pos x="35" y="0"/>
                  </a:cxn>
                  <a:cxn ang="0">
                    <a:pos x="43" y="16"/>
                  </a:cxn>
                  <a:cxn ang="0">
                    <a:pos x="23" y="26"/>
                  </a:cxn>
                  <a:cxn ang="0">
                    <a:pos x="7" y="34"/>
                  </a:cxn>
                  <a:cxn ang="0">
                    <a:pos x="0" y="19"/>
                  </a:cxn>
                  <a:cxn ang="0">
                    <a:pos x="8" y="9"/>
                  </a:cxn>
                  <a:cxn ang="0">
                    <a:pos x="35" y="0"/>
                  </a:cxn>
                </a:cxnLst>
                <a:rect l="0" t="0" r="r" b="b"/>
                <a:pathLst>
                  <a:path w="44" h="35">
                    <a:moveTo>
                      <a:pt x="35" y="0"/>
                    </a:moveTo>
                    <a:lnTo>
                      <a:pt x="43" y="16"/>
                    </a:lnTo>
                    <a:lnTo>
                      <a:pt x="23" y="26"/>
                    </a:lnTo>
                    <a:lnTo>
                      <a:pt x="7" y="34"/>
                    </a:lnTo>
                    <a:lnTo>
                      <a:pt x="0" y="19"/>
                    </a:lnTo>
                    <a:lnTo>
                      <a:pt x="8" y="9"/>
                    </a:lnTo>
                    <a:lnTo>
                      <a:pt x="35"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1" name="Freeform 205"/>
              <p:cNvSpPr>
                <a:spLocks/>
              </p:cNvSpPr>
              <p:nvPr/>
            </p:nvSpPr>
            <p:spPr bwMode="auto">
              <a:xfrm>
                <a:off x="1921" y="1666"/>
                <a:ext cx="29" cy="58"/>
              </a:xfrm>
              <a:custGeom>
                <a:avLst/>
                <a:gdLst/>
                <a:ahLst/>
                <a:cxnLst>
                  <a:cxn ang="0">
                    <a:pos x="15" y="57"/>
                  </a:cxn>
                  <a:cxn ang="0">
                    <a:pos x="28" y="41"/>
                  </a:cxn>
                  <a:cxn ang="0">
                    <a:pos x="22" y="24"/>
                  </a:cxn>
                  <a:cxn ang="0">
                    <a:pos x="16" y="14"/>
                  </a:cxn>
                  <a:cxn ang="0">
                    <a:pos x="10" y="0"/>
                  </a:cxn>
                  <a:cxn ang="0">
                    <a:pos x="0" y="8"/>
                  </a:cxn>
                  <a:cxn ang="0">
                    <a:pos x="9" y="27"/>
                  </a:cxn>
                  <a:cxn ang="0">
                    <a:pos x="15" y="57"/>
                  </a:cxn>
                </a:cxnLst>
                <a:rect l="0" t="0" r="r" b="b"/>
                <a:pathLst>
                  <a:path w="29" h="58">
                    <a:moveTo>
                      <a:pt x="15" y="57"/>
                    </a:moveTo>
                    <a:lnTo>
                      <a:pt x="28" y="41"/>
                    </a:lnTo>
                    <a:lnTo>
                      <a:pt x="22" y="24"/>
                    </a:lnTo>
                    <a:lnTo>
                      <a:pt x="16" y="14"/>
                    </a:lnTo>
                    <a:lnTo>
                      <a:pt x="10" y="0"/>
                    </a:lnTo>
                    <a:lnTo>
                      <a:pt x="0" y="8"/>
                    </a:lnTo>
                    <a:lnTo>
                      <a:pt x="9" y="27"/>
                    </a:lnTo>
                    <a:lnTo>
                      <a:pt x="15" y="57"/>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2" name="Freeform 206"/>
              <p:cNvSpPr>
                <a:spLocks/>
              </p:cNvSpPr>
              <p:nvPr/>
            </p:nvSpPr>
            <p:spPr bwMode="auto">
              <a:xfrm>
                <a:off x="1770" y="1900"/>
                <a:ext cx="121" cy="111"/>
              </a:xfrm>
              <a:custGeom>
                <a:avLst/>
                <a:gdLst/>
                <a:ahLst/>
                <a:cxnLst>
                  <a:cxn ang="0">
                    <a:pos x="37" y="2"/>
                  </a:cxn>
                  <a:cxn ang="0">
                    <a:pos x="64" y="0"/>
                  </a:cxn>
                  <a:cxn ang="0">
                    <a:pos x="85" y="3"/>
                  </a:cxn>
                  <a:cxn ang="0">
                    <a:pos x="99" y="20"/>
                  </a:cxn>
                  <a:cxn ang="0">
                    <a:pos x="115" y="48"/>
                  </a:cxn>
                  <a:cxn ang="0">
                    <a:pos x="120" y="72"/>
                  </a:cxn>
                  <a:cxn ang="0">
                    <a:pos x="107" y="84"/>
                  </a:cxn>
                  <a:cxn ang="0">
                    <a:pos x="104" y="102"/>
                  </a:cxn>
                  <a:cxn ang="0">
                    <a:pos x="90" y="110"/>
                  </a:cxn>
                  <a:cxn ang="0">
                    <a:pos x="78" y="96"/>
                  </a:cxn>
                  <a:cxn ang="0">
                    <a:pos x="63" y="69"/>
                  </a:cxn>
                  <a:cxn ang="0">
                    <a:pos x="53" y="60"/>
                  </a:cxn>
                  <a:cxn ang="0">
                    <a:pos x="30" y="60"/>
                  </a:cxn>
                  <a:cxn ang="0">
                    <a:pos x="0" y="34"/>
                  </a:cxn>
                  <a:cxn ang="0">
                    <a:pos x="37" y="2"/>
                  </a:cxn>
                </a:cxnLst>
                <a:rect l="0" t="0" r="r" b="b"/>
                <a:pathLst>
                  <a:path w="121" h="111">
                    <a:moveTo>
                      <a:pt x="37" y="2"/>
                    </a:moveTo>
                    <a:lnTo>
                      <a:pt x="64" y="0"/>
                    </a:lnTo>
                    <a:lnTo>
                      <a:pt x="85" y="3"/>
                    </a:lnTo>
                    <a:lnTo>
                      <a:pt x="99" y="20"/>
                    </a:lnTo>
                    <a:lnTo>
                      <a:pt x="115" y="48"/>
                    </a:lnTo>
                    <a:lnTo>
                      <a:pt x="120" y="72"/>
                    </a:lnTo>
                    <a:lnTo>
                      <a:pt x="107" y="84"/>
                    </a:lnTo>
                    <a:lnTo>
                      <a:pt x="104" y="102"/>
                    </a:lnTo>
                    <a:lnTo>
                      <a:pt x="90" y="110"/>
                    </a:lnTo>
                    <a:lnTo>
                      <a:pt x="78" y="96"/>
                    </a:lnTo>
                    <a:lnTo>
                      <a:pt x="63" y="69"/>
                    </a:lnTo>
                    <a:lnTo>
                      <a:pt x="53" y="60"/>
                    </a:lnTo>
                    <a:lnTo>
                      <a:pt x="30" y="60"/>
                    </a:lnTo>
                    <a:lnTo>
                      <a:pt x="0" y="34"/>
                    </a:lnTo>
                    <a:lnTo>
                      <a:pt x="37" y="2"/>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sp>
            <p:nvSpPr>
              <p:cNvPr id="219343" name="Freeform 207"/>
              <p:cNvSpPr>
                <a:spLocks/>
              </p:cNvSpPr>
              <p:nvPr/>
            </p:nvSpPr>
            <p:spPr bwMode="auto">
              <a:xfrm>
                <a:off x="1910" y="1596"/>
                <a:ext cx="62" cy="46"/>
              </a:xfrm>
              <a:custGeom>
                <a:avLst/>
                <a:gdLst/>
                <a:ahLst/>
                <a:cxnLst>
                  <a:cxn ang="0">
                    <a:pos x="52" y="0"/>
                  </a:cxn>
                  <a:cxn ang="0">
                    <a:pos x="61" y="10"/>
                  </a:cxn>
                  <a:cxn ang="0">
                    <a:pos x="39" y="24"/>
                  </a:cxn>
                  <a:cxn ang="0">
                    <a:pos x="19" y="45"/>
                  </a:cxn>
                  <a:cxn ang="0">
                    <a:pos x="5" y="42"/>
                  </a:cxn>
                  <a:cxn ang="0">
                    <a:pos x="1" y="20"/>
                  </a:cxn>
                  <a:cxn ang="0">
                    <a:pos x="0" y="12"/>
                  </a:cxn>
                  <a:cxn ang="0">
                    <a:pos x="35" y="2"/>
                  </a:cxn>
                  <a:cxn ang="0">
                    <a:pos x="52" y="0"/>
                  </a:cxn>
                </a:cxnLst>
                <a:rect l="0" t="0" r="r" b="b"/>
                <a:pathLst>
                  <a:path w="62" h="46">
                    <a:moveTo>
                      <a:pt x="52" y="0"/>
                    </a:moveTo>
                    <a:lnTo>
                      <a:pt x="61" y="10"/>
                    </a:lnTo>
                    <a:lnTo>
                      <a:pt x="39" y="24"/>
                    </a:lnTo>
                    <a:lnTo>
                      <a:pt x="19" y="45"/>
                    </a:lnTo>
                    <a:lnTo>
                      <a:pt x="5" y="42"/>
                    </a:lnTo>
                    <a:lnTo>
                      <a:pt x="1" y="20"/>
                    </a:lnTo>
                    <a:lnTo>
                      <a:pt x="0" y="12"/>
                    </a:lnTo>
                    <a:lnTo>
                      <a:pt x="35" y="2"/>
                    </a:lnTo>
                    <a:lnTo>
                      <a:pt x="52" y="0"/>
                    </a:lnTo>
                  </a:path>
                </a:pathLst>
              </a:custGeom>
              <a:grpFill/>
              <a:ln w="12700" cap="rnd" cmpd="sng">
                <a:solidFill>
                  <a:schemeClr val="tx1"/>
                </a:solidFill>
                <a:prstDash val="solid"/>
                <a:round/>
                <a:headEnd type="none" w="med" len="med"/>
                <a:tailEnd type="none" w="med" len="med"/>
              </a:ln>
              <a:effectLst/>
            </p:spPr>
            <p:txBody>
              <a:bodyPr/>
              <a:lstStyle/>
              <a:p>
                <a:endParaRPr lang="it-IT"/>
              </a:p>
            </p:txBody>
          </p:sp>
        </p:grpSp>
        <p:sp>
          <p:nvSpPr>
            <p:cNvPr id="219344" name="Freeform 208"/>
            <p:cNvSpPr>
              <a:spLocks/>
            </p:cNvSpPr>
            <p:nvPr/>
          </p:nvSpPr>
          <p:spPr bwMode="auto">
            <a:xfrm>
              <a:off x="7642225" y="3621088"/>
              <a:ext cx="49213" cy="142875"/>
            </a:xfrm>
            <a:custGeom>
              <a:avLst/>
              <a:gdLst/>
              <a:ahLst/>
              <a:cxnLst>
                <a:cxn ang="0">
                  <a:pos x="35" y="0"/>
                </a:cxn>
                <a:cxn ang="0">
                  <a:pos x="37" y="34"/>
                </a:cxn>
                <a:cxn ang="0">
                  <a:pos x="24" y="62"/>
                </a:cxn>
                <a:cxn ang="0">
                  <a:pos x="8" y="80"/>
                </a:cxn>
                <a:cxn ang="0">
                  <a:pos x="15" y="96"/>
                </a:cxn>
                <a:cxn ang="0">
                  <a:pos x="7" y="105"/>
                </a:cxn>
                <a:cxn ang="0">
                  <a:pos x="0" y="82"/>
                </a:cxn>
                <a:cxn ang="0">
                  <a:pos x="6" y="66"/>
                </a:cxn>
                <a:cxn ang="0">
                  <a:pos x="10" y="47"/>
                </a:cxn>
                <a:cxn ang="0">
                  <a:pos x="35" y="0"/>
                </a:cxn>
              </a:cxnLst>
              <a:rect l="0" t="0" r="r" b="b"/>
              <a:pathLst>
                <a:path w="38" h="106">
                  <a:moveTo>
                    <a:pt x="35" y="0"/>
                  </a:moveTo>
                  <a:lnTo>
                    <a:pt x="37" y="34"/>
                  </a:lnTo>
                  <a:lnTo>
                    <a:pt x="24" y="62"/>
                  </a:lnTo>
                  <a:lnTo>
                    <a:pt x="8" y="80"/>
                  </a:lnTo>
                  <a:lnTo>
                    <a:pt x="15" y="96"/>
                  </a:lnTo>
                  <a:lnTo>
                    <a:pt x="7" y="105"/>
                  </a:lnTo>
                  <a:lnTo>
                    <a:pt x="0" y="82"/>
                  </a:lnTo>
                  <a:lnTo>
                    <a:pt x="6" y="66"/>
                  </a:lnTo>
                  <a:lnTo>
                    <a:pt x="10" y="47"/>
                  </a:lnTo>
                  <a:lnTo>
                    <a:pt x="35"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5" name="Freeform 209"/>
            <p:cNvSpPr>
              <a:spLocks/>
            </p:cNvSpPr>
            <p:nvPr/>
          </p:nvSpPr>
          <p:spPr bwMode="auto">
            <a:xfrm>
              <a:off x="7761288" y="3541713"/>
              <a:ext cx="76200" cy="117475"/>
            </a:xfrm>
            <a:custGeom>
              <a:avLst/>
              <a:gdLst/>
              <a:ahLst/>
              <a:cxnLst>
                <a:cxn ang="0">
                  <a:pos x="43" y="0"/>
                </a:cxn>
                <a:cxn ang="0">
                  <a:pos x="57" y="0"/>
                </a:cxn>
                <a:cxn ang="0">
                  <a:pos x="43" y="17"/>
                </a:cxn>
                <a:cxn ang="0">
                  <a:pos x="42" y="30"/>
                </a:cxn>
                <a:cxn ang="0">
                  <a:pos x="48" y="46"/>
                </a:cxn>
                <a:cxn ang="0">
                  <a:pos x="33" y="64"/>
                </a:cxn>
                <a:cxn ang="0">
                  <a:pos x="14" y="86"/>
                </a:cxn>
                <a:cxn ang="0">
                  <a:pos x="10" y="67"/>
                </a:cxn>
                <a:cxn ang="0">
                  <a:pos x="1" y="60"/>
                </a:cxn>
                <a:cxn ang="0">
                  <a:pos x="0" y="45"/>
                </a:cxn>
                <a:cxn ang="0">
                  <a:pos x="16" y="27"/>
                </a:cxn>
                <a:cxn ang="0">
                  <a:pos x="43" y="0"/>
                </a:cxn>
              </a:cxnLst>
              <a:rect l="0" t="0" r="r" b="b"/>
              <a:pathLst>
                <a:path w="58" h="87">
                  <a:moveTo>
                    <a:pt x="43" y="0"/>
                  </a:moveTo>
                  <a:lnTo>
                    <a:pt x="57" y="0"/>
                  </a:lnTo>
                  <a:lnTo>
                    <a:pt x="43" y="17"/>
                  </a:lnTo>
                  <a:lnTo>
                    <a:pt x="42" y="30"/>
                  </a:lnTo>
                  <a:lnTo>
                    <a:pt x="48" y="46"/>
                  </a:lnTo>
                  <a:lnTo>
                    <a:pt x="33" y="64"/>
                  </a:lnTo>
                  <a:lnTo>
                    <a:pt x="14" y="86"/>
                  </a:lnTo>
                  <a:lnTo>
                    <a:pt x="10" y="67"/>
                  </a:lnTo>
                  <a:lnTo>
                    <a:pt x="1" y="60"/>
                  </a:lnTo>
                  <a:lnTo>
                    <a:pt x="0" y="45"/>
                  </a:lnTo>
                  <a:lnTo>
                    <a:pt x="16" y="27"/>
                  </a:lnTo>
                  <a:lnTo>
                    <a:pt x="4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6" name="Freeform 210"/>
            <p:cNvSpPr>
              <a:spLocks/>
            </p:cNvSpPr>
            <p:nvPr/>
          </p:nvSpPr>
          <p:spPr bwMode="auto">
            <a:xfrm>
              <a:off x="7254875" y="1879600"/>
              <a:ext cx="781050" cy="1828800"/>
            </a:xfrm>
            <a:custGeom>
              <a:avLst/>
              <a:gdLst/>
              <a:ahLst/>
              <a:cxnLst>
                <a:cxn ang="0">
                  <a:pos x="432" y="23"/>
                </a:cxn>
                <a:cxn ang="0">
                  <a:pos x="527" y="74"/>
                </a:cxn>
                <a:cxn ang="0">
                  <a:pos x="540" y="124"/>
                </a:cxn>
                <a:cxn ang="0">
                  <a:pos x="567" y="165"/>
                </a:cxn>
                <a:cxn ang="0">
                  <a:pos x="569" y="223"/>
                </a:cxn>
                <a:cxn ang="0">
                  <a:pos x="589" y="263"/>
                </a:cxn>
                <a:cxn ang="0">
                  <a:pos x="588" y="297"/>
                </a:cxn>
                <a:cxn ang="0">
                  <a:pos x="508" y="312"/>
                </a:cxn>
                <a:cxn ang="0">
                  <a:pos x="479" y="365"/>
                </a:cxn>
                <a:cxn ang="0">
                  <a:pos x="475" y="402"/>
                </a:cxn>
                <a:cxn ang="0">
                  <a:pos x="484" y="455"/>
                </a:cxn>
                <a:cxn ang="0">
                  <a:pos x="462" y="509"/>
                </a:cxn>
                <a:cxn ang="0">
                  <a:pos x="390" y="554"/>
                </a:cxn>
                <a:cxn ang="0">
                  <a:pos x="365" y="580"/>
                </a:cxn>
                <a:cxn ang="0">
                  <a:pos x="335" y="646"/>
                </a:cxn>
                <a:cxn ang="0">
                  <a:pos x="328" y="697"/>
                </a:cxn>
                <a:cxn ang="0">
                  <a:pos x="302" y="764"/>
                </a:cxn>
                <a:cxn ang="0">
                  <a:pos x="359" y="847"/>
                </a:cxn>
                <a:cxn ang="0">
                  <a:pos x="401" y="910"/>
                </a:cxn>
                <a:cxn ang="0">
                  <a:pos x="363" y="937"/>
                </a:cxn>
                <a:cxn ang="0">
                  <a:pos x="329" y="946"/>
                </a:cxn>
                <a:cxn ang="0">
                  <a:pos x="253" y="957"/>
                </a:cxn>
                <a:cxn ang="0">
                  <a:pos x="324" y="965"/>
                </a:cxn>
                <a:cxn ang="0">
                  <a:pos x="368" y="983"/>
                </a:cxn>
                <a:cxn ang="0">
                  <a:pos x="343" y="1002"/>
                </a:cxn>
                <a:cxn ang="0">
                  <a:pos x="301" y="1042"/>
                </a:cxn>
                <a:cxn ang="0">
                  <a:pos x="290" y="1081"/>
                </a:cxn>
                <a:cxn ang="0">
                  <a:pos x="282" y="1169"/>
                </a:cxn>
                <a:cxn ang="0">
                  <a:pos x="266" y="1229"/>
                </a:cxn>
                <a:cxn ang="0">
                  <a:pos x="216" y="1279"/>
                </a:cxn>
                <a:cxn ang="0">
                  <a:pos x="164" y="1300"/>
                </a:cxn>
                <a:cxn ang="0">
                  <a:pos x="159" y="1340"/>
                </a:cxn>
                <a:cxn ang="0">
                  <a:pos x="108" y="1358"/>
                </a:cxn>
                <a:cxn ang="0">
                  <a:pos x="83" y="1338"/>
                </a:cxn>
                <a:cxn ang="0">
                  <a:pos x="54" y="1267"/>
                </a:cxn>
                <a:cxn ang="0">
                  <a:pos x="70" y="1249"/>
                </a:cxn>
                <a:cxn ang="0">
                  <a:pos x="72" y="1224"/>
                </a:cxn>
                <a:cxn ang="0">
                  <a:pos x="44" y="1159"/>
                </a:cxn>
                <a:cxn ang="0">
                  <a:pos x="22" y="1107"/>
                </a:cxn>
                <a:cxn ang="0">
                  <a:pos x="1" y="1024"/>
                </a:cxn>
                <a:cxn ang="0">
                  <a:pos x="20" y="991"/>
                </a:cxn>
                <a:cxn ang="0">
                  <a:pos x="29" y="907"/>
                </a:cxn>
                <a:cxn ang="0">
                  <a:pos x="69" y="853"/>
                </a:cxn>
                <a:cxn ang="0">
                  <a:pos x="47" y="768"/>
                </a:cxn>
                <a:cxn ang="0">
                  <a:pos x="63" y="727"/>
                </a:cxn>
                <a:cxn ang="0">
                  <a:pos x="46" y="652"/>
                </a:cxn>
                <a:cxn ang="0">
                  <a:pos x="57" y="564"/>
                </a:cxn>
                <a:cxn ang="0">
                  <a:pos x="107" y="502"/>
                </a:cxn>
                <a:cxn ang="0">
                  <a:pos x="159" y="482"/>
                </a:cxn>
                <a:cxn ang="0">
                  <a:pos x="132" y="430"/>
                </a:cxn>
                <a:cxn ang="0">
                  <a:pos x="148" y="384"/>
                </a:cxn>
                <a:cxn ang="0">
                  <a:pos x="157" y="316"/>
                </a:cxn>
                <a:cxn ang="0">
                  <a:pos x="211" y="269"/>
                </a:cxn>
                <a:cxn ang="0">
                  <a:pos x="233" y="214"/>
                </a:cxn>
                <a:cxn ang="0">
                  <a:pos x="267" y="129"/>
                </a:cxn>
                <a:cxn ang="0">
                  <a:pos x="313" y="86"/>
                </a:cxn>
                <a:cxn ang="0">
                  <a:pos x="353" y="52"/>
                </a:cxn>
                <a:cxn ang="0">
                  <a:pos x="406" y="1"/>
                </a:cxn>
              </a:cxnLst>
              <a:rect l="0" t="0" r="r" b="b"/>
              <a:pathLst>
                <a:path w="603" h="1361">
                  <a:moveTo>
                    <a:pt x="411" y="0"/>
                  </a:moveTo>
                  <a:lnTo>
                    <a:pt x="419" y="5"/>
                  </a:lnTo>
                  <a:lnTo>
                    <a:pt x="432" y="23"/>
                  </a:lnTo>
                  <a:lnTo>
                    <a:pt x="496" y="72"/>
                  </a:lnTo>
                  <a:lnTo>
                    <a:pt x="504" y="58"/>
                  </a:lnTo>
                  <a:lnTo>
                    <a:pt x="527" y="74"/>
                  </a:lnTo>
                  <a:lnTo>
                    <a:pt x="537" y="89"/>
                  </a:lnTo>
                  <a:lnTo>
                    <a:pt x="538" y="102"/>
                  </a:lnTo>
                  <a:lnTo>
                    <a:pt x="540" y="124"/>
                  </a:lnTo>
                  <a:lnTo>
                    <a:pt x="533" y="137"/>
                  </a:lnTo>
                  <a:lnTo>
                    <a:pt x="552" y="150"/>
                  </a:lnTo>
                  <a:lnTo>
                    <a:pt x="567" y="165"/>
                  </a:lnTo>
                  <a:lnTo>
                    <a:pt x="568" y="178"/>
                  </a:lnTo>
                  <a:lnTo>
                    <a:pt x="570" y="198"/>
                  </a:lnTo>
                  <a:lnTo>
                    <a:pt x="569" y="223"/>
                  </a:lnTo>
                  <a:lnTo>
                    <a:pt x="560" y="233"/>
                  </a:lnTo>
                  <a:lnTo>
                    <a:pt x="575" y="245"/>
                  </a:lnTo>
                  <a:lnTo>
                    <a:pt x="589" y="263"/>
                  </a:lnTo>
                  <a:lnTo>
                    <a:pt x="601" y="283"/>
                  </a:lnTo>
                  <a:lnTo>
                    <a:pt x="602" y="291"/>
                  </a:lnTo>
                  <a:lnTo>
                    <a:pt x="588" y="297"/>
                  </a:lnTo>
                  <a:lnTo>
                    <a:pt x="532" y="302"/>
                  </a:lnTo>
                  <a:lnTo>
                    <a:pt x="520" y="304"/>
                  </a:lnTo>
                  <a:lnTo>
                    <a:pt x="508" y="312"/>
                  </a:lnTo>
                  <a:lnTo>
                    <a:pt x="510" y="329"/>
                  </a:lnTo>
                  <a:lnTo>
                    <a:pt x="504" y="340"/>
                  </a:lnTo>
                  <a:lnTo>
                    <a:pt x="479" y="365"/>
                  </a:lnTo>
                  <a:lnTo>
                    <a:pt x="482" y="381"/>
                  </a:lnTo>
                  <a:lnTo>
                    <a:pt x="482" y="394"/>
                  </a:lnTo>
                  <a:lnTo>
                    <a:pt x="475" y="402"/>
                  </a:lnTo>
                  <a:lnTo>
                    <a:pt x="486" y="427"/>
                  </a:lnTo>
                  <a:lnTo>
                    <a:pt x="490" y="442"/>
                  </a:lnTo>
                  <a:lnTo>
                    <a:pt x="484" y="455"/>
                  </a:lnTo>
                  <a:lnTo>
                    <a:pt x="469" y="469"/>
                  </a:lnTo>
                  <a:lnTo>
                    <a:pt x="464" y="487"/>
                  </a:lnTo>
                  <a:lnTo>
                    <a:pt x="462" y="509"/>
                  </a:lnTo>
                  <a:lnTo>
                    <a:pt x="431" y="522"/>
                  </a:lnTo>
                  <a:lnTo>
                    <a:pt x="415" y="535"/>
                  </a:lnTo>
                  <a:lnTo>
                    <a:pt x="390" y="554"/>
                  </a:lnTo>
                  <a:lnTo>
                    <a:pt x="395" y="566"/>
                  </a:lnTo>
                  <a:lnTo>
                    <a:pt x="375" y="571"/>
                  </a:lnTo>
                  <a:lnTo>
                    <a:pt x="365" y="580"/>
                  </a:lnTo>
                  <a:lnTo>
                    <a:pt x="347" y="611"/>
                  </a:lnTo>
                  <a:lnTo>
                    <a:pt x="329" y="625"/>
                  </a:lnTo>
                  <a:lnTo>
                    <a:pt x="335" y="646"/>
                  </a:lnTo>
                  <a:lnTo>
                    <a:pt x="323" y="655"/>
                  </a:lnTo>
                  <a:lnTo>
                    <a:pt x="315" y="664"/>
                  </a:lnTo>
                  <a:lnTo>
                    <a:pt x="328" y="697"/>
                  </a:lnTo>
                  <a:lnTo>
                    <a:pt x="323" y="717"/>
                  </a:lnTo>
                  <a:lnTo>
                    <a:pt x="303" y="731"/>
                  </a:lnTo>
                  <a:lnTo>
                    <a:pt x="302" y="764"/>
                  </a:lnTo>
                  <a:lnTo>
                    <a:pt x="312" y="805"/>
                  </a:lnTo>
                  <a:lnTo>
                    <a:pt x="321" y="826"/>
                  </a:lnTo>
                  <a:lnTo>
                    <a:pt x="359" y="847"/>
                  </a:lnTo>
                  <a:lnTo>
                    <a:pt x="375" y="871"/>
                  </a:lnTo>
                  <a:lnTo>
                    <a:pt x="391" y="895"/>
                  </a:lnTo>
                  <a:lnTo>
                    <a:pt x="401" y="910"/>
                  </a:lnTo>
                  <a:lnTo>
                    <a:pt x="395" y="927"/>
                  </a:lnTo>
                  <a:lnTo>
                    <a:pt x="377" y="942"/>
                  </a:lnTo>
                  <a:lnTo>
                    <a:pt x="363" y="937"/>
                  </a:lnTo>
                  <a:lnTo>
                    <a:pt x="350" y="927"/>
                  </a:lnTo>
                  <a:lnTo>
                    <a:pt x="331" y="932"/>
                  </a:lnTo>
                  <a:lnTo>
                    <a:pt x="329" y="946"/>
                  </a:lnTo>
                  <a:lnTo>
                    <a:pt x="302" y="947"/>
                  </a:lnTo>
                  <a:lnTo>
                    <a:pt x="260" y="947"/>
                  </a:lnTo>
                  <a:lnTo>
                    <a:pt x="253" y="957"/>
                  </a:lnTo>
                  <a:lnTo>
                    <a:pt x="280" y="965"/>
                  </a:lnTo>
                  <a:lnTo>
                    <a:pt x="316" y="951"/>
                  </a:lnTo>
                  <a:lnTo>
                    <a:pt x="324" y="965"/>
                  </a:lnTo>
                  <a:lnTo>
                    <a:pt x="353" y="967"/>
                  </a:lnTo>
                  <a:lnTo>
                    <a:pt x="376" y="974"/>
                  </a:lnTo>
                  <a:lnTo>
                    <a:pt x="368" y="983"/>
                  </a:lnTo>
                  <a:lnTo>
                    <a:pt x="340" y="981"/>
                  </a:lnTo>
                  <a:lnTo>
                    <a:pt x="336" y="990"/>
                  </a:lnTo>
                  <a:lnTo>
                    <a:pt x="343" y="1002"/>
                  </a:lnTo>
                  <a:lnTo>
                    <a:pt x="330" y="1020"/>
                  </a:lnTo>
                  <a:lnTo>
                    <a:pt x="311" y="1036"/>
                  </a:lnTo>
                  <a:lnTo>
                    <a:pt x="301" y="1042"/>
                  </a:lnTo>
                  <a:lnTo>
                    <a:pt x="292" y="1047"/>
                  </a:lnTo>
                  <a:lnTo>
                    <a:pt x="300" y="1066"/>
                  </a:lnTo>
                  <a:lnTo>
                    <a:pt x="290" y="1081"/>
                  </a:lnTo>
                  <a:lnTo>
                    <a:pt x="280" y="1107"/>
                  </a:lnTo>
                  <a:lnTo>
                    <a:pt x="287" y="1131"/>
                  </a:lnTo>
                  <a:lnTo>
                    <a:pt x="282" y="1169"/>
                  </a:lnTo>
                  <a:lnTo>
                    <a:pt x="274" y="1187"/>
                  </a:lnTo>
                  <a:lnTo>
                    <a:pt x="276" y="1211"/>
                  </a:lnTo>
                  <a:lnTo>
                    <a:pt x="266" y="1229"/>
                  </a:lnTo>
                  <a:lnTo>
                    <a:pt x="251" y="1259"/>
                  </a:lnTo>
                  <a:lnTo>
                    <a:pt x="248" y="1281"/>
                  </a:lnTo>
                  <a:lnTo>
                    <a:pt x="216" y="1279"/>
                  </a:lnTo>
                  <a:lnTo>
                    <a:pt x="185" y="1281"/>
                  </a:lnTo>
                  <a:lnTo>
                    <a:pt x="181" y="1292"/>
                  </a:lnTo>
                  <a:lnTo>
                    <a:pt x="164" y="1300"/>
                  </a:lnTo>
                  <a:lnTo>
                    <a:pt x="155" y="1304"/>
                  </a:lnTo>
                  <a:lnTo>
                    <a:pt x="163" y="1319"/>
                  </a:lnTo>
                  <a:lnTo>
                    <a:pt x="159" y="1340"/>
                  </a:lnTo>
                  <a:lnTo>
                    <a:pt x="139" y="1356"/>
                  </a:lnTo>
                  <a:lnTo>
                    <a:pt x="125" y="1344"/>
                  </a:lnTo>
                  <a:lnTo>
                    <a:pt x="108" y="1358"/>
                  </a:lnTo>
                  <a:lnTo>
                    <a:pt x="85" y="1360"/>
                  </a:lnTo>
                  <a:lnTo>
                    <a:pt x="76" y="1348"/>
                  </a:lnTo>
                  <a:lnTo>
                    <a:pt x="83" y="1338"/>
                  </a:lnTo>
                  <a:lnTo>
                    <a:pt x="86" y="1314"/>
                  </a:lnTo>
                  <a:lnTo>
                    <a:pt x="65" y="1283"/>
                  </a:lnTo>
                  <a:lnTo>
                    <a:pt x="54" y="1267"/>
                  </a:lnTo>
                  <a:lnTo>
                    <a:pt x="60" y="1257"/>
                  </a:lnTo>
                  <a:lnTo>
                    <a:pt x="69" y="1257"/>
                  </a:lnTo>
                  <a:lnTo>
                    <a:pt x="70" y="1249"/>
                  </a:lnTo>
                  <a:lnTo>
                    <a:pt x="74" y="1239"/>
                  </a:lnTo>
                  <a:lnTo>
                    <a:pt x="78" y="1232"/>
                  </a:lnTo>
                  <a:lnTo>
                    <a:pt x="72" y="1224"/>
                  </a:lnTo>
                  <a:lnTo>
                    <a:pt x="64" y="1207"/>
                  </a:lnTo>
                  <a:lnTo>
                    <a:pt x="42" y="1185"/>
                  </a:lnTo>
                  <a:lnTo>
                    <a:pt x="44" y="1159"/>
                  </a:lnTo>
                  <a:lnTo>
                    <a:pt x="29" y="1139"/>
                  </a:lnTo>
                  <a:lnTo>
                    <a:pt x="16" y="1128"/>
                  </a:lnTo>
                  <a:lnTo>
                    <a:pt x="22" y="1107"/>
                  </a:lnTo>
                  <a:lnTo>
                    <a:pt x="28" y="1064"/>
                  </a:lnTo>
                  <a:lnTo>
                    <a:pt x="7" y="1045"/>
                  </a:lnTo>
                  <a:lnTo>
                    <a:pt x="1" y="1024"/>
                  </a:lnTo>
                  <a:lnTo>
                    <a:pt x="0" y="1013"/>
                  </a:lnTo>
                  <a:lnTo>
                    <a:pt x="5" y="987"/>
                  </a:lnTo>
                  <a:lnTo>
                    <a:pt x="20" y="991"/>
                  </a:lnTo>
                  <a:lnTo>
                    <a:pt x="30" y="956"/>
                  </a:lnTo>
                  <a:lnTo>
                    <a:pt x="27" y="919"/>
                  </a:lnTo>
                  <a:lnTo>
                    <a:pt x="29" y="907"/>
                  </a:lnTo>
                  <a:lnTo>
                    <a:pt x="46" y="894"/>
                  </a:lnTo>
                  <a:lnTo>
                    <a:pt x="70" y="875"/>
                  </a:lnTo>
                  <a:lnTo>
                    <a:pt x="69" y="853"/>
                  </a:lnTo>
                  <a:lnTo>
                    <a:pt x="60" y="792"/>
                  </a:lnTo>
                  <a:lnTo>
                    <a:pt x="50" y="786"/>
                  </a:lnTo>
                  <a:lnTo>
                    <a:pt x="47" y="768"/>
                  </a:lnTo>
                  <a:lnTo>
                    <a:pt x="70" y="757"/>
                  </a:lnTo>
                  <a:lnTo>
                    <a:pt x="78" y="750"/>
                  </a:lnTo>
                  <a:lnTo>
                    <a:pt x="63" y="727"/>
                  </a:lnTo>
                  <a:lnTo>
                    <a:pt x="42" y="703"/>
                  </a:lnTo>
                  <a:lnTo>
                    <a:pt x="44" y="674"/>
                  </a:lnTo>
                  <a:lnTo>
                    <a:pt x="46" y="652"/>
                  </a:lnTo>
                  <a:lnTo>
                    <a:pt x="61" y="614"/>
                  </a:lnTo>
                  <a:lnTo>
                    <a:pt x="59" y="597"/>
                  </a:lnTo>
                  <a:lnTo>
                    <a:pt x="57" y="564"/>
                  </a:lnTo>
                  <a:lnTo>
                    <a:pt x="67" y="534"/>
                  </a:lnTo>
                  <a:lnTo>
                    <a:pt x="86" y="517"/>
                  </a:lnTo>
                  <a:lnTo>
                    <a:pt x="107" y="502"/>
                  </a:lnTo>
                  <a:lnTo>
                    <a:pt x="130" y="506"/>
                  </a:lnTo>
                  <a:lnTo>
                    <a:pt x="154" y="511"/>
                  </a:lnTo>
                  <a:lnTo>
                    <a:pt x="159" y="482"/>
                  </a:lnTo>
                  <a:lnTo>
                    <a:pt x="148" y="458"/>
                  </a:lnTo>
                  <a:lnTo>
                    <a:pt x="137" y="440"/>
                  </a:lnTo>
                  <a:lnTo>
                    <a:pt x="132" y="430"/>
                  </a:lnTo>
                  <a:lnTo>
                    <a:pt x="133" y="416"/>
                  </a:lnTo>
                  <a:lnTo>
                    <a:pt x="148" y="411"/>
                  </a:lnTo>
                  <a:lnTo>
                    <a:pt x="148" y="384"/>
                  </a:lnTo>
                  <a:lnTo>
                    <a:pt x="156" y="357"/>
                  </a:lnTo>
                  <a:lnTo>
                    <a:pt x="159" y="337"/>
                  </a:lnTo>
                  <a:lnTo>
                    <a:pt x="157" y="316"/>
                  </a:lnTo>
                  <a:lnTo>
                    <a:pt x="168" y="294"/>
                  </a:lnTo>
                  <a:lnTo>
                    <a:pt x="193" y="274"/>
                  </a:lnTo>
                  <a:lnTo>
                    <a:pt x="211" y="269"/>
                  </a:lnTo>
                  <a:lnTo>
                    <a:pt x="208" y="249"/>
                  </a:lnTo>
                  <a:lnTo>
                    <a:pt x="217" y="236"/>
                  </a:lnTo>
                  <a:lnTo>
                    <a:pt x="233" y="214"/>
                  </a:lnTo>
                  <a:lnTo>
                    <a:pt x="249" y="200"/>
                  </a:lnTo>
                  <a:lnTo>
                    <a:pt x="236" y="165"/>
                  </a:lnTo>
                  <a:lnTo>
                    <a:pt x="267" y="129"/>
                  </a:lnTo>
                  <a:lnTo>
                    <a:pt x="273" y="115"/>
                  </a:lnTo>
                  <a:lnTo>
                    <a:pt x="299" y="107"/>
                  </a:lnTo>
                  <a:lnTo>
                    <a:pt x="313" y="86"/>
                  </a:lnTo>
                  <a:lnTo>
                    <a:pt x="312" y="73"/>
                  </a:lnTo>
                  <a:lnTo>
                    <a:pt x="327" y="58"/>
                  </a:lnTo>
                  <a:lnTo>
                    <a:pt x="353" y="52"/>
                  </a:lnTo>
                  <a:lnTo>
                    <a:pt x="386" y="49"/>
                  </a:lnTo>
                  <a:lnTo>
                    <a:pt x="411" y="25"/>
                  </a:lnTo>
                  <a:lnTo>
                    <a:pt x="406" y="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2" name="Group 211"/>
            <p:cNvGrpSpPr>
              <a:grpSpLocks/>
            </p:cNvGrpSpPr>
            <p:nvPr/>
          </p:nvGrpSpPr>
          <p:grpSpPr bwMode="auto">
            <a:xfrm>
              <a:off x="7459663" y="3400425"/>
              <a:ext cx="87312" cy="152400"/>
              <a:chOff x="3103" y="1817"/>
              <a:chExt cx="68" cy="113"/>
            </a:xfrm>
          </p:grpSpPr>
          <p:sp>
            <p:nvSpPr>
              <p:cNvPr id="219348" name="Freeform 212"/>
              <p:cNvSpPr>
                <a:spLocks/>
              </p:cNvSpPr>
              <p:nvPr/>
            </p:nvSpPr>
            <p:spPr bwMode="auto">
              <a:xfrm>
                <a:off x="3103" y="1818"/>
                <a:ext cx="60" cy="103"/>
              </a:xfrm>
              <a:custGeom>
                <a:avLst/>
                <a:gdLst/>
                <a:ahLst/>
                <a:cxnLst>
                  <a:cxn ang="0">
                    <a:pos x="47" y="0"/>
                  </a:cxn>
                  <a:cxn ang="0">
                    <a:pos x="49" y="18"/>
                  </a:cxn>
                  <a:cxn ang="0">
                    <a:pos x="59" y="32"/>
                  </a:cxn>
                  <a:cxn ang="0">
                    <a:pos x="51" y="51"/>
                  </a:cxn>
                  <a:cxn ang="0">
                    <a:pos x="43" y="63"/>
                  </a:cxn>
                  <a:cxn ang="0">
                    <a:pos x="26" y="83"/>
                  </a:cxn>
                  <a:cxn ang="0">
                    <a:pos x="11" y="102"/>
                  </a:cxn>
                  <a:cxn ang="0">
                    <a:pos x="0" y="85"/>
                  </a:cxn>
                  <a:cxn ang="0">
                    <a:pos x="5" y="77"/>
                  </a:cxn>
                  <a:cxn ang="0">
                    <a:pos x="23" y="57"/>
                  </a:cxn>
                  <a:cxn ang="0">
                    <a:pos x="20" y="46"/>
                  </a:cxn>
                  <a:cxn ang="0">
                    <a:pos x="29" y="29"/>
                  </a:cxn>
                  <a:cxn ang="0">
                    <a:pos x="49" y="9"/>
                  </a:cxn>
                  <a:cxn ang="0">
                    <a:pos x="50" y="16"/>
                  </a:cxn>
                  <a:cxn ang="0">
                    <a:pos x="56" y="24"/>
                  </a:cxn>
                  <a:cxn ang="0">
                    <a:pos x="47" y="0"/>
                  </a:cxn>
                </a:cxnLst>
                <a:rect l="0" t="0" r="r" b="b"/>
                <a:pathLst>
                  <a:path w="60" h="103">
                    <a:moveTo>
                      <a:pt x="47" y="0"/>
                    </a:moveTo>
                    <a:lnTo>
                      <a:pt x="49" y="18"/>
                    </a:lnTo>
                    <a:lnTo>
                      <a:pt x="59" y="32"/>
                    </a:lnTo>
                    <a:lnTo>
                      <a:pt x="51" y="51"/>
                    </a:lnTo>
                    <a:lnTo>
                      <a:pt x="43" y="63"/>
                    </a:lnTo>
                    <a:lnTo>
                      <a:pt x="26" y="83"/>
                    </a:lnTo>
                    <a:lnTo>
                      <a:pt x="11" y="102"/>
                    </a:lnTo>
                    <a:lnTo>
                      <a:pt x="0" y="85"/>
                    </a:lnTo>
                    <a:lnTo>
                      <a:pt x="5" y="77"/>
                    </a:lnTo>
                    <a:lnTo>
                      <a:pt x="23" y="57"/>
                    </a:lnTo>
                    <a:lnTo>
                      <a:pt x="20" y="46"/>
                    </a:lnTo>
                    <a:lnTo>
                      <a:pt x="29" y="29"/>
                    </a:lnTo>
                    <a:lnTo>
                      <a:pt x="49" y="9"/>
                    </a:lnTo>
                    <a:lnTo>
                      <a:pt x="50" y="16"/>
                    </a:lnTo>
                    <a:lnTo>
                      <a:pt x="56" y="24"/>
                    </a:lnTo>
                    <a:lnTo>
                      <a:pt x="47"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49" name="Freeform 213"/>
              <p:cNvSpPr>
                <a:spLocks/>
              </p:cNvSpPr>
              <p:nvPr/>
            </p:nvSpPr>
            <p:spPr bwMode="auto">
              <a:xfrm>
                <a:off x="3104" y="1817"/>
                <a:ext cx="67" cy="113"/>
              </a:xfrm>
              <a:custGeom>
                <a:avLst/>
                <a:gdLst/>
                <a:ahLst/>
                <a:cxnLst>
                  <a:cxn ang="0">
                    <a:pos x="53" y="0"/>
                  </a:cxn>
                  <a:cxn ang="0">
                    <a:pos x="55" y="19"/>
                  </a:cxn>
                  <a:cxn ang="0">
                    <a:pos x="66" y="35"/>
                  </a:cxn>
                  <a:cxn ang="0">
                    <a:pos x="59" y="54"/>
                  </a:cxn>
                  <a:cxn ang="0">
                    <a:pos x="49" y="71"/>
                  </a:cxn>
                  <a:cxn ang="0">
                    <a:pos x="29" y="92"/>
                  </a:cxn>
                  <a:cxn ang="0">
                    <a:pos x="12" y="112"/>
                  </a:cxn>
                  <a:cxn ang="0">
                    <a:pos x="0" y="94"/>
                  </a:cxn>
                  <a:cxn ang="0">
                    <a:pos x="6" y="85"/>
                  </a:cxn>
                  <a:cxn ang="0">
                    <a:pos x="26" y="63"/>
                  </a:cxn>
                  <a:cxn ang="0">
                    <a:pos x="21" y="51"/>
                  </a:cxn>
                  <a:cxn ang="0">
                    <a:pos x="33" y="32"/>
                  </a:cxn>
                  <a:cxn ang="0">
                    <a:pos x="55" y="10"/>
                  </a:cxn>
                  <a:cxn ang="0">
                    <a:pos x="56" y="17"/>
                  </a:cxn>
                  <a:cxn ang="0">
                    <a:pos x="63" y="26"/>
                  </a:cxn>
                </a:cxnLst>
                <a:rect l="0" t="0" r="r" b="b"/>
                <a:pathLst>
                  <a:path w="67" h="113">
                    <a:moveTo>
                      <a:pt x="53" y="0"/>
                    </a:moveTo>
                    <a:lnTo>
                      <a:pt x="55" y="19"/>
                    </a:lnTo>
                    <a:lnTo>
                      <a:pt x="66" y="35"/>
                    </a:lnTo>
                    <a:lnTo>
                      <a:pt x="59" y="54"/>
                    </a:lnTo>
                    <a:lnTo>
                      <a:pt x="49" y="71"/>
                    </a:lnTo>
                    <a:lnTo>
                      <a:pt x="29" y="92"/>
                    </a:lnTo>
                    <a:lnTo>
                      <a:pt x="12" y="112"/>
                    </a:lnTo>
                    <a:lnTo>
                      <a:pt x="0" y="94"/>
                    </a:lnTo>
                    <a:lnTo>
                      <a:pt x="6" y="85"/>
                    </a:lnTo>
                    <a:lnTo>
                      <a:pt x="26" y="63"/>
                    </a:lnTo>
                    <a:lnTo>
                      <a:pt x="21" y="51"/>
                    </a:lnTo>
                    <a:lnTo>
                      <a:pt x="33" y="32"/>
                    </a:lnTo>
                    <a:lnTo>
                      <a:pt x="55" y="10"/>
                    </a:lnTo>
                    <a:lnTo>
                      <a:pt x="56" y="17"/>
                    </a:lnTo>
                    <a:lnTo>
                      <a:pt x="63" y="2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50" name="Freeform 214"/>
            <p:cNvSpPr>
              <a:spLocks/>
            </p:cNvSpPr>
            <p:nvPr/>
          </p:nvSpPr>
          <p:spPr bwMode="auto">
            <a:xfrm>
              <a:off x="7350125" y="3348038"/>
              <a:ext cx="112713" cy="123825"/>
            </a:xfrm>
            <a:custGeom>
              <a:avLst/>
              <a:gdLst/>
              <a:ahLst/>
              <a:cxnLst>
                <a:cxn ang="0">
                  <a:pos x="63" y="0"/>
                </a:cxn>
                <a:cxn ang="0">
                  <a:pos x="53" y="14"/>
                </a:cxn>
                <a:cxn ang="0">
                  <a:pos x="38" y="13"/>
                </a:cxn>
                <a:cxn ang="0">
                  <a:pos x="26" y="12"/>
                </a:cxn>
                <a:cxn ang="0">
                  <a:pos x="34" y="24"/>
                </a:cxn>
                <a:cxn ang="0">
                  <a:pos x="36" y="36"/>
                </a:cxn>
                <a:cxn ang="0">
                  <a:pos x="37" y="44"/>
                </a:cxn>
                <a:cxn ang="0">
                  <a:pos x="32" y="46"/>
                </a:cxn>
                <a:cxn ang="0">
                  <a:pos x="20" y="43"/>
                </a:cxn>
                <a:cxn ang="0">
                  <a:pos x="20" y="38"/>
                </a:cxn>
                <a:cxn ang="0">
                  <a:pos x="10" y="39"/>
                </a:cxn>
                <a:cxn ang="0">
                  <a:pos x="15" y="48"/>
                </a:cxn>
                <a:cxn ang="0">
                  <a:pos x="9" y="58"/>
                </a:cxn>
                <a:cxn ang="0">
                  <a:pos x="0" y="72"/>
                </a:cxn>
                <a:cxn ang="0">
                  <a:pos x="6" y="85"/>
                </a:cxn>
                <a:cxn ang="0">
                  <a:pos x="18" y="92"/>
                </a:cxn>
                <a:cxn ang="0">
                  <a:pos x="27" y="83"/>
                </a:cxn>
                <a:cxn ang="0">
                  <a:pos x="42" y="74"/>
                </a:cxn>
                <a:cxn ang="0">
                  <a:pos x="64" y="65"/>
                </a:cxn>
                <a:cxn ang="0">
                  <a:pos x="74" y="68"/>
                </a:cxn>
                <a:cxn ang="0">
                  <a:pos x="68" y="53"/>
                </a:cxn>
                <a:cxn ang="0">
                  <a:pos x="78" y="45"/>
                </a:cxn>
                <a:cxn ang="0">
                  <a:pos x="87" y="29"/>
                </a:cxn>
                <a:cxn ang="0">
                  <a:pos x="82" y="22"/>
                </a:cxn>
                <a:cxn ang="0">
                  <a:pos x="71" y="13"/>
                </a:cxn>
                <a:cxn ang="0">
                  <a:pos x="63" y="0"/>
                </a:cxn>
              </a:cxnLst>
              <a:rect l="0" t="0" r="r" b="b"/>
              <a:pathLst>
                <a:path w="88" h="93">
                  <a:moveTo>
                    <a:pt x="63" y="0"/>
                  </a:moveTo>
                  <a:lnTo>
                    <a:pt x="53" y="14"/>
                  </a:lnTo>
                  <a:lnTo>
                    <a:pt x="38" y="13"/>
                  </a:lnTo>
                  <a:lnTo>
                    <a:pt x="26" y="12"/>
                  </a:lnTo>
                  <a:lnTo>
                    <a:pt x="34" y="24"/>
                  </a:lnTo>
                  <a:lnTo>
                    <a:pt x="36" y="36"/>
                  </a:lnTo>
                  <a:lnTo>
                    <a:pt x="37" y="44"/>
                  </a:lnTo>
                  <a:lnTo>
                    <a:pt x="32" y="46"/>
                  </a:lnTo>
                  <a:lnTo>
                    <a:pt x="20" y="43"/>
                  </a:lnTo>
                  <a:lnTo>
                    <a:pt x="20" y="38"/>
                  </a:lnTo>
                  <a:lnTo>
                    <a:pt x="10" y="39"/>
                  </a:lnTo>
                  <a:lnTo>
                    <a:pt x="15" y="48"/>
                  </a:lnTo>
                  <a:lnTo>
                    <a:pt x="9" y="58"/>
                  </a:lnTo>
                  <a:lnTo>
                    <a:pt x="0" y="72"/>
                  </a:lnTo>
                  <a:lnTo>
                    <a:pt x="6" y="85"/>
                  </a:lnTo>
                  <a:lnTo>
                    <a:pt x="18" y="92"/>
                  </a:lnTo>
                  <a:lnTo>
                    <a:pt x="27" y="83"/>
                  </a:lnTo>
                  <a:lnTo>
                    <a:pt x="42" y="74"/>
                  </a:lnTo>
                  <a:lnTo>
                    <a:pt x="64" y="65"/>
                  </a:lnTo>
                  <a:lnTo>
                    <a:pt x="74" y="68"/>
                  </a:lnTo>
                  <a:lnTo>
                    <a:pt x="68" y="53"/>
                  </a:lnTo>
                  <a:lnTo>
                    <a:pt x="78" y="45"/>
                  </a:lnTo>
                  <a:lnTo>
                    <a:pt x="87" y="29"/>
                  </a:lnTo>
                  <a:lnTo>
                    <a:pt x="82" y="22"/>
                  </a:lnTo>
                  <a:lnTo>
                    <a:pt x="71" y="13"/>
                  </a:lnTo>
                  <a:lnTo>
                    <a:pt x="6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1" name="Freeform 215"/>
            <p:cNvSpPr>
              <a:spLocks/>
            </p:cNvSpPr>
            <p:nvPr/>
          </p:nvSpPr>
          <p:spPr bwMode="auto">
            <a:xfrm>
              <a:off x="7618413" y="4902200"/>
              <a:ext cx="806450" cy="688975"/>
            </a:xfrm>
            <a:custGeom>
              <a:avLst/>
              <a:gdLst/>
              <a:ahLst/>
              <a:cxnLst>
                <a:cxn ang="0">
                  <a:pos x="323" y="409"/>
                </a:cxn>
                <a:cxn ang="0">
                  <a:pos x="337" y="367"/>
                </a:cxn>
                <a:cxn ang="0">
                  <a:pos x="370" y="364"/>
                </a:cxn>
                <a:cxn ang="0">
                  <a:pos x="391" y="380"/>
                </a:cxn>
                <a:cxn ang="0">
                  <a:pos x="428" y="391"/>
                </a:cxn>
                <a:cxn ang="0">
                  <a:pos x="425" y="466"/>
                </a:cxn>
                <a:cxn ang="0">
                  <a:pos x="454" y="502"/>
                </a:cxn>
                <a:cxn ang="0">
                  <a:pos x="471" y="507"/>
                </a:cxn>
                <a:cxn ang="0">
                  <a:pos x="504" y="512"/>
                </a:cxn>
                <a:cxn ang="0">
                  <a:pos x="546" y="486"/>
                </a:cxn>
                <a:cxn ang="0">
                  <a:pos x="608" y="478"/>
                </a:cxn>
                <a:cxn ang="0">
                  <a:pos x="609" y="449"/>
                </a:cxn>
                <a:cxn ang="0">
                  <a:pos x="590" y="387"/>
                </a:cxn>
                <a:cxn ang="0">
                  <a:pos x="564" y="372"/>
                </a:cxn>
                <a:cxn ang="0">
                  <a:pos x="569" y="328"/>
                </a:cxn>
                <a:cxn ang="0">
                  <a:pos x="590" y="283"/>
                </a:cxn>
                <a:cxn ang="0">
                  <a:pos x="585" y="245"/>
                </a:cxn>
                <a:cxn ang="0">
                  <a:pos x="549" y="216"/>
                </a:cxn>
                <a:cxn ang="0">
                  <a:pos x="559" y="189"/>
                </a:cxn>
                <a:cxn ang="0">
                  <a:pos x="554" y="169"/>
                </a:cxn>
                <a:cxn ang="0">
                  <a:pos x="530" y="151"/>
                </a:cxn>
                <a:cxn ang="0">
                  <a:pos x="511" y="122"/>
                </a:cxn>
                <a:cxn ang="0">
                  <a:pos x="478" y="138"/>
                </a:cxn>
                <a:cxn ang="0">
                  <a:pos x="466" y="101"/>
                </a:cxn>
                <a:cxn ang="0">
                  <a:pos x="428" y="69"/>
                </a:cxn>
                <a:cxn ang="0">
                  <a:pos x="415" y="40"/>
                </a:cxn>
                <a:cxn ang="0">
                  <a:pos x="394" y="22"/>
                </a:cxn>
                <a:cxn ang="0">
                  <a:pos x="378" y="2"/>
                </a:cxn>
                <a:cxn ang="0">
                  <a:pos x="317" y="10"/>
                </a:cxn>
                <a:cxn ang="0">
                  <a:pos x="247" y="75"/>
                </a:cxn>
                <a:cxn ang="0">
                  <a:pos x="269" y="112"/>
                </a:cxn>
                <a:cxn ang="0">
                  <a:pos x="251" y="123"/>
                </a:cxn>
                <a:cxn ang="0">
                  <a:pos x="215" y="105"/>
                </a:cxn>
                <a:cxn ang="0">
                  <a:pos x="160" y="116"/>
                </a:cxn>
                <a:cxn ang="0">
                  <a:pos x="142" y="118"/>
                </a:cxn>
                <a:cxn ang="0">
                  <a:pos x="102" y="100"/>
                </a:cxn>
                <a:cxn ang="0">
                  <a:pos x="22" y="124"/>
                </a:cxn>
                <a:cxn ang="0">
                  <a:pos x="1" y="142"/>
                </a:cxn>
                <a:cxn ang="0">
                  <a:pos x="74" y="221"/>
                </a:cxn>
                <a:cxn ang="0">
                  <a:pos x="118" y="239"/>
                </a:cxn>
                <a:cxn ang="0">
                  <a:pos x="202" y="316"/>
                </a:cxn>
                <a:cxn ang="0">
                  <a:pos x="196" y="349"/>
                </a:cxn>
              </a:cxnLst>
              <a:rect l="0" t="0" r="r" b="b"/>
              <a:pathLst>
                <a:path w="622" h="513">
                  <a:moveTo>
                    <a:pt x="314" y="432"/>
                  </a:moveTo>
                  <a:lnTo>
                    <a:pt x="323" y="409"/>
                  </a:lnTo>
                  <a:lnTo>
                    <a:pt x="326" y="376"/>
                  </a:lnTo>
                  <a:lnTo>
                    <a:pt x="337" y="367"/>
                  </a:lnTo>
                  <a:lnTo>
                    <a:pt x="366" y="368"/>
                  </a:lnTo>
                  <a:lnTo>
                    <a:pt x="370" y="364"/>
                  </a:lnTo>
                  <a:lnTo>
                    <a:pt x="385" y="366"/>
                  </a:lnTo>
                  <a:lnTo>
                    <a:pt x="391" y="380"/>
                  </a:lnTo>
                  <a:lnTo>
                    <a:pt x="417" y="384"/>
                  </a:lnTo>
                  <a:lnTo>
                    <a:pt x="428" y="391"/>
                  </a:lnTo>
                  <a:lnTo>
                    <a:pt x="432" y="452"/>
                  </a:lnTo>
                  <a:lnTo>
                    <a:pt x="425" y="466"/>
                  </a:lnTo>
                  <a:lnTo>
                    <a:pt x="438" y="495"/>
                  </a:lnTo>
                  <a:lnTo>
                    <a:pt x="454" y="502"/>
                  </a:lnTo>
                  <a:lnTo>
                    <a:pt x="462" y="499"/>
                  </a:lnTo>
                  <a:lnTo>
                    <a:pt x="471" y="507"/>
                  </a:lnTo>
                  <a:lnTo>
                    <a:pt x="495" y="510"/>
                  </a:lnTo>
                  <a:lnTo>
                    <a:pt x="504" y="512"/>
                  </a:lnTo>
                  <a:lnTo>
                    <a:pt x="535" y="509"/>
                  </a:lnTo>
                  <a:lnTo>
                    <a:pt x="546" y="486"/>
                  </a:lnTo>
                  <a:lnTo>
                    <a:pt x="569" y="487"/>
                  </a:lnTo>
                  <a:lnTo>
                    <a:pt x="608" y="478"/>
                  </a:lnTo>
                  <a:lnTo>
                    <a:pt x="621" y="457"/>
                  </a:lnTo>
                  <a:lnTo>
                    <a:pt x="609" y="449"/>
                  </a:lnTo>
                  <a:lnTo>
                    <a:pt x="604" y="401"/>
                  </a:lnTo>
                  <a:lnTo>
                    <a:pt x="590" y="387"/>
                  </a:lnTo>
                  <a:lnTo>
                    <a:pt x="576" y="389"/>
                  </a:lnTo>
                  <a:lnTo>
                    <a:pt x="564" y="372"/>
                  </a:lnTo>
                  <a:lnTo>
                    <a:pt x="575" y="352"/>
                  </a:lnTo>
                  <a:lnTo>
                    <a:pt x="569" y="328"/>
                  </a:lnTo>
                  <a:lnTo>
                    <a:pt x="564" y="307"/>
                  </a:lnTo>
                  <a:lnTo>
                    <a:pt x="590" y="283"/>
                  </a:lnTo>
                  <a:lnTo>
                    <a:pt x="592" y="256"/>
                  </a:lnTo>
                  <a:lnTo>
                    <a:pt x="585" y="245"/>
                  </a:lnTo>
                  <a:lnTo>
                    <a:pt x="564" y="243"/>
                  </a:lnTo>
                  <a:lnTo>
                    <a:pt x="549" y="216"/>
                  </a:lnTo>
                  <a:lnTo>
                    <a:pt x="549" y="206"/>
                  </a:lnTo>
                  <a:lnTo>
                    <a:pt x="559" y="189"/>
                  </a:lnTo>
                  <a:lnTo>
                    <a:pt x="552" y="184"/>
                  </a:lnTo>
                  <a:lnTo>
                    <a:pt x="554" y="169"/>
                  </a:lnTo>
                  <a:lnTo>
                    <a:pt x="555" y="161"/>
                  </a:lnTo>
                  <a:lnTo>
                    <a:pt x="530" y="151"/>
                  </a:lnTo>
                  <a:lnTo>
                    <a:pt x="528" y="133"/>
                  </a:lnTo>
                  <a:lnTo>
                    <a:pt x="511" y="122"/>
                  </a:lnTo>
                  <a:lnTo>
                    <a:pt x="493" y="136"/>
                  </a:lnTo>
                  <a:lnTo>
                    <a:pt x="478" y="138"/>
                  </a:lnTo>
                  <a:lnTo>
                    <a:pt x="469" y="123"/>
                  </a:lnTo>
                  <a:lnTo>
                    <a:pt x="466" y="101"/>
                  </a:lnTo>
                  <a:lnTo>
                    <a:pt x="449" y="69"/>
                  </a:lnTo>
                  <a:lnTo>
                    <a:pt x="428" y="69"/>
                  </a:lnTo>
                  <a:lnTo>
                    <a:pt x="416" y="63"/>
                  </a:lnTo>
                  <a:lnTo>
                    <a:pt x="415" y="40"/>
                  </a:lnTo>
                  <a:lnTo>
                    <a:pt x="402" y="24"/>
                  </a:lnTo>
                  <a:lnTo>
                    <a:pt x="394" y="22"/>
                  </a:lnTo>
                  <a:lnTo>
                    <a:pt x="390" y="8"/>
                  </a:lnTo>
                  <a:lnTo>
                    <a:pt x="378" y="2"/>
                  </a:lnTo>
                  <a:lnTo>
                    <a:pt x="357" y="0"/>
                  </a:lnTo>
                  <a:lnTo>
                    <a:pt x="317" y="10"/>
                  </a:lnTo>
                  <a:lnTo>
                    <a:pt x="245" y="42"/>
                  </a:lnTo>
                  <a:lnTo>
                    <a:pt x="247" y="75"/>
                  </a:lnTo>
                  <a:lnTo>
                    <a:pt x="273" y="96"/>
                  </a:lnTo>
                  <a:lnTo>
                    <a:pt x="269" y="112"/>
                  </a:lnTo>
                  <a:lnTo>
                    <a:pt x="267" y="122"/>
                  </a:lnTo>
                  <a:lnTo>
                    <a:pt x="251" y="123"/>
                  </a:lnTo>
                  <a:lnTo>
                    <a:pt x="235" y="113"/>
                  </a:lnTo>
                  <a:lnTo>
                    <a:pt x="215" y="105"/>
                  </a:lnTo>
                  <a:lnTo>
                    <a:pt x="190" y="117"/>
                  </a:lnTo>
                  <a:lnTo>
                    <a:pt x="160" y="116"/>
                  </a:lnTo>
                  <a:lnTo>
                    <a:pt x="145" y="127"/>
                  </a:lnTo>
                  <a:lnTo>
                    <a:pt x="142" y="118"/>
                  </a:lnTo>
                  <a:lnTo>
                    <a:pt x="126" y="118"/>
                  </a:lnTo>
                  <a:lnTo>
                    <a:pt x="102" y="100"/>
                  </a:lnTo>
                  <a:lnTo>
                    <a:pt x="71" y="137"/>
                  </a:lnTo>
                  <a:lnTo>
                    <a:pt x="22" y="124"/>
                  </a:lnTo>
                  <a:lnTo>
                    <a:pt x="0" y="130"/>
                  </a:lnTo>
                  <a:lnTo>
                    <a:pt x="1" y="142"/>
                  </a:lnTo>
                  <a:lnTo>
                    <a:pt x="61" y="191"/>
                  </a:lnTo>
                  <a:lnTo>
                    <a:pt x="74" y="221"/>
                  </a:lnTo>
                  <a:lnTo>
                    <a:pt x="99" y="243"/>
                  </a:lnTo>
                  <a:lnTo>
                    <a:pt x="118" y="239"/>
                  </a:lnTo>
                  <a:lnTo>
                    <a:pt x="197" y="305"/>
                  </a:lnTo>
                  <a:lnTo>
                    <a:pt x="202" y="316"/>
                  </a:lnTo>
                  <a:lnTo>
                    <a:pt x="198" y="325"/>
                  </a:lnTo>
                  <a:lnTo>
                    <a:pt x="196" y="349"/>
                  </a:lnTo>
                  <a:lnTo>
                    <a:pt x="314" y="43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2" name="Freeform 216"/>
            <p:cNvSpPr>
              <a:spLocks/>
            </p:cNvSpPr>
            <p:nvPr/>
          </p:nvSpPr>
          <p:spPr bwMode="auto">
            <a:xfrm>
              <a:off x="6829425" y="1570038"/>
              <a:ext cx="1423988" cy="1757362"/>
            </a:xfrm>
            <a:custGeom>
              <a:avLst/>
              <a:gdLst/>
              <a:ahLst/>
              <a:cxnLst>
                <a:cxn ang="0">
                  <a:pos x="351" y="1182"/>
                </a:cxn>
                <a:cxn ang="0">
                  <a:pos x="392" y="1107"/>
                </a:cxn>
                <a:cxn ang="0">
                  <a:pos x="370" y="1014"/>
                </a:cxn>
                <a:cxn ang="0">
                  <a:pos x="371" y="933"/>
                </a:cxn>
                <a:cxn ang="0">
                  <a:pos x="384" y="814"/>
                </a:cxn>
                <a:cxn ang="0">
                  <a:pos x="436" y="733"/>
                </a:cxn>
                <a:cxn ang="0">
                  <a:pos x="462" y="668"/>
                </a:cxn>
                <a:cxn ang="0">
                  <a:pos x="480" y="606"/>
                </a:cxn>
                <a:cxn ang="0">
                  <a:pos x="534" y="498"/>
                </a:cxn>
                <a:cxn ang="0">
                  <a:pos x="563" y="412"/>
                </a:cxn>
                <a:cxn ang="0">
                  <a:pos x="637" y="324"/>
                </a:cxn>
                <a:cxn ang="0">
                  <a:pos x="702" y="290"/>
                </a:cxn>
                <a:cxn ang="0">
                  <a:pos x="740" y="214"/>
                </a:cxn>
                <a:cxn ang="0">
                  <a:pos x="849" y="246"/>
                </a:cxn>
                <a:cxn ang="0">
                  <a:pos x="907" y="253"/>
                </a:cxn>
                <a:cxn ang="0">
                  <a:pos x="928" y="152"/>
                </a:cxn>
                <a:cxn ang="0">
                  <a:pos x="1016" y="137"/>
                </a:cxn>
                <a:cxn ang="0">
                  <a:pos x="1051" y="172"/>
                </a:cxn>
                <a:cxn ang="0">
                  <a:pos x="1071" y="120"/>
                </a:cxn>
                <a:cxn ang="0">
                  <a:pos x="1096" y="60"/>
                </a:cxn>
                <a:cxn ang="0">
                  <a:pos x="1036" y="17"/>
                </a:cxn>
                <a:cxn ang="0">
                  <a:pos x="984" y="25"/>
                </a:cxn>
                <a:cxn ang="0">
                  <a:pos x="953" y="24"/>
                </a:cxn>
                <a:cxn ang="0">
                  <a:pos x="911" y="54"/>
                </a:cxn>
                <a:cxn ang="0">
                  <a:pos x="891" y="40"/>
                </a:cxn>
                <a:cxn ang="0">
                  <a:pos x="831" y="119"/>
                </a:cxn>
                <a:cxn ang="0">
                  <a:pos x="766" y="145"/>
                </a:cxn>
                <a:cxn ang="0">
                  <a:pos x="699" y="169"/>
                </a:cxn>
                <a:cxn ang="0">
                  <a:pos x="617" y="194"/>
                </a:cxn>
                <a:cxn ang="0">
                  <a:pos x="612" y="257"/>
                </a:cxn>
                <a:cxn ang="0">
                  <a:pos x="609" y="311"/>
                </a:cxn>
                <a:cxn ang="0">
                  <a:pos x="542" y="329"/>
                </a:cxn>
                <a:cxn ang="0">
                  <a:pos x="522" y="374"/>
                </a:cxn>
                <a:cxn ang="0">
                  <a:pos x="476" y="446"/>
                </a:cxn>
                <a:cxn ang="0">
                  <a:pos x="432" y="531"/>
                </a:cxn>
                <a:cxn ang="0">
                  <a:pos x="394" y="617"/>
                </a:cxn>
                <a:cxn ang="0">
                  <a:pos x="373" y="668"/>
                </a:cxn>
                <a:cxn ang="0">
                  <a:pos x="295" y="746"/>
                </a:cxn>
                <a:cxn ang="0">
                  <a:pos x="345" y="749"/>
                </a:cxn>
                <a:cxn ang="0">
                  <a:pos x="272" y="768"/>
                </a:cxn>
                <a:cxn ang="0">
                  <a:pos x="206" y="814"/>
                </a:cxn>
                <a:cxn ang="0">
                  <a:pos x="145" y="822"/>
                </a:cxn>
                <a:cxn ang="0">
                  <a:pos x="100" y="857"/>
                </a:cxn>
                <a:cxn ang="0">
                  <a:pos x="72" y="891"/>
                </a:cxn>
                <a:cxn ang="0">
                  <a:pos x="13" y="935"/>
                </a:cxn>
                <a:cxn ang="0">
                  <a:pos x="9" y="1070"/>
                </a:cxn>
                <a:cxn ang="0">
                  <a:pos x="35" y="1099"/>
                </a:cxn>
                <a:cxn ang="0">
                  <a:pos x="17" y="1160"/>
                </a:cxn>
                <a:cxn ang="0">
                  <a:pos x="36" y="1195"/>
                </a:cxn>
                <a:cxn ang="0">
                  <a:pos x="0" y="1229"/>
                </a:cxn>
                <a:cxn ang="0">
                  <a:pos x="110" y="1308"/>
                </a:cxn>
                <a:cxn ang="0">
                  <a:pos x="247" y="1195"/>
                </a:cxn>
                <a:cxn ang="0">
                  <a:pos x="295" y="1134"/>
                </a:cxn>
                <a:cxn ang="0">
                  <a:pos x="314" y="1219"/>
                </a:cxn>
              </a:cxnLst>
              <a:rect l="0" t="0" r="r" b="b"/>
              <a:pathLst>
                <a:path w="1100" h="1309">
                  <a:moveTo>
                    <a:pt x="324" y="1218"/>
                  </a:moveTo>
                  <a:lnTo>
                    <a:pt x="327" y="1214"/>
                  </a:lnTo>
                  <a:lnTo>
                    <a:pt x="339" y="1212"/>
                  </a:lnTo>
                  <a:lnTo>
                    <a:pt x="348" y="1197"/>
                  </a:lnTo>
                  <a:lnTo>
                    <a:pt x="351" y="1182"/>
                  </a:lnTo>
                  <a:lnTo>
                    <a:pt x="353" y="1173"/>
                  </a:lnTo>
                  <a:lnTo>
                    <a:pt x="349" y="1149"/>
                  </a:lnTo>
                  <a:lnTo>
                    <a:pt x="350" y="1133"/>
                  </a:lnTo>
                  <a:lnTo>
                    <a:pt x="362" y="1123"/>
                  </a:lnTo>
                  <a:lnTo>
                    <a:pt x="392" y="1107"/>
                  </a:lnTo>
                  <a:lnTo>
                    <a:pt x="395" y="1093"/>
                  </a:lnTo>
                  <a:lnTo>
                    <a:pt x="388" y="1053"/>
                  </a:lnTo>
                  <a:lnTo>
                    <a:pt x="384" y="1045"/>
                  </a:lnTo>
                  <a:lnTo>
                    <a:pt x="382" y="1021"/>
                  </a:lnTo>
                  <a:lnTo>
                    <a:pt x="370" y="1014"/>
                  </a:lnTo>
                  <a:lnTo>
                    <a:pt x="374" y="994"/>
                  </a:lnTo>
                  <a:lnTo>
                    <a:pt x="383" y="993"/>
                  </a:lnTo>
                  <a:lnTo>
                    <a:pt x="403" y="980"/>
                  </a:lnTo>
                  <a:lnTo>
                    <a:pt x="382" y="943"/>
                  </a:lnTo>
                  <a:lnTo>
                    <a:pt x="371" y="933"/>
                  </a:lnTo>
                  <a:lnTo>
                    <a:pt x="372" y="929"/>
                  </a:lnTo>
                  <a:lnTo>
                    <a:pt x="369" y="896"/>
                  </a:lnTo>
                  <a:lnTo>
                    <a:pt x="381" y="869"/>
                  </a:lnTo>
                  <a:lnTo>
                    <a:pt x="381" y="845"/>
                  </a:lnTo>
                  <a:lnTo>
                    <a:pt x="384" y="814"/>
                  </a:lnTo>
                  <a:lnTo>
                    <a:pt x="375" y="793"/>
                  </a:lnTo>
                  <a:lnTo>
                    <a:pt x="384" y="774"/>
                  </a:lnTo>
                  <a:lnTo>
                    <a:pt x="387" y="761"/>
                  </a:lnTo>
                  <a:lnTo>
                    <a:pt x="411" y="744"/>
                  </a:lnTo>
                  <a:lnTo>
                    <a:pt x="436" y="733"/>
                  </a:lnTo>
                  <a:lnTo>
                    <a:pt x="460" y="740"/>
                  </a:lnTo>
                  <a:lnTo>
                    <a:pt x="469" y="744"/>
                  </a:lnTo>
                  <a:lnTo>
                    <a:pt x="480" y="725"/>
                  </a:lnTo>
                  <a:lnTo>
                    <a:pt x="479" y="705"/>
                  </a:lnTo>
                  <a:lnTo>
                    <a:pt x="462" y="668"/>
                  </a:lnTo>
                  <a:lnTo>
                    <a:pt x="455" y="654"/>
                  </a:lnTo>
                  <a:lnTo>
                    <a:pt x="459" y="645"/>
                  </a:lnTo>
                  <a:lnTo>
                    <a:pt x="468" y="644"/>
                  </a:lnTo>
                  <a:lnTo>
                    <a:pt x="476" y="631"/>
                  </a:lnTo>
                  <a:lnTo>
                    <a:pt x="480" y="606"/>
                  </a:lnTo>
                  <a:lnTo>
                    <a:pt x="480" y="573"/>
                  </a:lnTo>
                  <a:lnTo>
                    <a:pt x="480" y="541"/>
                  </a:lnTo>
                  <a:lnTo>
                    <a:pt x="494" y="525"/>
                  </a:lnTo>
                  <a:lnTo>
                    <a:pt x="517" y="508"/>
                  </a:lnTo>
                  <a:lnTo>
                    <a:pt x="534" y="498"/>
                  </a:lnTo>
                  <a:lnTo>
                    <a:pt x="537" y="473"/>
                  </a:lnTo>
                  <a:lnTo>
                    <a:pt x="544" y="457"/>
                  </a:lnTo>
                  <a:lnTo>
                    <a:pt x="565" y="438"/>
                  </a:lnTo>
                  <a:lnTo>
                    <a:pt x="567" y="425"/>
                  </a:lnTo>
                  <a:lnTo>
                    <a:pt x="563" y="412"/>
                  </a:lnTo>
                  <a:lnTo>
                    <a:pt x="561" y="396"/>
                  </a:lnTo>
                  <a:lnTo>
                    <a:pt x="578" y="384"/>
                  </a:lnTo>
                  <a:lnTo>
                    <a:pt x="596" y="345"/>
                  </a:lnTo>
                  <a:lnTo>
                    <a:pt x="614" y="347"/>
                  </a:lnTo>
                  <a:lnTo>
                    <a:pt x="637" y="324"/>
                  </a:lnTo>
                  <a:lnTo>
                    <a:pt x="632" y="310"/>
                  </a:lnTo>
                  <a:lnTo>
                    <a:pt x="649" y="291"/>
                  </a:lnTo>
                  <a:lnTo>
                    <a:pt x="659" y="294"/>
                  </a:lnTo>
                  <a:lnTo>
                    <a:pt x="676" y="289"/>
                  </a:lnTo>
                  <a:lnTo>
                    <a:pt x="702" y="290"/>
                  </a:lnTo>
                  <a:lnTo>
                    <a:pt x="733" y="260"/>
                  </a:lnTo>
                  <a:lnTo>
                    <a:pt x="729" y="243"/>
                  </a:lnTo>
                  <a:lnTo>
                    <a:pt x="731" y="235"/>
                  </a:lnTo>
                  <a:lnTo>
                    <a:pt x="722" y="231"/>
                  </a:lnTo>
                  <a:lnTo>
                    <a:pt x="740" y="214"/>
                  </a:lnTo>
                  <a:lnTo>
                    <a:pt x="765" y="207"/>
                  </a:lnTo>
                  <a:lnTo>
                    <a:pt x="783" y="231"/>
                  </a:lnTo>
                  <a:lnTo>
                    <a:pt x="818" y="260"/>
                  </a:lnTo>
                  <a:lnTo>
                    <a:pt x="831" y="259"/>
                  </a:lnTo>
                  <a:lnTo>
                    <a:pt x="849" y="246"/>
                  </a:lnTo>
                  <a:lnTo>
                    <a:pt x="862" y="242"/>
                  </a:lnTo>
                  <a:lnTo>
                    <a:pt x="870" y="244"/>
                  </a:lnTo>
                  <a:lnTo>
                    <a:pt x="885" y="255"/>
                  </a:lnTo>
                  <a:lnTo>
                    <a:pt x="902" y="257"/>
                  </a:lnTo>
                  <a:lnTo>
                    <a:pt x="907" y="253"/>
                  </a:lnTo>
                  <a:lnTo>
                    <a:pt x="915" y="238"/>
                  </a:lnTo>
                  <a:lnTo>
                    <a:pt x="917" y="227"/>
                  </a:lnTo>
                  <a:lnTo>
                    <a:pt x="933" y="198"/>
                  </a:lnTo>
                  <a:lnTo>
                    <a:pt x="937" y="193"/>
                  </a:lnTo>
                  <a:lnTo>
                    <a:pt x="928" y="152"/>
                  </a:lnTo>
                  <a:lnTo>
                    <a:pt x="949" y="130"/>
                  </a:lnTo>
                  <a:lnTo>
                    <a:pt x="958" y="134"/>
                  </a:lnTo>
                  <a:lnTo>
                    <a:pt x="981" y="107"/>
                  </a:lnTo>
                  <a:lnTo>
                    <a:pt x="1007" y="130"/>
                  </a:lnTo>
                  <a:lnTo>
                    <a:pt x="1016" y="137"/>
                  </a:lnTo>
                  <a:lnTo>
                    <a:pt x="1029" y="130"/>
                  </a:lnTo>
                  <a:lnTo>
                    <a:pt x="1040" y="144"/>
                  </a:lnTo>
                  <a:lnTo>
                    <a:pt x="1039" y="152"/>
                  </a:lnTo>
                  <a:lnTo>
                    <a:pt x="1049" y="159"/>
                  </a:lnTo>
                  <a:lnTo>
                    <a:pt x="1051" y="172"/>
                  </a:lnTo>
                  <a:lnTo>
                    <a:pt x="1061" y="154"/>
                  </a:lnTo>
                  <a:lnTo>
                    <a:pt x="1081" y="136"/>
                  </a:lnTo>
                  <a:lnTo>
                    <a:pt x="1092" y="110"/>
                  </a:lnTo>
                  <a:lnTo>
                    <a:pt x="1081" y="108"/>
                  </a:lnTo>
                  <a:lnTo>
                    <a:pt x="1071" y="120"/>
                  </a:lnTo>
                  <a:lnTo>
                    <a:pt x="1065" y="100"/>
                  </a:lnTo>
                  <a:lnTo>
                    <a:pt x="1055" y="96"/>
                  </a:lnTo>
                  <a:lnTo>
                    <a:pt x="1051" y="86"/>
                  </a:lnTo>
                  <a:lnTo>
                    <a:pt x="1082" y="55"/>
                  </a:lnTo>
                  <a:lnTo>
                    <a:pt x="1096" y="60"/>
                  </a:lnTo>
                  <a:lnTo>
                    <a:pt x="1099" y="44"/>
                  </a:lnTo>
                  <a:lnTo>
                    <a:pt x="1090" y="39"/>
                  </a:lnTo>
                  <a:lnTo>
                    <a:pt x="1067" y="33"/>
                  </a:lnTo>
                  <a:lnTo>
                    <a:pt x="1054" y="30"/>
                  </a:lnTo>
                  <a:lnTo>
                    <a:pt x="1036" y="17"/>
                  </a:lnTo>
                  <a:lnTo>
                    <a:pt x="1018" y="13"/>
                  </a:lnTo>
                  <a:lnTo>
                    <a:pt x="1001" y="30"/>
                  </a:lnTo>
                  <a:lnTo>
                    <a:pt x="993" y="44"/>
                  </a:lnTo>
                  <a:lnTo>
                    <a:pt x="972" y="33"/>
                  </a:lnTo>
                  <a:lnTo>
                    <a:pt x="984" y="25"/>
                  </a:lnTo>
                  <a:lnTo>
                    <a:pt x="984" y="4"/>
                  </a:lnTo>
                  <a:lnTo>
                    <a:pt x="981" y="0"/>
                  </a:lnTo>
                  <a:lnTo>
                    <a:pt x="958" y="1"/>
                  </a:lnTo>
                  <a:lnTo>
                    <a:pt x="955" y="9"/>
                  </a:lnTo>
                  <a:lnTo>
                    <a:pt x="953" y="24"/>
                  </a:lnTo>
                  <a:lnTo>
                    <a:pt x="956" y="34"/>
                  </a:lnTo>
                  <a:lnTo>
                    <a:pt x="941" y="51"/>
                  </a:lnTo>
                  <a:lnTo>
                    <a:pt x="925" y="28"/>
                  </a:lnTo>
                  <a:lnTo>
                    <a:pt x="911" y="34"/>
                  </a:lnTo>
                  <a:lnTo>
                    <a:pt x="911" y="54"/>
                  </a:lnTo>
                  <a:lnTo>
                    <a:pt x="905" y="82"/>
                  </a:lnTo>
                  <a:lnTo>
                    <a:pt x="884" y="107"/>
                  </a:lnTo>
                  <a:lnTo>
                    <a:pt x="869" y="84"/>
                  </a:lnTo>
                  <a:lnTo>
                    <a:pt x="889" y="64"/>
                  </a:lnTo>
                  <a:lnTo>
                    <a:pt x="891" y="40"/>
                  </a:lnTo>
                  <a:lnTo>
                    <a:pt x="877" y="41"/>
                  </a:lnTo>
                  <a:lnTo>
                    <a:pt x="855" y="43"/>
                  </a:lnTo>
                  <a:lnTo>
                    <a:pt x="840" y="68"/>
                  </a:lnTo>
                  <a:lnTo>
                    <a:pt x="822" y="104"/>
                  </a:lnTo>
                  <a:lnTo>
                    <a:pt x="831" y="119"/>
                  </a:lnTo>
                  <a:lnTo>
                    <a:pt x="819" y="128"/>
                  </a:lnTo>
                  <a:lnTo>
                    <a:pt x="801" y="118"/>
                  </a:lnTo>
                  <a:lnTo>
                    <a:pt x="783" y="127"/>
                  </a:lnTo>
                  <a:lnTo>
                    <a:pt x="788" y="143"/>
                  </a:lnTo>
                  <a:lnTo>
                    <a:pt x="766" y="145"/>
                  </a:lnTo>
                  <a:lnTo>
                    <a:pt x="756" y="151"/>
                  </a:lnTo>
                  <a:lnTo>
                    <a:pt x="740" y="171"/>
                  </a:lnTo>
                  <a:lnTo>
                    <a:pt x="716" y="168"/>
                  </a:lnTo>
                  <a:lnTo>
                    <a:pt x="718" y="182"/>
                  </a:lnTo>
                  <a:lnTo>
                    <a:pt x="699" y="169"/>
                  </a:lnTo>
                  <a:lnTo>
                    <a:pt x="679" y="181"/>
                  </a:lnTo>
                  <a:lnTo>
                    <a:pt x="675" y="198"/>
                  </a:lnTo>
                  <a:lnTo>
                    <a:pt x="658" y="203"/>
                  </a:lnTo>
                  <a:lnTo>
                    <a:pt x="645" y="188"/>
                  </a:lnTo>
                  <a:lnTo>
                    <a:pt x="617" y="194"/>
                  </a:lnTo>
                  <a:lnTo>
                    <a:pt x="592" y="205"/>
                  </a:lnTo>
                  <a:lnTo>
                    <a:pt x="594" y="229"/>
                  </a:lnTo>
                  <a:lnTo>
                    <a:pt x="611" y="233"/>
                  </a:lnTo>
                  <a:lnTo>
                    <a:pt x="612" y="241"/>
                  </a:lnTo>
                  <a:lnTo>
                    <a:pt x="612" y="257"/>
                  </a:lnTo>
                  <a:lnTo>
                    <a:pt x="600" y="253"/>
                  </a:lnTo>
                  <a:lnTo>
                    <a:pt x="584" y="263"/>
                  </a:lnTo>
                  <a:lnTo>
                    <a:pt x="589" y="278"/>
                  </a:lnTo>
                  <a:lnTo>
                    <a:pt x="609" y="290"/>
                  </a:lnTo>
                  <a:lnTo>
                    <a:pt x="609" y="311"/>
                  </a:lnTo>
                  <a:lnTo>
                    <a:pt x="593" y="304"/>
                  </a:lnTo>
                  <a:lnTo>
                    <a:pt x="580" y="308"/>
                  </a:lnTo>
                  <a:lnTo>
                    <a:pt x="581" y="324"/>
                  </a:lnTo>
                  <a:lnTo>
                    <a:pt x="559" y="327"/>
                  </a:lnTo>
                  <a:lnTo>
                    <a:pt x="542" y="329"/>
                  </a:lnTo>
                  <a:lnTo>
                    <a:pt x="537" y="342"/>
                  </a:lnTo>
                  <a:lnTo>
                    <a:pt x="535" y="351"/>
                  </a:lnTo>
                  <a:lnTo>
                    <a:pt x="521" y="353"/>
                  </a:lnTo>
                  <a:lnTo>
                    <a:pt x="517" y="364"/>
                  </a:lnTo>
                  <a:lnTo>
                    <a:pt x="522" y="374"/>
                  </a:lnTo>
                  <a:lnTo>
                    <a:pt x="498" y="385"/>
                  </a:lnTo>
                  <a:lnTo>
                    <a:pt x="516" y="400"/>
                  </a:lnTo>
                  <a:lnTo>
                    <a:pt x="522" y="408"/>
                  </a:lnTo>
                  <a:lnTo>
                    <a:pt x="505" y="422"/>
                  </a:lnTo>
                  <a:lnTo>
                    <a:pt x="476" y="446"/>
                  </a:lnTo>
                  <a:lnTo>
                    <a:pt x="455" y="462"/>
                  </a:lnTo>
                  <a:lnTo>
                    <a:pt x="446" y="488"/>
                  </a:lnTo>
                  <a:lnTo>
                    <a:pt x="423" y="507"/>
                  </a:lnTo>
                  <a:lnTo>
                    <a:pt x="425" y="520"/>
                  </a:lnTo>
                  <a:lnTo>
                    <a:pt x="432" y="531"/>
                  </a:lnTo>
                  <a:lnTo>
                    <a:pt x="415" y="547"/>
                  </a:lnTo>
                  <a:lnTo>
                    <a:pt x="420" y="560"/>
                  </a:lnTo>
                  <a:lnTo>
                    <a:pt x="404" y="590"/>
                  </a:lnTo>
                  <a:lnTo>
                    <a:pt x="391" y="596"/>
                  </a:lnTo>
                  <a:lnTo>
                    <a:pt x="394" y="617"/>
                  </a:lnTo>
                  <a:lnTo>
                    <a:pt x="406" y="628"/>
                  </a:lnTo>
                  <a:lnTo>
                    <a:pt x="393" y="643"/>
                  </a:lnTo>
                  <a:lnTo>
                    <a:pt x="385" y="634"/>
                  </a:lnTo>
                  <a:lnTo>
                    <a:pt x="368" y="645"/>
                  </a:lnTo>
                  <a:lnTo>
                    <a:pt x="373" y="668"/>
                  </a:lnTo>
                  <a:lnTo>
                    <a:pt x="356" y="677"/>
                  </a:lnTo>
                  <a:lnTo>
                    <a:pt x="332" y="684"/>
                  </a:lnTo>
                  <a:lnTo>
                    <a:pt x="314" y="705"/>
                  </a:lnTo>
                  <a:lnTo>
                    <a:pt x="311" y="728"/>
                  </a:lnTo>
                  <a:lnTo>
                    <a:pt x="295" y="746"/>
                  </a:lnTo>
                  <a:lnTo>
                    <a:pt x="296" y="757"/>
                  </a:lnTo>
                  <a:lnTo>
                    <a:pt x="318" y="738"/>
                  </a:lnTo>
                  <a:lnTo>
                    <a:pt x="343" y="720"/>
                  </a:lnTo>
                  <a:lnTo>
                    <a:pt x="352" y="724"/>
                  </a:lnTo>
                  <a:lnTo>
                    <a:pt x="345" y="749"/>
                  </a:lnTo>
                  <a:lnTo>
                    <a:pt x="325" y="763"/>
                  </a:lnTo>
                  <a:lnTo>
                    <a:pt x="302" y="761"/>
                  </a:lnTo>
                  <a:lnTo>
                    <a:pt x="308" y="777"/>
                  </a:lnTo>
                  <a:lnTo>
                    <a:pt x="279" y="792"/>
                  </a:lnTo>
                  <a:lnTo>
                    <a:pt x="272" y="768"/>
                  </a:lnTo>
                  <a:lnTo>
                    <a:pt x="257" y="759"/>
                  </a:lnTo>
                  <a:lnTo>
                    <a:pt x="242" y="787"/>
                  </a:lnTo>
                  <a:lnTo>
                    <a:pt x="224" y="789"/>
                  </a:lnTo>
                  <a:lnTo>
                    <a:pt x="205" y="793"/>
                  </a:lnTo>
                  <a:lnTo>
                    <a:pt x="206" y="814"/>
                  </a:lnTo>
                  <a:lnTo>
                    <a:pt x="195" y="819"/>
                  </a:lnTo>
                  <a:lnTo>
                    <a:pt x="197" y="829"/>
                  </a:lnTo>
                  <a:lnTo>
                    <a:pt x="187" y="827"/>
                  </a:lnTo>
                  <a:lnTo>
                    <a:pt x="169" y="819"/>
                  </a:lnTo>
                  <a:lnTo>
                    <a:pt x="145" y="822"/>
                  </a:lnTo>
                  <a:lnTo>
                    <a:pt x="147" y="834"/>
                  </a:lnTo>
                  <a:lnTo>
                    <a:pt x="150" y="844"/>
                  </a:lnTo>
                  <a:lnTo>
                    <a:pt x="141" y="849"/>
                  </a:lnTo>
                  <a:lnTo>
                    <a:pt x="118" y="841"/>
                  </a:lnTo>
                  <a:lnTo>
                    <a:pt x="100" y="857"/>
                  </a:lnTo>
                  <a:lnTo>
                    <a:pt x="107" y="869"/>
                  </a:lnTo>
                  <a:lnTo>
                    <a:pt x="103" y="878"/>
                  </a:lnTo>
                  <a:lnTo>
                    <a:pt x="83" y="870"/>
                  </a:lnTo>
                  <a:lnTo>
                    <a:pt x="78" y="882"/>
                  </a:lnTo>
                  <a:lnTo>
                    <a:pt x="72" y="891"/>
                  </a:lnTo>
                  <a:lnTo>
                    <a:pt x="47" y="889"/>
                  </a:lnTo>
                  <a:lnTo>
                    <a:pt x="34" y="890"/>
                  </a:lnTo>
                  <a:lnTo>
                    <a:pt x="34" y="907"/>
                  </a:lnTo>
                  <a:lnTo>
                    <a:pt x="27" y="913"/>
                  </a:lnTo>
                  <a:lnTo>
                    <a:pt x="13" y="935"/>
                  </a:lnTo>
                  <a:lnTo>
                    <a:pt x="18" y="957"/>
                  </a:lnTo>
                  <a:lnTo>
                    <a:pt x="16" y="989"/>
                  </a:lnTo>
                  <a:lnTo>
                    <a:pt x="15" y="1023"/>
                  </a:lnTo>
                  <a:lnTo>
                    <a:pt x="12" y="1055"/>
                  </a:lnTo>
                  <a:lnTo>
                    <a:pt x="9" y="1070"/>
                  </a:lnTo>
                  <a:lnTo>
                    <a:pt x="22" y="1083"/>
                  </a:lnTo>
                  <a:lnTo>
                    <a:pt x="39" y="1070"/>
                  </a:lnTo>
                  <a:lnTo>
                    <a:pt x="53" y="1075"/>
                  </a:lnTo>
                  <a:lnTo>
                    <a:pt x="55" y="1087"/>
                  </a:lnTo>
                  <a:lnTo>
                    <a:pt x="35" y="1099"/>
                  </a:lnTo>
                  <a:lnTo>
                    <a:pt x="36" y="1120"/>
                  </a:lnTo>
                  <a:lnTo>
                    <a:pt x="32" y="1131"/>
                  </a:lnTo>
                  <a:lnTo>
                    <a:pt x="13" y="1130"/>
                  </a:lnTo>
                  <a:lnTo>
                    <a:pt x="7" y="1154"/>
                  </a:lnTo>
                  <a:lnTo>
                    <a:pt x="17" y="1160"/>
                  </a:lnTo>
                  <a:lnTo>
                    <a:pt x="33" y="1156"/>
                  </a:lnTo>
                  <a:lnTo>
                    <a:pt x="45" y="1165"/>
                  </a:lnTo>
                  <a:lnTo>
                    <a:pt x="47" y="1171"/>
                  </a:lnTo>
                  <a:lnTo>
                    <a:pt x="33" y="1181"/>
                  </a:lnTo>
                  <a:lnTo>
                    <a:pt x="36" y="1195"/>
                  </a:lnTo>
                  <a:lnTo>
                    <a:pt x="20" y="1199"/>
                  </a:lnTo>
                  <a:lnTo>
                    <a:pt x="7" y="1192"/>
                  </a:lnTo>
                  <a:lnTo>
                    <a:pt x="11" y="1213"/>
                  </a:lnTo>
                  <a:lnTo>
                    <a:pt x="10" y="1228"/>
                  </a:lnTo>
                  <a:lnTo>
                    <a:pt x="0" y="1229"/>
                  </a:lnTo>
                  <a:lnTo>
                    <a:pt x="28" y="1250"/>
                  </a:lnTo>
                  <a:lnTo>
                    <a:pt x="43" y="1264"/>
                  </a:lnTo>
                  <a:lnTo>
                    <a:pt x="52" y="1282"/>
                  </a:lnTo>
                  <a:lnTo>
                    <a:pt x="79" y="1295"/>
                  </a:lnTo>
                  <a:lnTo>
                    <a:pt x="110" y="1308"/>
                  </a:lnTo>
                  <a:lnTo>
                    <a:pt x="136" y="1305"/>
                  </a:lnTo>
                  <a:lnTo>
                    <a:pt x="174" y="1278"/>
                  </a:lnTo>
                  <a:lnTo>
                    <a:pt x="211" y="1247"/>
                  </a:lnTo>
                  <a:lnTo>
                    <a:pt x="242" y="1200"/>
                  </a:lnTo>
                  <a:lnTo>
                    <a:pt x="247" y="1195"/>
                  </a:lnTo>
                  <a:lnTo>
                    <a:pt x="258" y="1209"/>
                  </a:lnTo>
                  <a:lnTo>
                    <a:pt x="276" y="1198"/>
                  </a:lnTo>
                  <a:lnTo>
                    <a:pt x="280" y="1182"/>
                  </a:lnTo>
                  <a:lnTo>
                    <a:pt x="280" y="1160"/>
                  </a:lnTo>
                  <a:lnTo>
                    <a:pt x="295" y="1134"/>
                  </a:lnTo>
                  <a:lnTo>
                    <a:pt x="290" y="1163"/>
                  </a:lnTo>
                  <a:lnTo>
                    <a:pt x="301" y="1166"/>
                  </a:lnTo>
                  <a:lnTo>
                    <a:pt x="297" y="1179"/>
                  </a:lnTo>
                  <a:lnTo>
                    <a:pt x="304" y="1200"/>
                  </a:lnTo>
                  <a:lnTo>
                    <a:pt x="314" y="1219"/>
                  </a:lnTo>
                  <a:lnTo>
                    <a:pt x="325" y="1213"/>
                  </a:lnTo>
                  <a:lnTo>
                    <a:pt x="324" y="121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nvGrpSpPr>
            <p:cNvPr id="13" name="Group 217"/>
            <p:cNvGrpSpPr>
              <a:grpSpLocks/>
            </p:cNvGrpSpPr>
            <p:nvPr/>
          </p:nvGrpSpPr>
          <p:grpSpPr bwMode="auto">
            <a:xfrm>
              <a:off x="7089775" y="1577975"/>
              <a:ext cx="917575" cy="1035050"/>
              <a:chOff x="2817" y="461"/>
              <a:chExt cx="709" cy="770"/>
            </a:xfrm>
          </p:grpSpPr>
          <p:sp>
            <p:nvSpPr>
              <p:cNvPr id="219354" name="Freeform 218"/>
              <p:cNvSpPr>
                <a:spLocks/>
              </p:cNvSpPr>
              <p:nvPr/>
            </p:nvSpPr>
            <p:spPr bwMode="auto">
              <a:xfrm>
                <a:off x="3137" y="709"/>
                <a:ext cx="40" cy="45"/>
              </a:xfrm>
              <a:custGeom>
                <a:avLst/>
                <a:gdLst/>
                <a:ahLst/>
                <a:cxnLst>
                  <a:cxn ang="0">
                    <a:pos x="36" y="5"/>
                  </a:cxn>
                  <a:cxn ang="0">
                    <a:pos x="35" y="16"/>
                  </a:cxn>
                  <a:cxn ang="0">
                    <a:pos x="39" y="35"/>
                  </a:cxn>
                  <a:cxn ang="0">
                    <a:pos x="15" y="44"/>
                  </a:cxn>
                  <a:cxn ang="0">
                    <a:pos x="1" y="35"/>
                  </a:cxn>
                  <a:cxn ang="0">
                    <a:pos x="0" y="18"/>
                  </a:cxn>
                  <a:cxn ang="0">
                    <a:pos x="5" y="0"/>
                  </a:cxn>
                  <a:cxn ang="0">
                    <a:pos x="36" y="5"/>
                  </a:cxn>
                </a:cxnLst>
                <a:rect l="0" t="0" r="r" b="b"/>
                <a:pathLst>
                  <a:path w="40" h="45">
                    <a:moveTo>
                      <a:pt x="36" y="5"/>
                    </a:moveTo>
                    <a:lnTo>
                      <a:pt x="35" y="16"/>
                    </a:lnTo>
                    <a:lnTo>
                      <a:pt x="39" y="35"/>
                    </a:lnTo>
                    <a:lnTo>
                      <a:pt x="15" y="44"/>
                    </a:lnTo>
                    <a:lnTo>
                      <a:pt x="1" y="35"/>
                    </a:lnTo>
                    <a:lnTo>
                      <a:pt x="0" y="18"/>
                    </a:lnTo>
                    <a:lnTo>
                      <a:pt x="5" y="0"/>
                    </a:lnTo>
                    <a:lnTo>
                      <a:pt x="36" y="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5" name="Freeform 219"/>
              <p:cNvSpPr>
                <a:spLocks/>
              </p:cNvSpPr>
              <p:nvPr/>
            </p:nvSpPr>
            <p:spPr bwMode="auto">
              <a:xfrm>
                <a:off x="3082" y="743"/>
                <a:ext cx="35" cy="25"/>
              </a:xfrm>
              <a:custGeom>
                <a:avLst/>
                <a:gdLst/>
                <a:ahLst/>
                <a:cxnLst>
                  <a:cxn ang="0">
                    <a:pos x="29" y="0"/>
                  </a:cxn>
                  <a:cxn ang="0">
                    <a:pos x="34" y="16"/>
                  </a:cxn>
                  <a:cxn ang="0">
                    <a:pos x="9" y="24"/>
                  </a:cxn>
                  <a:cxn ang="0">
                    <a:pos x="0" y="9"/>
                  </a:cxn>
                  <a:cxn ang="0">
                    <a:pos x="29" y="0"/>
                  </a:cxn>
                </a:cxnLst>
                <a:rect l="0" t="0" r="r" b="b"/>
                <a:pathLst>
                  <a:path w="35" h="25">
                    <a:moveTo>
                      <a:pt x="29" y="0"/>
                    </a:moveTo>
                    <a:lnTo>
                      <a:pt x="34" y="16"/>
                    </a:lnTo>
                    <a:lnTo>
                      <a:pt x="9" y="24"/>
                    </a:lnTo>
                    <a:lnTo>
                      <a:pt x="0" y="9"/>
                    </a:lnTo>
                    <a:lnTo>
                      <a:pt x="2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6" name="Freeform 220"/>
              <p:cNvSpPr>
                <a:spLocks/>
              </p:cNvSpPr>
              <p:nvPr/>
            </p:nvSpPr>
            <p:spPr bwMode="auto">
              <a:xfrm>
                <a:off x="3087" y="693"/>
                <a:ext cx="42" cy="29"/>
              </a:xfrm>
              <a:custGeom>
                <a:avLst/>
                <a:gdLst/>
                <a:ahLst/>
                <a:cxnLst>
                  <a:cxn ang="0">
                    <a:pos x="1" y="20"/>
                  </a:cxn>
                  <a:cxn ang="0">
                    <a:pos x="32" y="28"/>
                  </a:cxn>
                  <a:cxn ang="0">
                    <a:pos x="41" y="5"/>
                  </a:cxn>
                  <a:cxn ang="0">
                    <a:pos x="22" y="0"/>
                  </a:cxn>
                  <a:cxn ang="0">
                    <a:pos x="12" y="8"/>
                  </a:cxn>
                  <a:cxn ang="0">
                    <a:pos x="0" y="14"/>
                  </a:cxn>
                  <a:cxn ang="0">
                    <a:pos x="1" y="20"/>
                  </a:cxn>
                </a:cxnLst>
                <a:rect l="0" t="0" r="r" b="b"/>
                <a:pathLst>
                  <a:path w="42" h="29">
                    <a:moveTo>
                      <a:pt x="1" y="20"/>
                    </a:moveTo>
                    <a:lnTo>
                      <a:pt x="32" y="28"/>
                    </a:lnTo>
                    <a:lnTo>
                      <a:pt x="41" y="5"/>
                    </a:lnTo>
                    <a:lnTo>
                      <a:pt x="22" y="0"/>
                    </a:lnTo>
                    <a:lnTo>
                      <a:pt x="12" y="8"/>
                    </a:lnTo>
                    <a:lnTo>
                      <a:pt x="0" y="14"/>
                    </a:lnTo>
                    <a:lnTo>
                      <a:pt x="1" y="2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7" name="Freeform 221"/>
              <p:cNvSpPr>
                <a:spLocks/>
              </p:cNvSpPr>
              <p:nvPr/>
            </p:nvSpPr>
            <p:spPr bwMode="auto">
              <a:xfrm>
                <a:off x="3133" y="661"/>
                <a:ext cx="31" cy="20"/>
              </a:xfrm>
              <a:custGeom>
                <a:avLst/>
                <a:gdLst/>
                <a:ahLst/>
                <a:cxnLst>
                  <a:cxn ang="0">
                    <a:pos x="0" y="19"/>
                  </a:cxn>
                  <a:cxn ang="0">
                    <a:pos x="20" y="0"/>
                  </a:cxn>
                  <a:cxn ang="0">
                    <a:pos x="30" y="7"/>
                  </a:cxn>
                  <a:cxn ang="0">
                    <a:pos x="0" y="19"/>
                  </a:cxn>
                </a:cxnLst>
                <a:rect l="0" t="0" r="r" b="b"/>
                <a:pathLst>
                  <a:path w="31" h="20">
                    <a:moveTo>
                      <a:pt x="0" y="19"/>
                    </a:moveTo>
                    <a:lnTo>
                      <a:pt x="20" y="0"/>
                    </a:lnTo>
                    <a:lnTo>
                      <a:pt x="30" y="7"/>
                    </a:lnTo>
                    <a:lnTo>
                      <a:pt x="0" y="1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8" name="Freeform 222"/>
              <p:cNvSpPr>
                <a:spLocks/>
              </p:cNvSpPr>
              <p:nvPr/>
            </p:nvSpPr>
            <p:spPr bwMode="auto">
              <a:xfrm>
                <a:off x="3036" y="758"/>
                <a:ext cx="25" cy="23"/>
              </a:xfrm>
              <a:custGeom>
                <a:avLst/>
                <a:gdLst/>
                <a:ahLst/>
                <a:cxnLst>
                  <a:cxn ang="0">
                    <a:pos x="19" y="0"/>
                  </a:cxn>
                  <a:cxn ang="0">
                    <a:pos x="24" y="16"/>
                  </a:cxn>
                  <a:cxn ang="0">
                    <a:pos x="0" y="22"/>
                  </a:cxn>
                  <a:cxn ang="0">
                    <a:pos x="19" y="0"/>
                  </a:cxn>
                </a:cxnLst>
                <a:rect l="0" t="0" r="r" b="b"/>
                <a:pathLst>
                  <a:path w="25" h="23">
                    <a:moveTo>
                      <a:pt x="19" y="0"/>
                    </a:moveTo>
                    <a:lnTo>
                      <a:pt x="24" y="16"/>
                    </a:lnTo>
                    <a:lnTo>
                      <a:pt x="0" y="22"/>
                    </a:lnTo>
                    <a:lnTo>
                      <a:pt x="19"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59" name="Freeform 223"/>
              <p:cNvSpPr>
                <a:spLocks/>
              </p:cNvSpPr>
              <p:nvPr/>
            </p:nvSpPr>
            <p:spPr bwMode="auto">
              <a:xfrm>
                <a:off x="3255" y="598"/>
                <a:ext cx="41" cy="30"/>
              </a:xfrm>
              <a:custGeom>
                <a:avLst/>
                <a:gdLst/>
                <a:ahLst/>
                <a:cxnLst>
                  <a:cxn ang="0">
                    <a:pos x="16" y="0"/>
                  </a:cxn>
                  <a:cxn ang="0">
                    <a:pos x="0" y="15"/>
                  </a:cxn>
                  <a:cxn ang="0">
                    <a:pos x="26" y="29"/>
                  </a:cxn>
                  <a:cxn ang="0">
                    <a:pos x="40" y="13"/>
                  </a:cxn>
                  <a:cxn ang="0">
                    <a:pos x="16" y="0"/>
                  </a:cxn>
                </a:cxnLst>
                <a:rect l="0" t="0" r="r" b="b"/>
                <a:pathLst>
                  <a:path w="41" h="30">
                    <a:moveTo>
                      <a:pt x="16" y="0"/>
                    </a:moveTo>
                    <a:lnTo>
                      <a:pt x="0" y="15"/>
                    </a:lnTo>
                    <a:lnTo>
                      <a:pt x="26" y="29"/>
                    </a:lnTo>
                    <a:lnTo>
                      <a:pt x="40" y="13"/>
                    </a:lnTo>
                    <a:lnTo>
                      <a:pt x="16"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0" name="Freeform 224"/>
              <p:cNvSpPr>
                <a:spLocks/>
              </p:cNvSpPr>
              <p:nvPr/>
            </p:nvSpPr>
            <p:spPr bwMode="auto">
              <a:xfrm>
                <a:off x="3289" y="569"/>
                <a:ext cx="41" cy="32"/>
              </a:xfrm>
              <a:custGeom>
                <a:avLst/>
                <a:gdLst/>
                <a:ahLst/>
                <a:cxnLst>
                  <a:cxn ang="0">
                    <a:pos x="0" y="11"/>
                  </a:cxn>
                  <a:cxn ang="0">
                    <a:pos x="19" y="31"/>
                  </a:cxn>
                  <a:cxn ang="0">
                    <a:pos x="40" y="14"/>
                  </a:cxn>
                  <a:cxn ang="0">
                    <a:pos x="20" y="0"/>
                  </a:cxn>
                  <a:cxn ang="0">
                    <a:pos x="0" y="11"/>
                  </a:cxn>
                </a:cxnLst>
                <a:rect l="0" t="0" r="r" b="b"/>
                <a:pathLst>
                  <a:path w="41" h="32">
                    <a:moveTo>
                      <a:pt x="0" y="11"/>
                    </a:moveTo>
                    <a:lnTo>
                      <a:pt x="19" y="31"/>
                    </a:lnTo>
                    <a:lnTo>
                      <a:pt x="40" y="14"/>
                    </a:lnTo>
                    <a:lnTo>
                      <a:pt x="20" y="0"/>
                    </a:lnTo>
                    <a:lnTo>
                      <a:pt x="0" y="11"/>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1" name="Freeform 225"/>
              <p:cNvSpPr>
                <a:spLocks/>
              </p:cNvSpPr>
              <p:nvPr/>
            </p:nvSpPr>
            <p:spPr bwMode="auto">
              <a:xfrm>
                <a:off x="3388" y="500"/>
                <a:ext cx="56" cy="40"/>
              </a:xfrm>
              <a:custGeom>
                <a:avLst/>
                <a:gdLst/>
                <a:ahLst/>
                <a:cxnLst>
                  <a:cxn ang="0">
                    <a:pos x="23" y="13"/>
                  </a:cxn>
                  <a:cxn ang="0">
                    <a:pos x="36" y="20"/>
                  </a:cxn>
                  <a:cxn ang="0">
                    <a:pos x="55" y="0"/>
                  </a:cxn>
                  <a:cxn ang="0">
                    <a:pos x="47" y="34"/>
                  </a:cxn>
                  <a:cxn ang="0">
                    <a:pos x="26" y="39"/>
                  </a:cxn>
                  <a:cxn ang="0">
                    <a:pos x="0" y="19"/>
                  </a:cxn>
                  <a:cxn ang="0">
                    <a:pos x="23" y="13"/>
                  </a:cxn>
                </a:cxnLst>
                <a:rect l="0" t="0" r="r" b="b"/>
                <a:pathLst>
                  <a:path w="56" h="40">
                    <a:moveTo>
                      <a:pt x="23" y="13"/>
                    </a:moveTo>
                    <a:lnTo>
                      <a:pt x="36" y="20"/>
                    </a:lnTo>
                    <a:lnTo>
                      <a:pt x="55" y="0"/>
                    </a:lnTo>
                    <a:lnTo>
                      <a:pt x="47" y="34"/>
                    </a:lnTo>
                    <a:lnTo>
                      <a:pt x="26" y="39"/>
                    </a:lnTo>
                    <a:lnTo>
                      <a:pt x="0" y="19"/>
                    </a:lnTo>
                    <a:lnTo>
                      <a:pt x="23" y="13"/>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2" name="Freeform 226"/>
              <p:cNvSpPr>
                <a:spLocks/>
              </p:cNvSpPr>
              <p:nvPr/>
            </p:nvSpPr>
            <p:spPr bwMode="auto">
              <a:xfrm>
                <a:off x="3496" y="461"/>
                <a:ext cx="30" cy="22"/>
              </a:xfrm>
              <a:custGeom>
                <a:avLst/>
                <a:gdLst/>
                <a:ahLst/>
                <a:cxnLst>
                  <a:cxn ang="0">
                    <a:pos x="13" y="0"/>
                  </a:cxn>
                  <a:cxn ang="0">
                    <a:pos x="25" y="5"/>
                  </a:cxn>
                  <a:cxn ang="0">
                    <a:pos x="29" y="18"/>
                  </a:cxn>
                  <a:cxn ang="0">
                    <a:pos x="0" y="21"/>
                  </a:cxn>
                  <a:cxn ang="0">
                    <a:pos x="13" y="0"/>
                  </a:cxn>
                </a:cxnLst>
                <a:rect l="0" t="0" r="r" b="b"/>
                <a:pathLst>
                  <a:path w="30" h="22">
                    <a:moveTo>
                      <a:pt x="13" y="0"/>
                    </a:moveTo>
                    <a:lnTo>
                      <a:pt x="25" y="5"/>
                    </a:lnTo>
                    <a:lnTo>
                      <a:pt x="29" y="18"/>
                    </a:lnTo>
                    <a:lnTo>
                      <a:pt x="0" y="21"/>
                    </a:lnTo>
                    <a:lnTo>
                      <a:pt x="13"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3" name="Freeform 227"/>
              <p:cNvSpPr>
                <a:spLocks/>
              </p:cNvSpPr>
              <p:nvPr/>
            </p:nvSpPr>
            <p:spPr bwMode="auto">
              <a:xfrm>
                <a:off x="2817" y="1205"/>
                <a:ext cx="44" cy="26"/>
              </a:xfrm>
              <a:custGeom>
                <a:avLst/>
                <a:gdLst/>
                <a:ahLst/>
                <a:cxnLst>
                  <a:cxn ang="0">
                    <a:pos x="43" y="12"/>
                  </a:cxn>
                  <a:cxn ang="0">
                    <a:pos x="12" y="0"/>
                  </a:cxn>
                  <a:cxn ang="0">
                    <a:pos x="0" y="11"/>
                  </a:cxn>
                  <a:cxn ang="0">
                    <a:pos x="5" y="25"/>
                  </a:cxn>
                  <a:cxn ang="0">
                    <a:pos x="43" y="12"/>
                  </a:cxn>
                </a:cxnLst>
                <a:rect l="0" t="0" r="r" b="b"/>
                <a:pathLst>
                  <a:path w="44" h="26">
                    <a:moveTo>
                      <a:pt x="43" y="12"/>
                    </a:moveTo>
                    <a:lnTo>
                      <a:pt x="12" y="0"/>
                    </a:lnTo>
                    <a:lnTo>
                      <a:pt x="0" y="11"/>
                    </a:lnTo>
                    <a:lnTo>
                      <a:pt x="5" y="25"/>
                    </a:lnTo>
                    <a:lnTo>
                      <a:pt x="43" y="12"/>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grpSp>
        <p:sp>
          <p:nvSpPr>
            <p:cNvPr id="219364" name="Freeform 228"/>
            <p:cNvSpPr>
              <a:spLocks/>
            </p:cNvSpPr>
            <p:nvPr/>
          </p:nvSpPr>
          <p:spPr bwMode="auto">
            <a:xfrm>
              <a:off x="8126413" y="4560888"/>
              <a:ext cx="857250" cy="622300"/>
            </a:xfrm>
            <a:custGeom>
              <a:avLst/>
              <a:gdLst/>
              <a:ahLst/>
              <a:cxnLst>
                <a:cxn ang="0">
                  <a:pos x="130" y="73"/>
                </a:cxn>
                <a:cxn ang="0">
                  <a:pos x="107" y="88"/>
                </a:cxn>
                <a:cxn ang="0">
                  <a:pos x="105" y="169"/>
                </a:cxn>
                <a:cxn ang="0">
                  <a:pos x="70" y="216"/>
                </a:cxn>
                <a:cxn ang="0">
                  <a:pos x="21" y="243"/>
                </a:cxn>
                <a:cxn ang="0">
                  <a:pos x="0" y="275"/>
                </a:cxn>
                <a:cxn ang="0">
                  <a:pos x="25" y="295"/>
                </a:cxn>
                <a:cxn ang="0">
                  <a:pos x="27" y="319"/>
                </a:cxn>
                <a:cxn ang="0">
                  <a:pos x="54" y="324"/>
                </a:cxn>
                <a:cxn ang="0">
                  <a:pos x="73" y="357"/>
                </a:cxn>
                <a:cxn ang="0">
                  <a:pos x="82" y="389"/>
                </a:cxn>
                <a:cxn ang="0">
                  <a:pos x="103" y="387"/>
                </a:cxn>
                <a:cxn ang="0">
                  <a:pos x="137" y="386"/>
                </a:cxn>
                <a:cxn ang="0">
                  <a:pos x="140" y="404"/>
                </a:cxn>
                <a:cxn ang="0">
                  <a:pos x="163" y="419"/>
                </a:cxn>
                <a:cxn ang="0">
                  <a:pos x="163" y="441"/>
                </a:cxn>
                <a:cxn ang="0">
                  <a:pos x="211" y="449"/>
                </a:cxn>
                <a:cxn ang="0">
                  <a:pos x="277" y="461"/>
                </a:cxn>
                <a:cxn ang="0">
                  <a:pos x="321" y="444"/>
                </a:cxn>
                <a:cxn ang="0">
                  <a:pos x="376" y="444"/>
                </a:cxn>
                <a:cxn ang="0">
                  <a:pos x="407" y="425"/>
                </a:cxn>
                <a:cxn ang="0">
                  <a:pos x="489" y="381"/>
                </a:cxn>
                <a:cxn ang="0">
                  <a:pos x="541" y="382"/>
                </a:cxn>
                <a:cxn ang="0">
                  <a:pos x="583" y="384"/>
                </a:cxn>
                <a:cxn ang="0">
                  <a:pos x="605" y="363"/>
                </a:cxn>
                <a:cxn ang="0">
                  <a:pos x="601" y="301"/>
                </a:cxn>
                <a:cxn ang="0">
                  <a:pos x="623" y="278"/>
                </a:cxn>
                <a:cxn ang="0">
                  <a:pos x="643" y="275"/>
                </a:cxn>
                <a:cxn ang="0">
                  <a:pos x="647" y="259"/>
                </a:cxn>
                <a:cxn ang="0">
                  <a:pos x="661" y="244"/>
                </a:cxn>
                <a:cxn ang="0">
                  <a:pos x="627" y="235"/>
                </a:cxn>
                <a:cxn ang="0">
                  <a:pos x="588" y="246"/>
                </a:cxn>
                <a:cxn ang="0">
                  <a:pos x="548" y="241"/>
                </a:cxn>
                <a:cxn ang="0">
                  <a:pos x="538" y="213"/>
                </a:cxn>
                <a:cxn ang="0">
                  <a:pos x="524" y="184"/>
                </a:cxn>
                <a:cxn ang="0">
                  <a:pos x="514" y="157"/>
                </a:cxn>
                <a:cxn ang="0">
                  <a:pos x="514" y="130"/>
                </a:cxn>
                <a:cxn ang="0">
                  <a:pos x="481" y="91"/>
                </a:cxn>
                <a:cxn ang="0">
                  <a:pos x="469" y="63"/>
                </a:cxn>
                <a:cxn ang="0">
                  <a:pos x="437" y="43"/>
                </a:cxn>
                <a:cxn ang="0">
                  <a:pos x="415" y="9"/>
                </a:cxn>
                <a:cxn ang="0">
                  <a:pos x="394" y="0"/>
                </a:cxn>
                <a:cxn ang="0">
                  <a:pos x="373" y="18"/>
                </a:cxn>
                <a:cxn ang="0">
                  <a:pos x="347" y="21"/>
                </a:cxn>
                <a:cxn ang="0">
                  <a:pos x="325" y="36"/>
                </a:cxn>
                <a:cxn ang="0">
                  <a:pos x="289" y="43"/>
                </a:cxn>
                <a:cxn ang="0">
                  <a:pos x="258" y="26"/>
                </a:cxn>
                <a:cxn ang="0">
                  <a:pos x="226" y="41"/>
                </a:cxn>
                <a:cxn ang="0">
                  <a:pos x="196" y="41"/>
                </a:cxn>
                <a:cxn ang="0">
                  <a:pos x="160" y="42"/>
                </a:cxn>
                <a:cxn ang="0">
                  <a:pos x="142" y="53"/>
                </a:cxn>
                <a:cxn ang="0">
                  <a:pos x="135" y="58"/>
                </a:cxn>
              </a:cxnLst>
              <a:rect l="0" t="0" r="r" b="b"/>
              <a:pathLst>
                <a:path w="662" h="463">
                  <a:moveTo>
                    <a:pt x="142" y="60"/>
                  </a:moveTo>
                  <a:lnTo>
                    <a:pt x="130" y="73"/>
                  </a:lnTo>
                  <a:lnTo>
                    <a:pt x="121" y="84"/>
                  </a:lnTo>
                  <a:lnTo>
                    <a:pt x="107" y="88"/>
                  </a:lnTo>
                  <a:lnTo>
                    <a:pt x="106" y="157"/>
                  </a:lnTo>
                  <a:lnTo>
                    <a:pt x="105" y="169"/>
                  </a:lnTo>
                  <a:lnTo>
                    <a:pt x="89" y="197"/>
                  </a:lnTo>
                  <a:lnTo>
                    <a:pt x="70" y="216"/>
                  </a:lnTo>
                  <a:lnTo>
                    <a:pt x="58" y="233"/>
                  </a:lnTo>
                  <a:lnTo>
                    <a:pt x="21" y="243"/>
                  </a:lnTo>
                  <a:lnTo>
                    <a:pt x="2" y="261"/>
                  </a:lnTo>
                  <a:lnTo>
                    <a:pt x="0" y="275"/>
                  </a:lnTo>
                  <a:lnTo>
                    <a:pt x="16" y="283"/>
                  </a:lnTo>
                  <a:lnTo>
                    <a:pt x="25" y="295"/>
                  </a:lnTo>
                  <a:lnTo>
                    <a:pt x="21" y="306"/>
                  </a:lnTo>
                  <a:lnTo>
                    <a:pt x="27" y="319"/>
                  </a:lnTo>
                  <a:lnTo>
                    <a:pt x="36" y="325"/>
                  </a:lnTo>
                  <a:lnTo>
                    <a:pt x="54" y="324"/>
                  </a:lnTo>
                  <a:lnTo>
                    <a:pt x="62" y="336"/>
                  </a:lnTo>
                  <a:lnTo>
                    <a:pt x="73" y="357"/>
                  </a:lnTo>
                  <a:lnTo>
                    <a:pt x="76" y="374"/>
                  </a:lnTo>
                  <a:lnTo>
                    <a:pt x="82" y="389"/>
                  </a:lnTo>
                  <a:lnTo>
                    <a:pt x="95" y="392"/>
                  </a:lnTo>
                  <a:lnTo>
                    <a:pt x="103" y="387"/>
                  </a:lnTo>
                  <a:lnTo>
                    <a:pt x="117" y="377"/>
                  </a:lnTo>
                  <a:lnTo>
                    <a:pt x="137" y="386"/>
                  </a:lnTo>
                  <a:lnTo>
                    <a:pt x="136" y="399"/>
                  </a:lnTo>
                  <a:lnTo>
                    <a:pt x="140" y="404"/>
                  </a:lnTo>
                  <a:lnTo>
                    <a:pt x="148" y="408"/>
                  </a:lnTo>
                  <a:lnTo>
                    <a:pt x="163" y="419"/>
                  </a:lnTo>
                  <a:lnTo>
                    <a:pt x="160" y="434"/>
                  </a:lnTo>
                  <a:lnTo>
                    <a:pt x="163" y="441"/>
                  </a:lnTo>
                  <a:lnTo>
                    <a:pt x="185" y="441"/>
                  </a:lnTo>
                  <a:lnTo>
                    <a:pt x="211" y="449"/>
                  </a:lnTo>
                  <a:lnTo>
                    <a:pt x="258" y="462"/>
                  </a:lnTo>
                  <a:lnTo>
                    <a:pt x="277" y="461"/>
                  </a:lnTo>
                  <a:lnTo>
                    <a:pt x="300" y="454"/>
                  </a:lnTo>
                  <a:lnTo>
                    <a:pt x="321" y="444"/>
                  </a:lnTo>
                  <a:lnTo>
                    <a:pt x="358" y="447"/>
                  </a:lnTo>
                  <a:lnTo>
                    <a:pt x="376" y="444"/>
                  </a:lnTo>
                  <a:lnTo>
                    <a:pt x="384" y="442"/>
                  </a:lnTo>
                  <a:lnTo>
                    <a:pt x="407" y="425"/>
                  </a:lnTo>
                  <a:lnTo>
                    <a:pt x="453" y="396"/>
                  </a:lnTo>
                  <a:lnTo>
                    <a:pt x="489" y="381"/>
                  </a:lnTo>
                  <a:lnTo>
                    <a:pt x="510" y="378"/>
                  </a:lnTo>
                  <a:lnTo>
                    <a:pt x="541" y="382"/>
                  </a:lnTo>
                  <a:lnTo>
                    <a:pt x="568" y="381"/>
                  </a:lnTo>
                  <a:lnTo>
                    <a:pt x="583" y="384"/>
                  </a:lnTo>
                  <a:lnTo>
                    <a:pt x="601" y="382"/>
                  </a:lnTo>
                  <a:lnTo>
                    <a:pt x="605" y="363"/>
                  </a:lnTo>
                  <a:lnTo>
                    <a:pt x="602" y="332"/>
                  </a:lnTo>
                  <a:lnTo>
                    <a:pt x="601" y="301"/>
                  </a:lnTo>
                  <a:lnTo>
                    <a:pt x="610" y="283"/>
                  </a:lnTo>
                  <a:lnTo>
                    <a:pt x="623" y="278"/>
                  </a:lnTo>
                  <a:lnTo>
                    <a:pt x="633" y="284"/>
                  </a:lnTo>
                  <a:lnTo>
                    <a:pt x="643" y="275"/>
                  </a:lnTo>
                  <a:lnTo>
                    <a:pt x="649" y="267"/>
                  </a:lnTo>
                  <a:lnTo>
                    <a:pt x="647" y="259"/>
                  </a:lnTo>
                  <a:lnTo>
                    <a:pt x="661" y="255"/>
                  </a:lnTo>
                  <a:lnTo>
                    <a:pt x="661" y="244"/>
                  </a:lnTo>
                  <a:lnTo>
                    <a:pt x="646" y="238"/>
                  </a:lnTo>
                  <a:lnTo>
                    <a:pt x="627" y="235"/>
                  </a:lnTo>
                  <a:lnTo>
                    <a:pt x="611" y="241"/>
                  </a:lnTo>
                  <a:lnTo>
                    <a:pt x="588" y="246"/>
                  </a:lnTo>
                  <a:lnTo>
                    <a:pt x="566" y="248"/>
                  </a:lnTo>
                  <a:lnTo>
                    <a:pt x="548" y="241"/>
                  </a:lnTo>
                  <a:lnTo>
                    <a:pt x="540" y="231"/>
                  </a:lnTo>
                  <a:lnTo>
                    <a:pt x="538" y="213"/>
                  </a:lnTo>
                  <a:lnTo>
                    <a:pt x="536" y="196"/>
                  </a:lnTo>
                  <a:lnTo>
                    <a:pt x="524" y="184"/>
                  </a:lnTo>
                  <a:lnTo>
                    <a:pt x="516" y="173"/>
                  </a:lnTo>
                  <a:lnTo>
                    <a:pt x="514" y="157"/>
                  </a:lnTo>
                  <a:lnTo>
                    <a:pt x="516" y="139"/>
                  </a:lnTo>
                  <a:lnTo>
                    <a:pt x="514" y="130"/>
                  </a:lnTo>
                  <a:lnTo>
                    <a:pt x="500" y="106"/>
                  </a:lnTo>
                  <a:lnTo>
                    <a:pt x="481" y="91"/>
                  </a:lnTo>
                  <a:lnTo>
                    <a:pt x="472" y="74"/>
                  </a:lnTo>
                  <a:lnTo>
                    <a:pt x="469" y="63"/>
                  </a:lnTo>
                  <a:lnTo>
                    <a:pt x="465" y="58"/>
                  </a:lnTo>
                  <a:lnTo>
                    <a:pt x="437" y="43"/>
                  </a:lnTo>
                  <a:lnTo>
                    <a:pt x="427" y="29"/>
                  </a:lnTo>
                  <a:lnTo>
                    <a:pt x="415" y="9"/>
                  </a:lnTo>
                  <a:lnTo>
                    <a:pt x="405" y="1"/>
                  </a:lnTo>
                  <a:lnTo>
                    <a:pt x="394" y="0"/>
                  </a:lnTo>
                  <a:lnTo>
                    <a:pt x="383" y="7"/>
                  </a:lnTo>
                  <a:lnTo>
                    <a:pt x="373" y="18"/>
                  </a:lnTo>
                  <a:lnTo>
                    <a:pt x="366" y="20"/>
                  </a:lnTo>
                  <a:lnTo>
                    <a:pt x="347" y="21"/>
                  </a:lnTo>
                  <a:lnTo>
                    <a:pt x="333" y="24"/>
                  </a:lnTo>
                  <a:lnTo>
                    <a:pt x="325" y="36"/>
                  </a:lnTo>
                  <a:lnTo>
                    <a:pt x="308" y="43"/>
                  </a:lnTo>
                  <a:lnTo>
                    <a:pt x="289" y="43"/>
                  </a:lnTo>
                  <a:lnTo>
                    <a:pt x="280" y="34"/>
                  </a:lnTo>
                  <a:lnTo>
                    <a:pt x="258" y="26"/>
                  </a:lnTo>
                  <a:lnTo>
                    <a:pt x="246" y="32"/>
                  </a:lnTo>
                  <a:lnTo>
                    <a:pt x="226" y="41"/>
                  </a:lnTo>
                  <a:lnTo>
                    <a:pt x="210" y="45"/>
                  </a:lnTo>
                  <a:lnTo>
                    <a:pt x="196" y="41"/>
                  </a:lnTo>
                  <a:lnTo>
                    <a:pt x="180" y="35"/>
                  </a:lnTo>
                  <a:lnTo>
                    <a:pt x="160" y="42"/>
                  </a:lnTo>
                  <a:lnTo>
                    <a:pt x="147" y="51"/>
                  </a:lnTo>
                  <a:lnTo>
                    <a:pt x="142" y="53"/>
                  </a:lnTo>
                  <a:lnTo>
                    <a:pt x="140" y="56"/>
                  </a:lnTo>
                  <a:lnTo>
                    <a:pt x="135" y="58"/>
                  </a:lnTo>
                  <a:lnTo>
                    <a:pt x="142" y="60"/>
                  </a:lnTo>
                </a:path>
              </a:pathLst>
            </a:custGeom>
            <a:solidFill>
              <a:srgbClr val="99FF33"/>
            </a:solidFill>
            <a:ln w="12700" cap="rnd" cmpd="sng">
              <a:solidFill>
                <a:schemeClr val="tx1"/>
              </a:solidFill>
              <a:prstDash val="solid"/>
              <a:round/>
              <a:headEnd type="none" w="med" len="med"/>
              <a:tailEnd type="none" w="med" len="med"/>
            </a:ln>
            <a:effectLst/>
          </p:spPr>
          <p:txBody>
            <a:bodyPr/>
            <a:lstStyle/>
            <a:p>
              <a:endParaRPr lang="it-IT"/>
            </a:p>
          </p:txBody>
        </p:sp>
        <p:sp>
          <p:nvSpPr>
            <p:cNvPr id="219365" name="Freeform 229"/>
            <p:cNvSpPr>
              <a:spLocks/>
            </p:cNvSpPr>
            <p:nvPr/>
          </p:nvSpPr>
          <p:spPr bwMode="auto">
            <a:xfrm>
              <a:off x="7662863" y="4567238"/>
              <a:ext cx="647700" cy="407987"/>
            </a:xfrm>
            <a:custGeom>
              <a:avLst/>
              <a:gdLst/>
              <a:ahLst/>
              <a:cxnLst>
                <a:cxn ang="0">
                  <a:pos x="4" y="210"/>
                </a:cxn>
                <a:cxn ang="0">
                  <a:pos x="21" y="222"/>
                </a:cxn>
                <a:cxn ang="0">
                  <a:pos x="20" y="228"/>
                </a:cxn>
                <a:cxn ang="0">
                  <a:pos x="26" y="240"/>
                </a:cxn>
                <a:cxn ang="0">
                  <a:pos x="38" y="239"/>
                </a:cxn>
                <a:cxn ang="0">
                  <a:pos x="94" y="280"/>
                </a:cxn>
                <a:cxn ang="0">
                  <a:pos x="110" y="281"/>
                </a:cxn>
                <a:cxn ang="0">
                  <a:pos x="152" y="303"/>
                </a:cxn>
                <a:cxn ang="0">
                  <a:pos x="173" y="286"/>
                </a:cxn>
                <a:cxn ang="0">
                  <a:pos x="203" y="285"/>
                </a:cxn>
                <a:cxn ang="0">
                  <a:pos x="213" y="291"/>
                </a:cxn>
                <a:cxn ang="0">
                  <a:pos x="234" y="281"/>
                </a:cxn>
                <a:cxn ang="0">
                  <a:pos x="277" y="260"/>
                </a:cxn>
                <a:cxn ang="0">
                  <a:pos x="327" y="250"/>
                </a:cxn>
                <a:cxn ang="0">
                  <a:pos x="348" y="251"/>
                </a:cxn>
                <a:cxn ang="0">
                  <a:pos x="358" y="262"/>
                </a:cxn>
                <a:cxn ang="0">
                  <a:pos x="373" y="241"/>
                </a:cxn>
                <a:cxn ang="0">
                  <a:pos x="397" y="231"/>
                </a:cxn>
                <a:cxn ang="0">
                  <a:pos x="420" y="228"/>
                </a:cxn>
                <a:cxn ang="0">
                  <a:pos x="456" y="185"/>
                </a:cxn>
                <a:cxn ang="0">
                  <a:pos x="464" y="162"/>
                </a:cxn>
                <a:cxn ang="0">
                  <a:pos x="466" y="119"/>
                </a:cxn>
                <a:cxn ang="0">
                  <a:pos x="468" y="83"/>
                </a:cxn>
                <a:cxn ang="0">
                  <a:pos x="483" y="81"/>
                </a:cxn>
                <a:cxn ang="0">
                  <a:pos x="494" y="67"/>
                </a:cxn>
                <a:cxn ang="0">
                  <a:pos x="500" y="56"/>
                </a:cxn>
                <a:cxn ang="0">
                  <a:pos x="482" y="47"/>
                </a:cxn>
                <a:cxn ang="0">
                  <a:pos x="473" y="53"/>
                </a:cxn>
                <a:cxn ang="0">
                  <a:pos x="451" y="50"/>
                </a:cxn>
                <a:cxn ang="0">
                  <a:pos x="436" y="34"/>
                </a:cxn>
                <a:cxn ang="0">
                  <a:pos x="421" y="13"/>
                </a:cxn>
                <a:cxn ang="0">
                  <a:pos x="406" y="14"/>
                </a:cxn>
                <a:cxn ang="0">
                  <a:pos x="380" y="0"/>
                </a:cxn>
                <a:cxn ang="0">
                  <a:pos x="366" y="3"/>
                </a:cxn>
                <a:cxn ang="0">
                  <a:pos x="319" y="13"/>
                </a:cxn>
                <a:cxn ang="0">
                  <a:pos x="310" y="27"/>
                </a:cxn>
                <a:cxn ang="0">
                  <a:pos x="299" y="45"/>
                </a:cxn>
                <a:cxn ang="0">
                  <a:pos x="281" y="53"/>
                </a:cxn>
                <a:cxn ang="0">
                  <a:pos x="266" y="59"/>
                </a:cxn>
                <a:cxn ang="0">
                  <a:pos x="252" y="56"/>
                </a:cxn>
                <a:cxn ang="0">
                  <a:pos x="241" y="50"/>
                </a:cxn>
                <a:cxn ang="0">
                  <a:pos x="233" y="50"/>
                </a:cxn>
                <a:cxn ang="0">
                  <a:pos x="217" y="56"/>
                </a:cxn>
                <a:cxn ang="0">
                  <a:pos x="198" y="68"/>
                </a:cxn>
                <a:cxn ang="0">
                  <a:pos x="157" y="87"/>
                </a:cxn>
                <a:cxn ang="0">
                  <a:pos x="137" y="93"/>
                </a:cxn>
                <a:cxn ang="0">
                  <a:pos x="92" y="92"/>
                </a:cxn>
                <a:cxn ang="0">
                  <a:pos x="85" y="92"/>
                </a:cxn>
                <a:cxn ang="0">
                  <a:pos x="72" y="76"/>
                </a:cxn>
                <a:cxn ang="0">
                  <a:pos x="56" y="71"/>
                </a:cxn>
                <a:cxn ang="0">
                  <a:pos x="52" y="76"/>
                </a:cxn>
                <a:cxn ang="0">
                  <a:pos x="52" y="93"/>
                </a:cxn>
                <a:cxn ang="0">
                  <a:pos x="45" y="111"/>
                </a:cxn>
                <a:cxn ang="0">
                  <a:pos x="30" y="112"/>
                </a:cxn>
                <a:cxn ang="0">
                  <a:pos x="26" y="117"/>
                </a:cxn>
                <a:cxn ang="0">
                  <a:pos x="34" y="132"/>
                </a:cxn>
                <a:cxn ang="0">
                  <a:pos x="34" y="149"/>
                </a:cxn>
                <a:cxn ang="0">
                  <a:pos x="25" y="164"/>
                </a:cxn>
                <a:cxn ang="0">
                  <a:pos x="16" y="172"/>
                </a:cxn>
                <a:cxn ang="0">
                  <a:pos x="5" y="178"/>
                </a:cxn>
                <a:cxn ang="0">
                  <a:pos x="0" y="193"/>
                </a:cxn>
                <a:cxn ang="0">
                  <a:pos x="4" y="210"/>
                </a:cxn>
              </a:cxnLst>
              <a:rect l="0" t="0" r="r" b="b"/>
              <a:pathLst>
                <a:path w="501" h="304">
                  <a:moveTo>
                    <a:pt x="4" y="210"/>
                  </a:moveTo>
                  <a:lnTo>
                    <a:pt x="21" y="222"/>
                  </a:lnTo>
                  <a:lnTo>
                    <a:pt x="20" y="228"/>
                  </a:lnTo>
                  <a:lnTo>
                    <a:pt x="26" y="240"/>
                  </a:lnTo>
                  <a:lnTo>
                    <a:pt x="38" y="239"/>
                  </a:lnTo>
                  <a:lnTo>
                    <a:pt x="94" y="280"/>
                  </a:lnTo>
                  <a:lnTo>
                    <a:pt x="110" y="281"/>
                  </a:lnTo>
                  <a:lnTo>
                    <a:pt x="152" y="303"/>
                  </a:lnTo>
                  <a:lnTo>
                    <a:pt x="173" y="286"/>
                  </a:lnTo>
                  <a:lnTo>
                    <a:pt x="203" y="285"/>
                  </a:lnTo>
                  <a:lnTo>
                    <a:pt x="213" y="291"/>
                  </a:lnTo>
                  <a:lnTo>
                    <a:pt x="234" y="281"/>
                  </a:lnTo>
                  <a:lnTo>
                    <a:pt x="277" y="260"/>
                  </a:lnTo>
                  <a:lnTo>
                    <a:pt x="327" y="250"/>
                  </a:lnTo>
                  <a:lnTo>
                    <a:pt x="348" y="251"/>
                  </a:lnTo>
                  <a:lnTo>
                    <a:pt x="358" y="262"/>
                  </a:lnTo>
                  <a:lnTo>
                    <a:pt x="373" y="241"/>
                  </a:lnTo>
                  <a:lnTo>
                    <a:pt x="397" y="231"/>
                  </a:lnTo>
                  <a:lnTo>
                    <a:pt x="420" y="228"/>
                  </a:lnTo>
                  <a:lnTo>
                    <a:pt x="456" y="185"/>
                  </a:lnTo>
                  <a:lnTo>
                    <a:pt x="464" y="162"/>
                  </a:lnTo>
                  <a:lnTo>
                    <a:pt x="466" y="119"/>
                  </a:lnTo>
                  <a:lnTo>
                    <a:pt x="468" y="83"/>
                  </a:lnTo>
                  <a:lnTo>
                    <a:pt x="483" y="81"/>
                  </a:lnTo>
                  <a:lnTo>
                    <a:pt x="494" y="67"/>
                  </a:lnTo>
                  <a:lnTo>
                    <a:pt x="500" y="56"/>
                  </a:lnTo>
                  <a:lnTo>
                    <a:pt x="482" y="47"/>
                  </a:lnTo>
                  <a:lnTo>
                    <a:pt x="473" y="53"/>
                  </a:lnTo>
                  <a:lnTo>
                    <a:pt x="451" y="50"/>
                  </a:lnTo>
                  <a:lnTo>
                    <a:pt x="436" y="34"/>
                  </a:lnTo>
                  <a:lnTo>
                    <a:pt x="421" y="13"/>
                  </a:lnTo>
                  <a:lnTo>
                    <a:pt x="406" y="14"/>
                  </a:lnTo>
                  <a:lnTo>
                    <a:pt x="380" y="0"/>
                  </a:lnTo>
                  <a:lnTo>
                    <a:pt x="366" y="3"/>
                  </a:lnTo>
                  <a:lnTo>
                    <a:pt x="319" y="13"/>
                  </a:lnTo>
                  <a:lnTo>
                    <a:pt x="310" y="27"/>
                  </a:lnTo>
                  <a:lnTo>
                    <a:pt x="299" y="45"/>
                  </a:lnTo>
                  <a:lnTo>
                    <a:pt x="281" y="53"/>
                  </a:lnTo>
                  <a:lnTo>
                    <a:pt x="266" y="59"/>
                  </a:lnTo>
                  <a:lnTo>
                    <a:pt x="252" y="56"/>
                  </a:lnTo>
                  <a:lnTo>
                    <a:pt x="241" y="50"/>
                  </a:lnTo>
                  <a:lnTo>
                    <a:pt x="233" y="50"/>
                  </a:lnTo>
                  <a:lnTo>
                    <a:pt x="217" y="56"/>
                  </a:lnTo>
                  <a:lnTo>
                    <a:pt x="198" y="68"/>
                  </a:lnTo>
                  <a:lnTo>
                    <a:pt x="157" y="87"/>
                  </a:lnTo>
                  <a:lnTo>
                    <a:pt x="137" y="93"/>
                  </a:lnTo>
                  <a:lnTo>
                    <a:pt x="92" y="92"/>
                  </a:lnTo>
                  <a:lnTo>
                    <a:pt x="85" y="92"/>
                  </a:lnTo>
                  <a:lnTo>
                    <a:pt x="72" y="76"/>
                  </a:lnTo>
                  <a:lnTo>
                    <a:pt x="56" y="71"/>
                  </a:lnTo>
                  <a:lnTo>
                    <a:pt x="52" y="76"/>
                  </a:lnTo>
                  <a:lnTo>
                    <a:pt x="52" y="93"/>
                  </a:lnTo>
                  <a:lnTo>
                    <a:pt x="45" y="111"/>
                  </a:lnTo>
                  <a:lnTo>
                    <a:pt x="30" y="112"/>
                  </a:lnTo>
                  <a:lnTo>
                    <a:pt x="26" y="117"/>
                  </a:lnTo>
                  <a:lnTo>
                    <a:pt x="34" y="132"/>
                  </a:lnTo>
                  <a:lnTo>
                    <a:pt x="34" y="149"/>
                  </a:lnTo>
                  <a:lnTo>
                    <a:pt x="25" y="164"/>
                  </a:lnTo>
                  <a:lnTo>
                    <a:pt x="16" y="172"/>
                  </a:lnTo>
                  <a:lnTo>
                    <a:pt x="5" y="178"/>
                  </a:lnTo>
                  <a:lnTo>
                    <a:pt x="0" y="193"/>
                  </a:lnTo>
                  <a:lnTo>
                    <a:pt x="4" y="21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6" name="Freeform 230"/>
            <p:cNvSpPr>
              <a:spLocks/>
            </p:cNvSpPr>
            <p:nvPr/>
          </p:nvSpPr>
          <p:spPr bwMode="auto">
            <a:xfrm>
              <a:off x="8324850" y="5068888"/>
              <a:ext cx="595313" cy="455612"/>
            </a:xfrm>
            <a:custGeom>
              <a:avLst/>
              <a:gdLst/>
              <a:ahLst/>
              <a:cxnLst>
                <a:cxn ang="0">
                  <a:pos x="9" y="71"/>
                </a:cxn>
                <a:cxn ang="0">
                  <a:pos x="3" y="96"/>
                </a:cxn>
                <a:cxn ang="0">
                  <a:pos x="36" y="118"/>
                </a:cxn>
                <a:cxn ang="0">
                  <a:pos x="44" y="153"/>
                </a:cxn>
                <a:cxn ang="0">
                  <a:pos x="17" y="178"/>
                </a:cxn>
                <a:cxn ang="0">
                  <a:pos x="23" y="207"/>
                </a:cxn>
                <a:cxn ang="0">
                  <a:pos x="23" y="236"/>
                </a:cxn>
                <a:cxn ang="0">
                  <a:pos x="28" y="262"/>
                </a:cxn>
                <a:cxn ang="0">
                  <a:pos x="54" y="273"/>
                </a:cxn>
                <a:cxn ang="0">
                  <a:pos x="60" y="310"/>
                </a:cxn>
                <a:cxn ang="0">
                  <a:pos x="78" y="338"/>
                </a:cxn>
                <a:cxn ang="0">
                  <a:pos x="154" y="313"/>
                </a:cxn>
                <a:cxn ang="0">
                  <a:pos x="196" y="278"/>
                </a:cxn>
                <a:cxn ang="0">
                  <a:pos x="235" y="295"/>
                </a:cxn>
                <a:cxn ang="0">
                  <a:pos x="271" y="301"/>
                </a:cxn>
                <a:cxn ang="0">
                  <a:pos x="311" y="282"/>
                </a:cxn>
                <a:cxn ang="0">
                  <a:pos x="310" y="251"/>
                </a:cxn>
                <a:cxn ang="0">
                  <a:pos x="341" y="248"/>
                </a:cxn>
                <a:cxn ang="0">
                  <a:pos x="357" y="238"/>
                </a:cxn>
                <a:cxn ang="0">
                  <a:pos x="417" y="215"/>
                </a:cxn>
                <a:cxn ang="0">
                  <a:pos x="437" y="190"/>
                </a:cxn>
                <a:cxn ang="0">
                  <a:pos x="403" y="162"/>
                </a:cxn>
                <a:cxn ang="0">
                  <a:pos x="414" y="133"/>
                </a:cxn>
                <a:cxn ang="0">
                  <a:pos x="425" y="120"/>
                </a:cxn>
                <a:cxn ang="0">
                  <a:pos x="429" y="85"/>
                </a:cxn>
                <a:cxn ang="0">
                  <a:pos x="434" y="52"/>
                </a:cxn>
                <a:cxn ang="0">
                  <a:pos x="459" y="36"/>
                </a:cxn>
                <a:cxn ang="0">
                  <a:pos x="440" y="3"/>
                </a:cxn>
                <a:cxn ang="0">
                  <a:pos x="378" y="0"/>
                </a:cxn>
                <a:cxn ang="0">
                  <a:pos x="313" y="11"/>
                </a:cxn>
                <a:cxn ang="0">
                  <a:pos x="255" y="44"/>
                </a:cxn>
                <a:cxn ang="0">
                  <a:pos x="207" y="69"/>
                </a:cxn>
                <a:cxn ang="0">
                  <a:pos x="142" y="78"/>
                </a:cxn>
                <a:cxn ang="0">
                  <a:pos x="100" y="79"/>
                </a:cxn>
                <a:cxn ang="0">
                  <a:pos x="49" y="68"/>
                </a:cxn>
                <a:cxn ang="0">
                  <a:pos x="9" y="65"/>
                </a:cxn>
              </a:cxnLst>
              <a:rect l="0" t="0" r="r" b="b"/>
              <a:pathLst>
                <a:path w="460" h="339">
                  <a:moveTo>
                    <a:pt x="9" y="65"/>
                  </a:moveTo>
                  <a:lnTo>
                    <a:pt x="9" y="71"/>
                  </a:lnTo>
                  <a:lnTo>
                    <a:pt x="0" y="81"/>
                  </a:lnTo>
                  <a:lnTo>
                    <a:pt x="3" y="96"/>
                  </a:lnTo>
                  <a:lnTo>
                    <a:pt x="19" y="118"/>
                  </a:lnTo>
                  <a:lnTo>
                    <a:pt x="36" y="118"/>
                  </a:lnTo>
                  <a:lnTo>
                    <a:pt x="43" y="127"/>
                  </a:lnTo>
                  <a:lnTo>
                    <a:pt x="44" y="153"/>
                  </a:lnTo>
                  <a:lnTo>
                    <a:pt x="37" y="162"/>
                  </a:lnTo>
                  <a:lnTo>
                    <a:pt x="17" y="178"/>
                  </a:lnTo>
                  <a:lnTo>
                    <a:pt x="16" y="185"/>
                  </a:lnTo>
                  <a:lnTo>
                    <a:pt x="23" y="207"/>
                  </a:lnTo>
                  <a:lnTo>
                    <a:pt x="27" y="221"/>
                  </a:lnTo>
                  <a:lnTo>
                    <a:pt x="23" y="236"/>
                  </a:lnTo>
                  <a:lnTo>
                    <a:pt x="16" y="248"/>
                  </a:lnTo>
                  <a:lnTo>
                    <a:pt x="28" y="262"/>
                  </a:lnTo>
                  <a:lnTo>
                    <a:pt x="37" y="259"/>
                  </a:lnTo>
                  <a:lnTo>
                    <a:pt x="54" y="273"/>
                  </a:lnTo>
                  <a:lnTo>
                    <a:pt x="58" y="289"/>
                  </a:lnTo>
                  <a:lnTo>
                    <a:pt x="60" y="310"/>
                  </a:lnTo>
                  <a:lnTo>
                    <a:pt x="60" y="319"/>
                  </a:lnTo>
                  <a:lnTo>
                    <a:pt x="78" y="338"/>
                  </a:lnTo>
                  <a:lnTo>
                    <a:pt x="114" y="328"/>
                  </a:lnTo>
                  <a:lnTo>
                    <a:pt x="154" y="313"/>
                  </a:lnTo>
                  <a:lnTo>
                    <a:pt x="184" y="293"/>
                  </a:lnTo>
                  <a:lnTo>
                    <a:pt x="196" y="278"/>
                  </a:lnTo>
                  <a:lnTo>
                    <a:pt x="220" y="303"/>
                  </a:lnTo>
                  <a:lnTo>
                    <a:pt x="235" y="295"/>
                  </a:lnTo>
                  <a:lnTo>
                    <a:pt x="257" y="299"/>
                  </a:lnTo>
                  <a:lnTo>
                    <a:pt x="271" y="301"/>
                  </a:lnTo>
                  <a:lnTo>
                    <a:pt x="297" y="290"/>
                  </a:lnTo>
                  <a:lnTo>
                    <a:pt x="311" y="282"/>
                  </a:lnTo>
                  <a:lnTo>
                    <a:pt x="311" y="271"/>
                  </a:lnTo>
                  <a:lnTo>
                    <a:pt x="310" y="251"/>
                  </a:lnTo>
                  <a:lnTo>
                    <a:pt x="322" y="243"/>
                  </a:lnTo>
                  <a:lnTo>
                    <a:pt x="341" y="248"/>
                  </a:lnTo>
                  <a:lnTo>
                    <a:pt x="344" y="256"/>
                  </a:lnTo>
                  <a:lnTo>
                    <a:pt x="357" y="238"/>
                  </a:lnTo>
                  <a:lnTo>
                    <a:pt x="387" y="221"/>
                  </a:lnTo>
                  <a:lnTo>
                    <a:pt x="417" y="215"/>
                  </a:lnTo>
                  <a:lnTo>
                    <a:pt x="443" y="213"/>
                  </a:lnTo>
                  <a:lnTo>
                    <a:pt x="437" y="190"/>
                  </a:lnTo>
                  <a:lnTo>
                    <a:pt x="431" y="178"/>
                  </a:lnTo>
                  <a:lnTo>
                    <a:pt x="403" y="162"/>
                  </a:lnTo>
                  <a:lnTo>
                    <a:pt x="400" y="156"/>
                  </a:lnTo>
                  <a:lnTo>
                    <a:pt x="414" y="133"/>
                  </a:lnTo>
                  <a:lnTo>
                    <a:pt x="428" y="128"/>
                  </a:lnTo>
                  <a:lnTo>
                    <a:pt x="425" y="120"/>
                  </a:lnTo>
                  <a:lnTo>
                    <a:pt x="430" y="98"/>
                  </a:lnTo>
                  <a:lnTo>
                    <a:pt x="429" y="85"/>
                  </a:lnTo>
                  <a:lnTo>
                    <a:pt x="431" y="62"/>
                  </a:lnTo>
                  <a:lnTo>
                    <a:pt x="434" y="52"/>
                  </a:lnTo>
                  <a:lnTo>
                    <a:pt x="450" y="54"/>
                  </a:lnTo>
                  <a:lnTo>
                    <a:pt x="459" y="36"/>
                  </a:lnTo>
                  <a:lnTo>
                    <a:pt x="448" y="24"/>
                  </a:lnTo>
                  <a:lnTo>
                    <a:pt x="440" y="3"/>
                  </a:lnTo>
                  <a:lnTo>
                    <a:pt x="431" y="7"/>
                  </a:lnTo>
                  <a:lnTo>
                    <a:pt x="378" y="0"/>
                  </a:lnTo>
                  <a:lnTo>
                    <a:pt x="344" y="2"/>
                  </a:lnTo>
                  <a:lnTo>
                    <a:pt x="313" y="11"/>
                  </a:lnTo>
                  <a:lnTo>
                    <a:pt x="285" y="26"/>
                  </a:lnTo>
                  <a:lnTo>
                    <a:pt x="255" y="44"/>
                  </a:lnTo>
                  <a:lnTo>
                    <a:pt x="231" y="64"/>
                  </a:lnTo>
                  <a:lnTo>
                    <a:pt x="207" y="69"/>
                  </a:lnTo>
                  <a:lnTo>
                    <a:pt x="172" y="66"/>
                  </a:lnTo>
                  <a:lnTo>
                    <a:pt x="142" y="78"/>
                  </a:lnTo>
                  <a:lnTo>
                    <a:pt x="124" y="85"/>
                  </a:lnTo>
                  <a:lnTo>
                    <a:pt x="100" y="79"/>
                  </a:lnTo>
                  <a:lnTo>
                    <a:pt x="67" y="68"/>
                  </a:lnTo>
                  <a:lnTo>
                    <a:pt x="49" y="68"/>
                  </a:lnTo>
                  <a:lnTo>
                    <a:pt x="22" y="65"/>
                  </a:lnTo>
                  <a:lnTo>
                    <a:pt x="9" y="65"/>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7" name="Freeform 231"/>
            <p:cNvSpPr>
              <a:spLocks/>
            </p:cNvSpPr>
            <p:nvPr/>
          </p:nvSpPr>
          <p:spPr bwMode="auto">
            <a:xfrm>
              <a:off x="7400925" y="4846638"/>
              <a:ext cx="298450" cy="192087"/>
            </a:xfrm>
            <a:custGeom>
              <a:avLst/>
              <a:gdLst/>
              <a:ahLst/>
              <a:cxnLst>
                <a:cxn ang="0">
                  <a:pos x="17" y="86"/>
                </a:cxn>
                <a:cxn ang="0">
                  <a:pos x="44" y="107"/>
                </a:cxn>
                <a:cxn ang="0">
                  <a:pos x="36" y="118"/>
                </a:cxn>
                <a:cxn ang="0">
                  <a:pos x="27" y="128"/>
                </a:cxn>
                <a:cxn ang="0">
                  <a:pos x="14" y="131"/>
                </a:cxn>
                <a:cxn ang="0">
                  <a:pos x="0" y="134"/>
                </a:cxn>
                <a:cxn ang="0">
                  <a:pos x="26" y="142"/>
                </a:cxn>
                <a:cxn ang="0">
                  <a:pos x="34" y="142"/>
                </a:cxn>
                <a:cxn ang="0">
                  <a:pos x="64" y="124"/>
                </a:cxn>
                <a:cxn ang="0">
                  <a:pos x="132" y="134"/>
                </a:cxn>
                <a:cxn ang="0">
                  <a:pos x="170" y="86"/>
                </a:cxn>
                <a:cxn ang="0">
                  <a:pos x="177" y="68"/>
                </a:cxn>
                <a:cxn ang="0">
                  <a:pos x="185" y="62"/>
                </a:cxn>
                <a:cxn ang="0">
                  <a:pos x="209" y="62"/>
                </a:cxn>
                <a:cxn ang="0">
                  <a:pos x="230" y="32"/>
                </a:cxn>
                <a:cxn ang="0">
                  <a:pos x="227" y="16"/>
                </a:cxn>
                <a:cxn ang="0">
                  <a:pos x="209" y="0"/>
                </a:cxn>
                <a:cxn ang="0">
                  <a:pos x="198" y="4"/>
                </a:cxn>
                <a:cxn ang="0">
                  <a:pos x="186" y="9"/>
                </a:cxn>
                <a:cxn ang="0">
                  <a:pos x="164" y="5"/>
                </a:cxn>
                <a:cxn ang="0">
                  <a:pos x="142" y="8"/>
                </a:cxn>
                <a:cxn ang="0">
                  <a:pos x="121" y="16"/>
                </a:cxn>
                <a:cxn ang="0">
                  <a:pos x="91" y="16"/>
                </a:cxn>
                <a:cxn ang="0">
                  <a:pos x="80" y="34"/>
                </a:cxn>
                <a:cxn ang="0">
                  <a:pos x="29" y="23"/>
                </a:cxn>
                <a:cxn ang="0">
                  <a:pos x="9" y="24"/>
                </a:cxn>
                <a:cxn ang="0">
                  <a:pos x="12" y="53"/>
                </a:cxn>
                <a:cxn ang="0">
                  <a:pos x="17" y="86"/>
                </a:cxn>
              </a:cxnLst>
              <a:rect l="0" t="0" r="r" b="b"/>
              <a:pathLst>
                <a:path w="231" h="143">
                  <a:moveTo>
                    <a:pt x="17" y="86"/>
                  </a:moveTo>
                  <a:lnTo>
                    <a:pt x="44" y="107"/>
                  </a:lnTo>
                  <a:lnTo>
                    <a:pt x="36" y="118"/>
                  </a:lnTo>
                  <a:lnTo>
                    <a:pt x="27" y="128"/>
                  </a:lnTo>
                  <a:lnTo>
                    <a:pt x="14" y="131"/>
                  </a:lnTo>
                  <a:lnTo>
                    <a:pt x="0" y="134"/>
                  </a:lnTo>
                  <a:lnTo>
                    <a:pt x="26" y="142"/>
                  </a:lnTo>
                  <a:lnTo>
                    <a:pt x="34" y="142"/>
                  </a:lnTo>
                  <a:lnTo>
                    <a:pt x="64" y="124"/>
                  </a:lnTo>
                  <a:lnTo>
                    <a:pt x="132" y="134"/>
                  </a:lnTo>
                  <a:lnTo>
                    <a:pt x="170" y="86"/>
                  </a:lnTo>
                  <a:lnTo>
                    <a:pt x="177" y="68"/>
                  </a:lnTo>
                  <a:lnTo>
                    <a:pt x="185" y="62"/>
                  </a:lnTo>
                  <a:lnTo>
                    <a:pt x="209" y="62"/>
                  </a:lnTo>
                  <a:lnTo>
                    <a:pt x="230" y="32"/>
                  </a:lnTo>
                  <a:lnTo>
                    <a:pt x="227" y="16"/>
                  </a:lnTo>
                  <a:lnTo>
                    <a:pt x="209" y="0"/>
                  </a:lnTo>
                  <a:lnTo>
                    <a:pt x="198" y="4"/>
                  </a:lnTo>
                  <a:lnTo>
                    <a:pt x="186" y="9"/>
                  </a:lnTo>
                  <a:lnTo>
                    <a:pt x="164" y="5"/>
                  </a:lnTo>
                  <a:lnTo>
                    <a:pt x="142" y="8"/>
                  </a:lnTo>
                  <a:lnTo>
                    <a:pt x="121" y="16"/>
                  </a:lnTo>
                  <a:lnTo>
                    <a:pt x="91" y="16"/>
                  </a:lnTo>
                  <a:lnTo>
                    <a:pt x="80" y="34"/>
                  </a:lnTo>
                  <a:lnTo>
                    <a:pt x="29" y="23"/>
                  </a:lnTo>
                  <a:lnTo>
                    <a:pt x="9" y="24"/>
                  </a:lnTo>
                  <a:lnTo>
                    <a:pt x="12" y="53"/>
                  </a:lnTo>
                  <a:lnTo>
                    <a:pt x="17" y="86"/>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8" name="Freeform 232"/>
            <p:cNvSpPr>
              <a:spLocks/>
            </p:cNvSpPr>
            <p:nvPr/>
          </p:nvSpPr>
          <p:spPr bwMode="auto">
            <a:xfrm>
              <a:off x="6675438" y="4670425"/>
              <a:ext cx="458787" cy="280988"/>
            </a:xfrm>
            <a:custGeom>
              <a:avLst/>
              <a:gdLst/>
              <a:ahLst/>
              <a:cxnLst>
                <a:cxn ang="0">
                  <a:pos x="177" y="38"/>
                </a:cxn>
                <a:cxn ang="0">
                  <a:pos x="159" y="26"/>
                </a:cxn>
                <a:cxn ang="0">
                  <a:pos x="159" y="21"/>
                </a:cxn>
                <a:cxn ang="0">
                  <a:pos x="148" y="12"/>
                </a:cxn>
                <a:cxn ang="0">
                  <a:pos x="138" y="0"/>
                </a:cxn>
                <a:cxn ang="0">
                  <a:pos x="128" y="14"/>
                </a:cxn>
                <a:cxn ang="0">
                  <a:pos x="119" y="9"/>
                </a:cxn>
                <a:cxn ang="0">
                  <a:pos x="108" y="22"/>
                </a:cxn>
                <a:cxn ang="0">
                  <a:pos x="109" y="26"/>
                </a:cxn>
                <a:cxn ang="0">
                  <a:pos x="94" y="35"/>
                </a:cxn>
                <a:cxn ang="0">
                  <a:pos x="58" y="67"/>
                </a:cxn>
                <a:cxn ang="0">
                  <a:pos x="49" y="80"/>
                </a:cxn>
                <a:cxn ang="0">
                  <a:pos x="49" y="95"/>
                </a:cxn>
                <a:cxn ang="0">
                  <a:pos x="34" y="100"/>
                </a:cxn>
                <a:cxn ang="0">
                  <a:pos x="9" y="131"/>
                </a:cxn>
                <a:cxn ang="0">
                  <a:pos x="11" y="140"/>
                </a:cxn>
                <a:cxn ang="0">
                  <a:pos x="0" y="153"/>
                </a:cxn>
                <a:cxn ang="0">
                  <a:pos x="7" y="169"/>
                </a:cxn>
                <a:cxn ang="0">
                  <a:pos x="18" y="159"/>
                </a:cxn>
                <a:cxn ang="0">
                  <a:pos x="32" y="144"/>
                </a:cxn>
                <a:cxn ang="0">
                  <a:pos x="51" y="139"/>
                </a:cxn>
                <a:cxn ang="0">
                  <a:pos x="66" y="142"/>
                </a:cxn>
                <a:cxn ang="0">
                  <a:pos x="71" y="163"/>
                </a:cxn>
                <a:cxn ang="0">
                  <a:pos x="70" y="178"/>
                </a:cxn>
                <a:cxn ang="0">
                  <a:pos x="78" y="185"/>
                </a:cxn>
                <a:cxn ang="0">
                  <a:pos x="91" y="191"/>
                </a:cxn>
                <a:cxn ang="0">
                  <a:pos x="113" y="192"/>
                </a:cxn>
                <a:cxn ang="0">
                  <a:pos x="164" y="194"/>
                </a:cxn>
                <a:cxn ang="0">
                  <a:pos x="173" y="187"/>
                </a:cxn>
                <a:cxn ang="0">
                  <a:pos x="179" y="177"/>
                </a:cxn>
                <a:cxn ang="0">
                  <a:pos x="180" y="159"/>
                </a:cxn>
                <a:cxn ang="0">
                  <a:pos x="199" y="157"/>
                </a:cxn>
                <a:cxn ang="0">
                  <a:pos x="207" y="168"/>
                </a:cxn>
                <a:cxn ang="0">
                  <a:pos x="210" y="195"/>
                </a:cxn>
                <a:cxn ang="0">
                  <a:pos x="234" y="208"/>
                </a:cxn>
                <a:cxn ang="0">
                  <a:pos x="247" y="182"/>
                </a:cxn>
                <a:cxn ang="0">
                  <a:pos x="264" y="174"/>
                </a:cxn>
                <a:cxn ang="0">
                  <a:pos x="285" y="174"/>
                </a:cxn>
                <a:cxn ang="0">
                  <a:pos x="302" y="180"/>
                </a:cxn>
                <a:cxn ang="0">
                  <a:pos x="309" y="187"/>
                </a:cxn>
                <a:cxn ang="0">
                  <a:pos x="311" y="166"/>
                </a:cxn>
                <a:cxn ang="0">
                  <a:pos x="322" y="140"/>
                </a:cxn>
                <a:cxn ang="0">
                  <a:pos x="348" y="132"/>
                </a:cxn>
                <a:cxn ang="0">
                  <a:pos x="353" y="116"/>
                </a:cxn>
                <a:cxn ang="0">
                  <a:pos x="343" y="105"/>
                </a:cxn>
                <a:cxn ang="0">
                  <a:pos x="330" y="102"/>
                </a:cxn>
                <a:cxn ang="0">
                  <a:pos x="296" y="98"/>
                </a:cxn>
                <a:cxn ang="0">
                  <a:pos x="295" y="82"/>
                </a:cxn>
                <a:cxn ang="0">
                  <a:pos x="292" y="65"/>
                </a:cxn>
                <a:cxn ang="0">
                  <a:pos x="291" y="53"/>
                </a:cxn>
                <a:cxn ang="0">
                  <a:pos x="271" y="44"/>
                </a:cxn>
                <a:cxn ang="0">
                  <a:pos x="260" y="50"/>
                </a:cxn>
                <a:cxn ang="0">
                  <a:pos x="241" y="38"/>
                </a:cxn>
                <a:cxn ang="0">
                  <a:pos x="239" y="30"/>
                </a:cxn>
                <a:cxn ang="0">
                  <a:pos x="231" y="22"/>
                </a:cxn>
                <a:cxn ang="0">
                  <a:pos x="229" y="17"/>
                </a:cxn>
                <a:cxn ang="0">
                  <a:pos x="211" y="14"/>
                </a:cxn>
                <a:cxn ang="0">
                  <a:pos x="206" y="23"/>
                </a:cxn>
                <a:cxn ang="0">
                  <a:pos x="192" y="33"/>
                </a:cxn>
                <a:cxn ang="0">
                  <a:pos x="177" y="38"/>
                </a:cxn>
              </a:cxnLst>
              <a:rect l="0" t="0" r="r" b="b"/>
              <a:pathLst>
                <a:path w="354" h="209">
                  <a:moveTo>
                    <a:pt x="177" y="38"/>
                  </a:moveTo>
                  <a:lnTo>
                    <a:pt x="159" y="26"/>
                  </a:lnTo>
                  <a:lnTo>
                    <a:pt x="159" y="21"/>
                  </a:lnTo>
                  <a:lnTo>
                    <a:pt x="148" y="12"/>
                  </a:lnTo>
                  <a:lnTo>
                    <a:pt x="138" y="0"/>
                  </a:lnTo>
                  <a:lnTo>
                    <a:pt x="128" y="14"/>
                  </a:lnTo>
                  <a:lnTo>
                    <a:pt x="119" y="9"/>
                  </a:lnTo>
                  <a:lnTo>
                    <a:pt x="108" y="22"/>
                  </a:lnTo>
                  <a:lnTo>
                    <a:pt x="109" y="26"/>
                  </a:lnTo>
                  <a:lnTo>
                    <a:pt x="94" y="35"/>
                  </a:lnTo>
                  <a:lnTo>
                    <a:pt x="58" y="67"/>
                  </a:lnTo>
                  <a:lnTo>
                    <a:pt x="49" y="80"/>
                  </a:lnTo>
                  <a:lnTo>
                    <a:pt x="49" y="95"/>
                  </a:lnTo>
                  <a:lnTo>
                    <a:pt x="34" y="100"/>
                  </a:lnTo>
                  <a:lnTo>
                    <a:pt x="9" y="131"/>
                  </a:lnTo>
                  <a:lnTo>
                    <a:pt x="11" y="140"/>
                  </a:lnTo>
                  <a:lnTo>
                    <a:pt x="0" y="153"/>
                  </a:lnTo>
                  <a:lnTo>
                    <a:pt x="7" y="169"/>
                  </a:lnTo>
                  <a:lnTo>
                    <a:pt x="18" y="159"/>
                  </a:lnTo>
                  <a:lnTo>
                    <a:pt x="32" y="144"/>
                  </a:lnTo>
                  <a:lnTo>
                    <a:pt x="51" y="139"/>
                  </a:lnTo>
                  <a:lnTo>
                    <a:pt x="66" y="142"/>
                  </a:lnTo>
                  <a:lnTo>
                    <a:pt x="71" y="163"/>
                  </a:lnTo>
                  <a:lnTo>
                    <a:pt x="70" y="178"/>
                  </a:lnTo>
                  <a:lnTo>
                    <a:pt x="78" y="185"/>
                  </a:lnTo>
                  <a:lnTo>
                    <a:pt x="91" y="191"/>
                  </a:lnTo>
                  <a:lnTo>
                    <a:pt x="113" y="192"/>
                  </a:lnTo>
                  <a:lnTo>
                    <a:pt x="164" y="194"/>
                  </a:lnTo>
                  <a:lnTo>
                    <a:pt x="173" y="187"/>
                  </a:lnTo>
                  <a:lnTo>
                    <a:pt x="179" y="177"/>
                  </a:lnTo>
                  <a:lnTo>
                    <a:pt x="180" y="159"/>
                  </a:lnTo>
                  <a:lnTo>
                    <a:pt x="199" y="157"/>
                  </a:lnTo>
                  <a:lnTo>
                    <a:pt x="207" y="168"/>
                  </a:lnTo>
                  <a:lnTo>
                    <a:pt x="210" y="195"/>
                  </a:lnTo>
                  <a:lnTo>
                    <a:pt x="234" y="208"/>
                  </a:lnTo>
                  <a:lnTo>
                    <a:pt x="247" y="182"/>
                  </a:lnTo>
                  <a:lnTo>
                    <a:pt x="264" y="174"/>
                  </a:lnTo>
                  <a:lnTo>
                    <a:pt x="285" y="174"/>
                  </a:lnTo>
                  <a:lnTo>
                    <a:pt x="302" y="180"/>
                  </a:lnTo>
                  <a:lnTo>
                    <a:pt x="309" y="187"/>
                  </a:lnTo>
                  <a:lnTo>
                    <a:pt x="311" y="166"/>
                  </a:lnTo>
                  <a:lnTo>
                    <a:pt x="322" y="140"/>
                  </a:lnTo>
                  <a:lnTo>
                    <a:pt x="348" y="132"/>
                  </a:lnTo>
                  <a:lnTo>
                    <a:pt x="353" y="116"/>
                  </a:lnTo>
                  <a:lnTo>
                    <a:pt x="343" y="105"/>
                  </a:lnTo>
                  <a:lnTo>
                    <a:pt x="330" y="102"/>
                  </a:lnTo>
                  <a:lnTo>
                    <a:pt x="296" y="98"/>
                  </a:lnTo>
                  <a:lnTo>
                    <a:pt x="295" y="82"/>
                  </a:lnTo>
                  <a:lnTo>
                    <a:pt x="292" y="65"/>
                  </a:lnTo>
                  <a:lnTo>
                    <a:pt x="291" y="53"/>
                  </a:lnTo>
                  <a:lnTo>
                    <a:pt x="271" y="44"/>
                  </a:lnTo>
                  <a:lnTo>
                    <a:pt x="260" y="50"/>
                  </a:lnTo>
                  <a:lnTo>
                    <a:pt x="241" y="38"/>
                  </a:lnTo>
                  <a:lnTo>
                    <a:pt x="239" y="30"/>
                  </a:lnTo>
                  <a:lnTo>
                    <a:pt x="231" y="22"/>
                  </a:lnTo>
                  <a:lnTo>
                    <a:pt x="229" y="17"/>
                  </a:lnTo>
                  <a:lnTo>
                    <a:pt x="211" y="14"/>
                  </a:lnTo>
                  <a:lnTo>
                    <a:pt x="206" y="23"/>
                  </a:lnTo>
                  <a:lnTo>
                    <a:pt x="192" y="33"/>
                  </a:lnTo>
                  <a:lnTo>
                    <a:pt x="177" y="3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69" name="Freeform 233"/>
            <p:cNvSpPr>
              <a:spLocks/>
            </p:cNvSpPr>
            <p:nvPr/>
          </p:nvSpPr>
          <p:spPr bwMode="auto">
            <a:xfrm>
              <a:off x="7031038" y="4573588"/>
              <a:ext cx="703262" cy="322262"/>
            </a:xfrm>
            <a:custGeom>
              <a:avLst/>
              <a:gdLst/>
              <a:ahLst/>
              <a:cxnLst>
                <a:cxn ang="0">
                  <a:pos x="23" y="114"/>
                </a:cxn>
                <a:cxn ang="0">
                  <a:pos x="45" y="124"/>
                </a:cxn>
                <a:cxn ang="0">
                  <a:pos x="77" y="119"/>
                </a:cxn>
                <a:cxn ang="0">
                  <a:pos x="106" y="115"/>
                </a:cxn>
                <a:cxn ang="0">
                  <a:pos x="143" y="123"/>
                </a:cxn>
                <a:cxn ang="0">
                  <a:pos x="168" y="118"/>
                </a:cxn>
                <a:cxn ang="0">
                  <a:pos x="207" y="110"/>
                </a:cxn>
                <a:cxn ang="0">
                  <a:pos x="254" y="127"/>
                </a:cxn>
                <a:cxn ang="0">
                  <a:pos x="274" y="105"/>
                </a:cxn>
                <a:cxn ang="0">
                  <a:pos x="251" y="60"/>
                </a:cxn>
                <a:cxn ang="0">
                  <a:pos x="322" y="16"/>
                </a:cxn>
                <a:cxn ang="0">
                  <a:pos x="346" y="31"/>
                </a:cxn>
                <a:cxn ang="0">
                  <a:pos x="396" y="6"/>
                </a:cxn>
                <a:cxn ang="0">
                  <a:pos x="456" y="19"/>
                </a:cxn>
                <a:cxn ang="0">
                  <a:pos x="494" y="5"/>
                </a:cxn>
                <a:cxn ang="0">
                  <a:pos x="526" y="52"/>
                </a:cxn>
                <a:cxn ang="0">
                  <a:pos x="541" y="84"/>
                </a:cxn>
                <a:cxn ang="0">
                  <a:pos x="515" y="107"/>
                </a:cxn>
                <a:cxn ang="0">
                  <a:pos x="522" y="128"/>
                </a:cxn>
                <a:cxn ang="0">
                  <a:pos x="515" y="160"/>
                </a:cxn>
                <a:cxn ang="0">
                  <a:pos x="490" y="189"/>
                </a:cxn>
                <a:cxn ang="0">
                  <a:pos x="467" y="210"/>
                </a:cxn>
                <a:cxn ang="0">
                  <a:pos x="408" y="218"/>
                </a:cxn>
                <a:cxn ang="0">
                  <a:pos x="362" y="238"/>
                </a:cxn>
                <a:cxn ang="0">
                  <a:pos x="279" y="228"/>
                </a:cxn>
                <a:cxn ang="0">
                  <a:pos x="195" y="205"/>
                </a:cxn>
                <a:cxn ang="0">
                  <a:pos x="188" y="179"/>
                </a:cxn>
                <a:cxn ang="0">
                  <a:pos x="136" y="179"/>
                </a:cxn>
                <a:cxn ang="0">
                  <a:pos x="70" y="179"/>
                </a:cxn>
                <a:cxn ang="0">
                  <a:pos x="38" y="173"/>
                </a:cxn>
                <a:cxn ang="0">
                  <a:pos x="20" y="153"/>
                </a:cxn>
                <a:cxn ang="0">
                  <a:pos x="0" y="119"/>
                </a:cxn>
              </a:cxnLst>
              <a:rect l="0" t="0" r="r" b="b"/>
              <a:pathLst>
                <a:path w="542" h="239">
                  <a:moveTo>
                    <a:pt x="0" y="119"/>
                  </a:moveTo>
                  <a:lnTo>
                    <a:pt x="23" y="114"/>
                  </a:lnTo>
                  <a:lnTo>
                    <a:pt x="31" y="113"/>
                  </a:lnTo>
                  <a:lnTo>
                    <a:pt x="45" y="124"/>
                  </a:lnTo>
                  <a:lnTo>
                    <a:pt x="59" y="119"/>
                  </a:lnTo>
                  <a:lnTo>
                    <a:pt x="77" y="119"/>
                  </a:lnTo>
                  <a:lnTo>
                    <a:pt x="89" y="126"/>
                  </a:lnTo>
                  <a:lnTo>
                    <a:pt x="106" y="115"/>
                  </a:lnTo>
                  <a:lnTo>
                    <a:pt x="131" y="114"/>
                  </a:lnTo>
                  <a:lnTo>
                    <a:pt x="143" y="123"/>
                  </a:lnTo>
                  <a:lnTo>
                    <a:pt x="159" y="126"/>
                  </a:lnTo>
                  <a:lnTo>
                    <a:pt x="168" y="118"/>
                  </a:lnTo>
                  <a:lnTo>
                    <a:pt x="194" y="111"/>
                  </a:lnTo>
                  <a:lnTo>
                    <a:pt x="207" y="110"/>
                  </a:lnTo>
                  <a:lnTo>
                    <a:pt x="228" y="116"/>
                  </a:lnTo>
                  <a:lnTo>
                    <a:pt x="254" y="127"/>
                  </a:lnTo>
                  <a:lnTo>
                    <a:pt x="272" y="119"/>
                  </a:lnTo>
                  <a:lnTo>
                    <a:pt x="274" y="105"/>
                  </a:lnTo>
                  <a:lnTo>
                    <a:pt x="259" y="87"/>
                  </a:lnTo>
                  <a:lnTo>
                    <a:pt x="251" y="60"/>
                  </a:lnTo>
                  <a:lnTo>
                    <a:pt x="308" y="17"/>
                  </a:lnTo>
                  <a:lnTo>
                    <a:pt x="322" y="16"/>
                  </a:lnTo>
                  <a:lnTo>
                    <a:pt x="325" y="29"/>
                  </a:lnTo>
                  <a:lnTo>
                    <a:pt x="346" y="31"/>
                  </a:lnTo>
                  <a:lnTo>
                    <a:pt x="381" y="23"/>
                  </a:lnTo>
                  <a:lnTo>
                    <a:pt x="396" y="6"/>
                  </a:lnTo>
                  <a:lnTo>
                    <a:pt x="444" y="0"/>
                  </a:lnTo>
                  <a:lnTo>
                    <a:pt x="456" y="19"/>
                  </a:lnTo>
                  <a:lnTo>
                    <a:pt x="474" y="18"/>
                  </a:lnTo>
                  <a:lnTo>
                    <a:pt x="494" y="5"/>
                  </a:lnTo>
                  <a:lnTo>
                    <a:pt x="523" y="21"/>
                  </a:lnTo>
                  <a:lnTo>
                    <a:pt x="526" y="52"/>
                  </a:lnTo>
                  <a:lnTo>
                    <a:pt x="541" y="65"/>
                  </a:lnTo>
                  <a:lnTo>
                    <a:pt x="541" y="84"/>
                  </a:lnTo>
                  <a:lnTo>
                    <a:pt x="531" y="106"/>
                  </a:lnTo>
                  <a:lnTo>
                    <a:pt x="515" y="107"/>
                  </a:lnTo>
                  <a:lnTo>
                    <a:pt x="512" y="113"/>
                  </a:lnTo>
                  <a:lnTo>
                    <a:pt x="522" y="128"/>
                  </a:lnTo>
                  <a:lnTo>
                    <a:pt x="524" y="145"/>
                  </a:lnTo>
                  <a:lnTo>
                    <a:pt x="515" y="160"/>
                  </a:lnTo>
                  <a:lnTo>
                    <a:pt x="491" y="175"/>
                  </a:lnTo>
                  <a:lnTo>
                    <a:pt x="490" y="189"/>
                  </a:lnTo>
                  <a:lnTo>
                    <a:pt x="492" y="203"/>
                  </a:lnTo>
                  <a:lnTo>
                    <a:pt x="467" y="210"/>
                  </a:lnTo>
                  <a:lnTo>
                    <a:pt x="427" y="211"/>
                  </a:lnTo>
                  <a:lnTo>
                    <a:pt x="408" y="218"/>
                  </a:lnTo>
                  <a:lnTo>
                    <a:pt x="375" y="220"/>
                  </a:lnTo>
                  <a:lnTo>
                    <a:pt x="362" y="238"/>
                  </a:lnTo>
                  <a:lnTo>
                    <a:pt x="304" y="226"/>
                  </a:lnTo>
                  <a:lnTo>
                    <a:pt x="279" y="228"/>
                  </a:lnTo>
                  <a:lnTo>
                    <a:pt x="206" y="219"/>
                  </a:lnTo>
                  <a:lnTo>
                    <a:pt x="195" y="205"/>
                  </a:lnTo>
                  <a:lnTo>
                    <a:pt x="193" y="188"/>
                  </a:lnTo>
                  <a:lnTo>
                    <a:pt x="188" y="179"/>
                  </a:lnTo>
                  <a:lnTo>
                    <a:pt x="179" y="176"/>
                  </a:lnTo>
                  <a:lnTo>
                    <a:pt x="136" y="179"/>
                  </a:lnTo>
                  <a:lnTo>
                    <a:pt x="77" y="190"/>
                  </a:lnTo>
                  <a:lnTo>
                    <a:pt x="70" y="179"/>
                  </a:lnTo>
                  <a:lnTo>
                    <a:pt x="58" y="176"/>
                  </a:lnTo>
                  <a:lnTo>
                    <a:pt x="38" y="173"/>
                  </a:lnTo>
                  <a:lnTo>
                    <a:pt x="22" y="168"/>
                  </a:lnTo>
                  <a:lnTo>
                    <a:pt x="20" y="153"/>
                  </a:lnTo>
                  <a:lnTo>
                    <a:pt x="18" y="130"/>
                  </a:lnTo>
                  <a:lnTo>
                    <a:pt x="0" y="119"/>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0" name="Freeform 234"/>
            <p:cNvSpPr>
              <a:spLocks/>
            </p:cNvSpPr>
            <p:nvPr/>
          </p:nvSpPr>
          <p:spPr bwMode="auto">
            <a:xfrm>
              <a:off x="8024813" y="5391150"/>
              <a:ext cx="225425" cy="369888"/>
            </a:xfrm>
            <a:custGeom>
              <a:avLst/>
              <a:gdLst/>
              <a:ahLst/>
              <a:cxnLst>
                <a:cxn ang="0">
                  <a:pos x="2" y="68"/>
                </a:cxn>
                <a:cxn ang="0">
                  <a:pos x="14" y="74"/>
                </a:cxn>
                <a:cxn ang="0">
                  <a:pos x="15" y="85"/>
                </a:cxn>
                <a:cxn ang="0">
                  <a:pos x="14" y="93"/>
                </a:cxn>
                <a:cxn ang="0">
                  <a:pos x="7" y="105"/>
                </a:cxn>
                <a:cxn ang="0">
                  <a:pos x="11" y="133"/>
                </a:cxn>
                <a:cxn ang="0">
                  <a:pos x="17" y="141"/>
                </a:cxn>
                <a:cxn ang="0">
                  <a:pos x="2" y="166"/>
                </a:cxn>
                <a:cxn ang="0">
                  <a:pos x="7" y="170"/>
                </a:cxn>
                <a:cxn ang="0">
                  <a:pos x="0" y="184"/>
                </a:cxn>
                <a:cxn ang="0">
                  <a:pos x="8" y="194"/>
                </a:cxn>
                <a:cxn ang="0">
                  <a:pos x="10" y="203"/>
                </a:cxn>
                <a:cxn ang="0">
                  <a:pos x="14" y="192"/>
                </a:cxn>
                <a:cxn ang="0">
                  <a:pos x="27" y="206"/>
                </a:cxn>
                <a:cxn ang="0">
                  <a:pos x="25" y="221"/>
                </a:cxn>
                <a:cxn ang="0">
                  <a:pos x="21" y="228"/>
                </a:cxn>
                <a:cxn ang="0">
                  <a:pos x="31" y="239"/>
                </a:cxn>
                <a:cxn ang="0">
                  <a:pos x="42" y="242"/>
                </a:cxn>
                <a:cxn ang="0">
                  <a:pos x="63" y="251"/>
                </a:cxn>
                <a:cxn ang="0">
                  <a:pos x="78" y="262"/>
                </a:cxn>
                <a:cxn ang="0">
                  <a:pos x="80" y="270"/>
                </a:cxn>
                <a:cxn ang="0">
                  <a:pos x="99" y="274"/>
                </a:cxn>
                <a:cxn ang="0">
                  <a:pos x="113" y="267"/>
                </a:cxn>
                <a:cxn ang="0">
                  <a:pos x="133" y="255"/>
                </a:cxn>
                <a:cxn ang="0">
                  <a:pos x="139" y="236"/>
                </a:cxn>
                <a:cxn ang="0">
                  <a:pos x="147" y="226"/>
                </a:cxn>
                <a:cxn ang="0">
                  <a:pos x="159" y="196"/>
                </a:cxn>
                <a:cxn ang="0">
                  <a:pos x="161" y="176"/>
                </a:cxn>
                <a:cxn ang="0">
                  <a:pos x="162" y="156"/>
                </a:cxn>
                <a:cxn ang="0">
                  <a:pos x="172" y="143"/>
                </a:cxn>
                <a:cxn ang="0">
                  <a:pos x="154" y="139"/>
                </a:cxn>
                <a:cxn ang="0">
                  <a:pos x="148" y="134"/>
                </a:cxn>
                <a:cxn ang="0">
                  <a:pos x="139" y="137"/>
                </a:cxn>
                <a:cxn ang="0">
                  <a:pos x="122" y="133"/>
                </a:cxn>
                <a:cxn ang="0">
                  <a:pos x="116" y="113"/>
                </a:cxn>
                <a:cxn ang="0">
                  <a:pos x="109" y="98"/>
                </a:cxn>
                <a:cxn ang="0">
                  <a:pos x="118" y="84"/>
                </a:cxn>
                <a:cxn ang="0">
                  <a:pos x="113" y="40"/>
                </a:cxn>
                <a:cxn ang="0">
                  <a:pos x="113" y="26"/>
                </a:cxn>
                <a:cxn ang="0">
                  <a:pos x="103" y="17"/>
                </a:cxn>
                <a:cxn ang="0">
                  <a:pos x="88" y="19"/>
                </a:cxn>
                <a:cxn ang="0">
                  <a:pos x="78" y="14"/>
                </a:cxn>
                <a:cxn ang="0">
                  <a:pos x="67" y="0"/>
                </a:cxn>
                <a:cxn ang="0">
                  <a:pos x="56" y="0"/>
                </a:cxn>
                <a:cxn ang="0">
                  <a:pos x="51" y="6"/>
                </a:cxn>
                <a:cxn ang="0">
                  <a:pos x="50" y="1"/>
                </a:cxn>
                <a:cxn ang="0">
                  <a:pos x="32" y="6"/>
                </a:cxn>
                <a:cxn ang="0">
                  <a:pos x="23" y="2"/>
                </a:cxn>
                <a:cxn ang="0">
                  <a:pos x="10" y="11"/>
                </a:cxn>
                <a:cxn ang="0">
                  <a:pos x="10" y="37"/>
                </a:cxn>
                <a:cxn ang="0">
                  <a:pos x="7" y="52"/>
                </a:cxn>
                <a:cxn ang="0">
                  <a:pos x="2" y="68"/>
                </a:cxn>
              </a:cxnLst>
              <a:rect l="0" t="0" r="r" b="b"/>
              <a:pathLst>
                <a:path w="173" h="275">
                  <a:moveTo>
                    <a:pt x="2" y="68"/>
                  </a:moveTo>
                  <a:lnTo>
                    <a:pt x="14" y="74"/>
                  </a:lnTo>
                  <a:lnTo>
                    <a:pt x="15" y="85"/>
                  </a:lnTo>
                  <a:lnTo>
                    <a:pt x="14" y="93"/>
                  </a:lnTo>
                  <a:lnTo>
                    <a:pt x="7" y="105"/>
                  </a:lnTo>
                  <a:lnTo>
                    <a:pt x="11" y="133"/>
                  </a:lnTo>
                  <a:lnTo>
                    <a:pt x="17" y="141"/>
                  </a:lnTo>
                  <a:lnTo>
                    <a:pt x="2" y="166"/>
                  </a:lnTo>
                  <a:lnTo>
                    <a:pt x="7" y="170"/>
                  </a:lnTo>
                  <a:lnTo>
                    <a:pt x="0" y="184"/>
                  </a:lnTo>
                  <a:lnTo>
                    <a:pt x="8" y="194"/>
                  </a:lnTo>
                  <a:lnTo>
                    <a:pt x="10" y="203"/>
                  </a:lnTo>
                  <a:lnTo>
                    <a:pt x="14" y="192"/>
                  </a:lnTo>
                  <a:lnTo>
                    <a:pt x="27" y="206"/>
                  </a:lnTo>
                  <a:lnTo>
                    <a:pt x="25" y="221"/>
                  </a:lnTo>
                  <a:lnTo>
                    <a:pt x="21" y="228"/>
                  </a:lnTo>
                  <a:lnTo>
                    <a:pt x="31" y="239"/>
                  </a:lnTo>
                  <a:lnTo>
                    <a:pt x="42" y="242"/>
                  </a:lnTo>
                  <a:lnTo>
                    <a:pt x="63" y="251"/>
                  </a:lnTo>
                  <a:lnTo>
                    <a:pt x="78" y="262"/>
                  </a:lnTo>
                  <a:lnTo>
                    <a:pt x="80" y="270"/>
                  </a:lnTo>
                  <a:lnTo>
                    <a:pt x="99" y="274"/>
                  </a:lnTo>
                  <a:lnTo>
                    <a:pt x="113" y="267"/>
                  </a:lnTo>
                  <a:lnTo>
                    <a:pt x="133" y="255"/>
                  </a:lnTo>
                  <a:lnTo>
                    <a:pt x="139" y="236"/>
                  </a:lnTo>
                  <a:lnTo>
                    <a:pt x="147" y="226"/>
                  </a:lnTo>
                  <a:lnTo>
                    <a:pt x="159" y="196"/>
                  </a:lnTo>
                  <a:lnTo>
                    <a:pt x="161" y="176"/>
                  </a:lnTo>
                  <a:lnTo>
                    <a:pt x="162" y="156"/>
                  </a:lnTo>
                  <a:lnTo>
                    <a:pt x="172" y="143"/>
                  </a:lnTo>
                  <a:lnTo>
                    <a:pt x="154" y="139"/>
                  </a:lnTo>
                  <a:lnTo>
                    <a:pt x="148" y="134"/>
                  </a:lnTo>
                  <a:lnTo>
                    <a:pt x="139" y="137"/>
                  </a:lnTo>
                  <a:lnTo>
                    <a:pt x="122" y="133"/>
                  </a:lnTo>
                  <a:lnTo>
                    <a:pt x="116" y="113"/>
                  </a:lnTo>
                  <a:lnTo>
                    <a:pt x="109" y="98"/>
                  </a:lnTo>
                  <a:lnTo>
                    <a:pt x="118" y="84"/>
                  </a:lnTo>
                  <a:lnTo>
                    <a:pt x="113" y="40"/>
                  </a:lnTo>
                  <a:lnTo>
                    <a:pt x="113" y="26"/>
                  </a:lnTo>
                  <a:lnTo>
                    <a:pt x="103" y="17"/>
                  </a:lnTo>
                  <a:lnTo>
                    <a:pt x="88" y="19"/>
                  </a:lnTo>
                  <a:lnTo>
                    <a:pt x="78" y="14"/>
                  </a:lnTo>
                  <a:lnTo>
                    <a:pt x="67" y="0"/>
                  </a:lnTo>
                  <a:lnTo>
                    <a:pt x="56" y="0"/>
                  </a:lnTo>
                  <a:lnTo>
                    <a:pt x="51" y="6"/>
                  </a:lnTo>
                  <a:lnTo>
                    <a:pt x="50" y="1"/>
                  </a:lnTo>
                  <a:lnTo>
                    <a:pt x="32" y="6"/>
                  </a:lnTo>
                  <a:lnTo>
                    <a:pt x="23" y="2"/>
                  </a:lnTo>
                  <a:lnTo>
                    <a:pt x="10" y="11"/>
                  </a:lnTo>
                  <a:lnTo>
                    <a:pt x="10" y="37"/>
                  </a:lnTo>
                  <a:lnTo>
                    <a:pt x="7" y="52"/>
                  </a:lnTo>
                  <a:lnTo>
                    <a:pt x="2" y="6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1" name="Freeform 235"/>
            <p:cNvSpPr>
              <a:spLocks/>
            </p:cNvSpPr>
            <p:nvPr/>
          </p:nvSpPr>
          <p:spPr bwMode="auto">
            <a:xfrm>
              <a:off x="7458075" y="3933825"/>
              <a:ext cx="88900" cy="360363"/>
            </a:xfrm>
            <a:custGeom>
              <a:avLst/>
              <a:gdLst/>
              <a:ahLst/>
              <a:cxnLst>
                <a:cxn ang="0">
                  <a:pos x="6" y="0"/>
                </a:cxn>
                <a:cxn ang="0">
                  <a:pos x="8" y="42"/>
                </a:cxn>
                <a:cxn ang="0">
                  <a:pos x="10" y="62"/>
                </a:cxn>
                <a:cxn ang="0">
                  <a:pos x="0" y="78"/>
                </a:cxn>
                <a:cxn ang="0">
                  <a:pos x="32" y="108"/>
                </a:cxn>
                <a:cxn ang="0">
                  <a:pos x="26" y="138"/>
                </a:cxn>
                <a:cxn ang="0">
                  <a:pos x="30" y="150"/>
                </a:cxn>
                <a:cxn ang="0">
                  <a:pos x="42" y="156"/>
                </a:cxn>
                <a:cxn ang="0">
                  <a:pos x="44" y="206"/>
                </a:cxn>
                <a:cxn ang="0">
                  <a:pos x="58" y="224"/>
                </a:cxn>
                <a:cxn ang="0">
                  <a:pos x="68" y="230"/>
                </a:cxn>
                <a:cxn ang="0">
                  <a:pos x="64" y="252"/>
                </a:cxn>
                <a:cxn ang="0">
                  <a:pos x="58" y="268"/>
                </a:cxn>
              </a:cxnLst>
              <a:rect l="0" t="0" r="r" b="b"/>
              <a:pathLst>
                <a:path w="69" h="269">
                  <a:moveTo>
                    <a:pt x="6" y="0"/>
                  </a:moveTo>
                  <a:lnTo>
                    <a:pt x="8" y="42"/>
                  </a:lnTo>
                  <a:lnTo>
                    <a:pt x="10" y="62"/>
                  </a:lnTo>
                  <a:lnTo>
                    <a:pt x="0" y="78"/>
                  </a:lnTo>
                  <a:lnTo>
                    <a:pt x="32" y="108"/>
                  </a:lnTo>
                  <a:lnTo>
                    <a:pt x="26" y="138"/>
                  </a:lnTo>
                  <a:lnTo>
                    <a:pt x="30" y="150"/>
                  </a:lnTo>
                  <a:lnTo>
                    <a:pt x="42" y="156"/>
                  </a:lnTo>
                  <a:lnTo>
                    <a:pt x="44" y="206"/>
                  </a:lnTo>
                  <a:lnTo>
                    <a:pt x="58" y="224"/>
                  </a:lnTo>
                  <a:lnTo>
                    <a:pt x="68" y="230"/>
                  </a:lnTo>
                  <a:lnTo>
                    <a:pt x="64" y="252"/>
                  </a:lnTo>
                  <a:lnTo>
                    <a:pt x="58" y="268"/>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2" name="Freeform 236"/>
            <p:cNvSpPr>
              <a:spLocks/>
            </p:cNvSpPr>
            <p:nvPr/>
          </p:nvSpPr>
          <p:spPr bwMode="auto">
            <a:xfrm>
              <a:off x="7618413" y="5033963"/>
              <a:ext cx="354012" cy="50800"/>
            </a:xfrm>
            <a:custGeom>
              <a:avLst/>
              <a:gdLst/>
              <a:ahLst/>
              <a:cxnLst>
                <a:cxn ang="0">
                  <a:pos x="272" y="28"/>
                </a:cxn>
                <a:cxn ang="0">
                  <a:pos x="236" y="28"/>
                </a:cxn>
                <a:cxn ang="0">
                  <a:pos x="216" y="4"/>
                </a:cxn>
                <a:cxn ang="0">
                  <a:pos x="196" y="16"/>
                </a:cxn>
                <a:cxn ang="0">
                  <a:pos x="160" y="16"/>
                </a:cxn>
                <a:cxn ang="0">
                  <a:pos x="148" y="32"/>
                </a:cxn>
                <a:cxn ang="0">
                  <a:pos x="136" y="20"/>
                </a:cxn>
                <a:cxn ang="0">
                  <a:pos x="104" y="0"/>
                </a:cxn>
                <a:cxn ang="0">
                  <a:pos x="76" y="36"/>
                </a:cxn>
                <a:cxn ang="0">
                  <a:pos x="44" y="28"/>
                </a:cxn>
                <a:cxn ang="0">
                  <a:pos x="0" y="24"/>
                </a:cxn>
              </a:cxnLst>
              <a:rect l="0" t="0" r="r" b="b"/>
              <a:pathLst>
                <a:path w="273" h="37">
                  <a:moveTo>
                    <a:pt x="272" y="28"/>
                  </a:moveTo>
                  <a:lnTo>
                    <a:pt x="236" y="28"/>
                  </a:lnTo>
                  <a:lnTo>
                    <a:pt x="216" y="4"/>
                  </a:lnTo>
                  <a:lnTo>
                    <a:pt x="196" y="16"/>
                  </a:lnTo>
                  <a:lnTo>
                    <a:pt x="160" y="16"/>
                  </a:lnTo>
                  <a:lnTo>
                    <a:pt x="148" y="32"/>
                  </a:lnTo>
                  <a:lnTo>
                    <a:pt x="136" y="20"/>
                  </a:lnTo>
                  <a:lnTo>
                    <a:pt x="104" y="0"/>
                  </a:lnTo>
                  <a:lnTo>
                    <a:pt x="76" y="36"/>
                  </a:lnTo>
                  <a:lnTo>
                    <a:pt x="44" y="28"/>
                  </a:lnTo>
                  <a:lnTo>
                    <a:pt x="0" y="24"/>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3" name="Freeform 237"/>
            <p:cNvSpPr>
              <a:spLocks/>
            </p:cNvSpPr>
            <p:nvPr/>
          </p:nvSpPr>
          <p:spPr bwMode="auto">
            <a:xfrm>
              <a:off x="8250238" y="5518150"/>
              <a:ext cx="166687" cy="66675"/>
            </a:xfrm>
            <a:custGeom>
              <a:avLst/>
              <a:gdLst/>
              <a:ahLst/>
              <a:cxnLst>
                <a:cxn ang="0">
                  <a:pos x="0" y="48"/>
                </a:cxn>
                <a:cxn ang="0">
                  <a:pos x="48" y="48"/>
                </a:cxn>
                <a:cxn ang="0">
                  <a:pos x="60" y="24"/>
                </a:cxn>
                <a:cxn ang="0">
                  <a:pos x="112" y="24"/>
                </a:cxn>
                <a:cxn ang="0">
                  <a:pos x="128" y="0"/>
                </a:cxn>
              </a:cxnLst>
              <a:rect l="0" t="0" r="r" b="b"/>
              <a:pathLst>
                <a:path w="129" h="49">
                  <a:moveTo>
                    <a:pt x="0" y="48"/>
                  </a:moveTo>
                  <a:lnTo>
                    <a:pt x="48" y="48"/>
                  </a:lnTo>
                  <a:lnTo>
                    <a:pt x="60" y="24"/>
                  </a:lnTo>
                  <a:lnTo>
                    <a:pt x="112" y="24"/>
                  </a:lnTo>
                  <a:lnTo>
                    <a:pt x="128" y="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4" name="Freeform 238"/>
            <p:cNvSpPr>
              <a:spLocks/>
            </p:cNvSpPr>
            <p:nvPr/>
          </p:nvSpPr>
          <p:spPr bwMode="auto">
            <a:xfrm>
              <a:off x="7718425" y="4438650"/>
              <a:ext cx="198438" cy="163513"/>
            </a:xfrm>
            <a:custGeom>
              <a:avLst/>
              <a:gdLst/>
              <a:ahLst/>
              <a:cxnLst>
                <a:cxn ang="0">
                  <a:pos x="153" y="0"/>
                </a:cxn>
                <a:cxn ang="0">
                  <a:pos x="108" y="45"/>
                </a:cxn>
                <a:cxn ang="0">
                  <a:pos x="60" y="51"/>
                </a:cxn>
                <a:cxn ang="0">
                  <a:pos x="48" y="84"/>
                </a:cxn>
                <a:cxn ang="0">
                  <a:pos x="18" y="93"/>
                </a:cxn>
                <a:cxn ang="0">
                  <a:pos x="0" y="120"/>
                </a:cxn>
              </a:cxnLst>
              <a:rect l="0" t="0" r="r" b="b"/>
              <a:pathLst>
                <a:path w="154" h="121">
                  <a:moveTo>
                    <a:pt x="153" y="0"/>
                  </a:moveTo>
                  <a:lnTo>
                    <a:pt x="108" y="45"/>
                  </a:lnTo>
                  <a:lnTo>
                    <a:pt x="60" y="51"/>
                  </a:lnTo>
                  <a:lnTo>
                    <a:pt x="48" y="84"/>
                  </a:lnTo>
                  <a:lnTo>
                    <a:pt x="18" y="93"/>
                  </a:lnTo>
                  <a:lnTo>
                    <a:pt x="0" y="120"/>
                  </a:lnTo>
                </a:path>
              </a:pathLst>
            </a:custGeom>
            <a:solidFill>
              <a:srgbClr val="009999"/>
            </a:solidFill>
            <a:ln w="12700" cap="rnd" cmpd="sng">
              <a:solidFill>
                <a:schemeClr val="tx1"/>
              </a:solidFill>
              <a:prstDash val="solid"/>
              <a:round/>
              <a:headEnd type="none" w="med" len="med"/>
              <a:tailEnd type="none" w="med" len="med"/>
            </a:ln>
            <a:effectLst/>
          </p:spPr>
          <p:txBody>
            <a:bodyPr/>
            <a:lstStyle/>
            <a:p>
              <a:endParaRPr lang="it-IT"/>
            </a:p>
          </p:txBody>
        </p:sp>
        <p:sp>
          <p:nvSpPr>
            <p:cNvPr id="219375" name="Freeform 239"/>
            <p:cNvSpPr>
              <a:spLocks/>
            </p:cNvSpPr>
            <p:nvPr/>
          </p:nvSpPr>
          <p:spPr bwMode="auto">
            <a:xfrm>
              <a:off x="7713663" y="4433888"/>
              <a:ext cx="554037" cy="257175"/>
            </a:xfrm>
            <a:custGeom>
              <a:avLst/>
              <a:gdLst/>
              <a:ahLst/>
              <a:cxnLst>
                <a:cxn ang="0">
                  <a:pos x="1" y="104"/>
                </a:cxn>
                <a:cxn ang="0">
                  <a:pos x="19" y="81"/>
                </a:cxn>
                <a:cxn ang="0">
                  <a:pos x="42" y="77"/>
                </a:cxn>
                <a:cxn ang="0">
                  <a:pos x="54" y="44"/>
                </a:cxn>
                <a:cxn ang="0">
                  <a:pos x="96" y="41"/>
                </a:cxn>
                <a:cxn ang="0">
                  <a:pos x="127" y="0"/>
                </a:cxn>
                <a:cxn ang="0">
                  <a:pos x="141" y="12"/>
                </a:cxn>
                <a:cxn ang="0">
                  <a:pos x="151" y="12"/>
                </a:cxn>
                <a:cxn ang="0">
                  <a:pos x="168" y="9"/>
                </a:cxn>
                <a:cxn ang="0">
                  <a:pos x="190" y="27"/>
                </a:cxn>
                <a:cxn ang="0">
                  <a:pos x="217" y="38"/>
                </a:cxn>
                <a:cxn ang="0">
                  <a:pos x="240" y="18"/>
                </a:cxn>
                <a:cxn ang="0">
                  <a:pos x="307" y="35"/>
                </a:cxn>
                <a:cxn ang="0">
                  <a:pos x="349" y="36"/>
                </a:cxn>
                <a:cxn ang="0">
                  <a:pos x="310" y="74"/>
                </a:cxn>
                <a:cxn ang="0">
                  <a:pos x="312" y="90"/>
                </a:cxn>
                <a:cxn ang="0">
                  <a:pos x="303" y="95"/>
                </a:cxn>
                <a:cxn ang="0">
                  <a:pos x="277" y="83"/>
                </a:cxn>
                <a:cxn ang="0">
                  <a:pos x="225" y="95"/>
                </a:cxn>
                <a:cxn ang="0">
                  <a:pos x="211" y="122"/>
                </a:cxn>
                <a:cxn ang="0">
                  <a:pos x="204" y="131"/>
                </a:cxn>
                <a:cxn ang="0">
                  <a:pos x="180" y="135"/>
                </a:cxn>
                <a:cxn ang="0">
                  <a:pos x="168" y="126"/>
                </a:cxn>
                <a:cxn ang="0">
                  <a:pos x="148" y="126"/>
                </a:cxn>
                <a:cxn ang="0">
                  <a:pos x="139" y="131"/>
                </a:cxn>
                <a:cxn ang="0">
                  <a:pos x="118" y="146"/>
                </a:cxn>
                <a:cxn ang="0">
                  <a:pos x="87" y="158"/>
                </a:cxn>
                <a:cxn ang="0">
                  <a:pos x="72" y="162"/>
                </a:cxn>
                <a:cxn ang="0">
                  <a:pos x="45" y="161"/>
                </a:cxn>
                <a:cxn ang="0">
                  <a:pos x="28" y="149"/>
                </a:cxn>
                <a:cxn ang="0">
                  <a:pos x="18" y="143"/>
                </a:cxn>
                <a:cxn ang="0">
                  <a:pos x="0" y="135"/>
                </a:cxn>
                <a:cxn ang="0">
                  <a:pos x="1" y="104"/>
                </a:cxn>
              </a:cxnLst>
              <a:rect l="0" t="0" r="r" b="b"/>
              <a:pathLst>
                <a:path w="349" h="162">
                  <a:moveTo>
                    <a:pt x="1" y="104"/>
                  </a:moveTo>
                  <a:lnTo>
                    <a:pt x="19" y="81"/>
                  </a:lnTo>
                  <a:lnTo>
                    <a:pt x="42" y="77"/>
                  </a:lnTo>
                  <a:lnTo>
                    <a:pt x="54" y="44"/>
                  </a:lnTo>
                  <a:lnTo>
                    <a:pt x="96" y="41"/>
                  </a:lnTo>
                  <a:lnTo>
                    <a:pt x="127" y="0"/>
                  </a:lnTo>
                  <a:lnTo>
                    <a:pt x="141" y="12"/>
                  </a:lnTo>
                  <a:lnTo>
                    <a:pt x="151" y="12"/>
                  </a:lnTo>
                  <a:lnTo>
                    <a:pt x="168" y="9"/>
                  </a:lnTo>
                  <a:lnTo>
                    <a:pt x="190" y="27"/>
                  </a:lnTo>
                  <a:lnTo>
                    <a:pt x="217" y="38"/>
                  </a:lnTo>
                  <a:lnTo>
                    <a:pt x="240" y="18"/>
                  </a:lnTo>
                  <a:lnTo>
                    <a:pt x="307" y="35"/>
                  </a:lnTo>
                  <a:lnTo>
                    <a:pt x="349" y="36"/>
                  </a:lnTo>
                  <a:lnTo>
                    <a:pt x="310" y="74"/>
                  </a:lnTo>
                  <a:lnTo>
                    <a:pt x="312" y="90"/>
                  </a:lnTo>
                  <a:lnTo>
                    <a:pt x="303" y="95"/>
                  </a:lnTo>
                  <a:lnTo>
                    <a:pt x="277" y="83"/>
                  </a:lnTo>
                  <a:lnTo>
                    <a:pt x="225" y="95"/>
                  </a:lnTo>
                  <a:lnTo>
                    <a:pt x="211" y="122"/>
                  </a:lnTo>
                  <a:lnTo>
                    <a:pt x="204" y="131"/>
                  </a:lnTo>
                  <a:lnTo>
                    <a:pt x="180" y="135"/>
                  </a:lnTo>
                  <a:lnTo>
                    <a:pt x="168" y="126"/>
                  </a:lnTo>
                  <a:cubicBezTo>
                    <a:pt x="159" y="125"/>
                    <a:pt x="159" y="124"/>
                    <a:pt x="148" y="126"/>
                  </a:cubicBezTo>
                  <a:cubicBezTo>
                    <a:pt x="145" y="127"/>
                    <a:pt x="139" y="131"/>
                    <a:pt x="139" y="131"/>
                  </a:cubicBezTo>
                  <a:lnTo>
                    <a:pt x="118" y="146"/>
                  </a:lnTo>
                  <a:lnTo>
                    <a:pt x="87" y="158"/>
                  </a:lnTo>
                  <a:lnTo>
                    <a:pt x="72" y="162"/>
                  </a:lnTo>
                  <a:lnTo>
                    <a:pt x="45" y="161"/>
                  </a:lnTo>
                  <a:lnTo>
                    <a:pt x="28" y="149"/>
                  </a:lnTo>
                  <a:lnTo>
                    <a:pt x="18" y="143"/>
                  </a:lnTo>
                  <a:lnTo>
                    <a:pt x="0" y="135"/>
                  </a:lnTo>
                  <a:lnTo>
                    <a:pt x="1" y="104"/>
                  </a:lnTo>
                  <a:close/>
                </a:path>
              </a:pathLst>
            </a:custGeom>
            <a:solidFill>
              <a:srgbClr val="99FF33"/>
            </a:solidFill>
            <a:ln w="9525">
              <a:solidFill>
                <a:schemeClr val="tx1"/>
              </a:solidFill>
              <a:round/>
              <a:headEnd/>
              <a:tailEnd/>
            </a:ln>
            <a:effectLst/>
          </p:spPr>
          <p:txBody>
            <a:bodyPr/>
            <a:lstStyle/>
            <a:p>
              <a:endParaRPr lang="it-IT"/>
            </a:p>
          </p:txBody>
        </p:sp>
      </p:grpSp>
      <p:grpSp>
        <p:nvGrpSpPr>
          <p:cNvPr id="151" name="Gruppo 150"/>
          <p:cNvGrpSpPr/>
          <p:nvPr/>
        </p:nvGrpSpPr>
        <p:grpSpPr>
          <a:xfrm>
            <a:off x="1752600" y="2165604"/>
            <a:ext cx="2971800" cy="800100"/>
            <a:chOff x="990600" y="762000"/>
            <a:chExt cx="4052880" cy="952500"/>
          </a:xfrm>
        </p:grpSpPr>
        <p:pic>
          <p:nvPicPr>
            <p:cNvPr id="119" name="Immagine 118" descr="gif-animata-bandiere-olanda_56408.gif"/>
            <p:cNvPicPr>
              <a:picLocks noChangeAspect="1"/>
            </p:cNvPicPr>
            <p:nvPr/>
          </p:nvPicPr>
          <p:blipFill>
            <a:blip r:embed="rId2" cstate="print"/>
            <a:stretch>
              <a:fillRect/>
            </a:stretch>
          </p:blipFill>
          <p:spPr>
            <a:xfrm>
              <a:off x="4081578" y="762000"/>
              <a:ext cx="961902" cy="810591"/>
            </a:xfrm>
            <a:prstGeom prst="rect">
              <a:avLst/>
            </a:prstGeom>
          </p:spPr>
        </p:pic>
        <p:pic>
          <p:nvPicPr>
            <p:cNvPr id="121" name="Immagine 120" descr="francia.gif"/>
            <p:cNvPicPr>
              <a:picLocks noChangeAspect="1"/>
            </p:cNvPicPr>
            <p:nvPr/>
          </p:nvPicPr>
          <p:blipFill>
            <a:blip r:embed="rId3" cstate="print"/>
            <a:stretch>
              <a:fillRect/>
            </a:stretch>
          </p:blipFill>
          <p:spPr>
            <a:xfrm>
              <a:off x="990600" y="762000"/>
              <a:ext cx="952500" cy="952500"/>
            </a:xfrm>
            <a:prstGeom prst="rect">
              <a:avLst/>
            </a:prstGeom>
          </p:spPr>
        </p:pic>
        <p:pic>
          <p:nvPicPr>
            <p:cNvPr id="122" name="Immagine 121" descr="germania.gif"/>
            <p:cNvPicPr>
              <a:picLocks noChangeAspect="1"/>
            </p:cNvPicPr>
            <p:nvPr/>
          </p:nvPicPr>
          <p:blipFill>
            <a:blip r:embed="rId4" cstate="print"/>
            <a:stretch>
              <a:fillRect/>
            </a:stretch>
          </p:blipFill>
          <p:spPr>
            <a:xfrm>
              <a:off x="2020926" y="762000"/>
              <a:ext cx="952500" cy="952500"/>
            </a:xfrm>
            <a:prstGeom prst="rect">
              <a:avLst/>
            </a:prstGeom>
          </p:spPr>
        </p:pic>
        <p:pic>
          <p:nvPicPr>
            <p:cNvPr id="124" name="Immagine 123" descr="Italia.gif"/>
            <p:cNvPicPr>
              <a:picLocks noChangeAspect="1"/>
            </p:cNvPicPr>
            <p:nvPr/>
          </p:nvPicPr>
          <p:blipFill>
            <a:blip r:embed="rId5" cstate="print"/>
            <a:stretch>
              <a:fillRect/>
            </a:stretch>
          </p:blipFill>
          <p:spPr>
            <a:xfrm>
              <a:off x="3051252" y="762000"/>
              <a:ext cx="952500" cy="952500"/>
            </a:xfrm>
            <a:prstGeom prst="rect">
              <a:avLst/>
            </a:prstGeom>
          </p:spPr>
        </p:pic>
      </p:grpSp>
      <p:grpSp>
        <p:nvGrpSpPr>
          <p:cNvPr id="152" name="Gruppo 151"/>
          <p:cNvGrpSpPr/>
          <p:nvPr/>
        </p:nvGrpSpPr>
        <p:grpSpPr>
          <a:xfrm>
            <a:off x="4724400" y="2241804"/>
            <a:ext cx="3048000" cy="685800"/>
            <a:chOff x="5121306" y="762000"/>
            <a:chExt cx="3755994" cy="952500"/>
          </a:xfrm>
        </p:grpSpPr>
        <p:pic>
          <p:nvPicPr>
            <p:cNvPr id="120" name="Immagine 119" descr="Romania.gif"/>
            <p:cNvPicPr>
              <a:picLocks noChangeAspect="1"/>
            </p:cNvPicPr>
            <p:nvPr/>
          </p:nvPicPr>
          <p:blipFill>
            <a:blip r:embed="rId6" cstate="print"/>
            <a:stretch>
              <a:fillRect/>
            </a:stretch>
          </p:blipFill>
          <p:spPr>
            <a:xfrm>
              <a:off x="5121306" y="762000"/>
              <a:ext cx="952500" cy="952500"/>
            </a:xfrm>
            <a:prstGeom prst="rect">
              <a:avLst/>
            </a:prstGeom>
          </p:spPr>
        </p:pic>
        <p:pic>
          <p:nvPicPr>
            <p:cNvPr id="123" name="Immagine 122" descr="gif-animata-bandiere-inghilterra_48731.gif"/>
            <p:cNvPicPr>
              <a:picLocks noChangeAspect="1"/>
            </p:cNvPicPr>
            <p:nvPr/>
          </p:nvPicPr>
          <p:blipFill>
            <a:blip r:embed="rId7" cstate="print"/>
            <a:stretch>
              <a:fillRect/>
            </a:stretch>
          </p:blipFill>
          <p:spPr>
            <a:xfrm>
              <a:off x="7924800" y="762000"/>
              <a:ext cx="952500" cy="952500"/>
            </a:xfrm>
            <a:prstGeom prst="rect">
              <a:avLst/>
            </a:prstGeom>
          </p:spPr>
        </p:pic>
        <p:pic>
          <p:nvPicPr>
            <p:cNvPr id="125" name="Immagine 124" descr="gslovacchia.gif"/>
            <p:cNvPicPr>
              <a:picLocks noChangeAspect="1"/>
            </p:cNvPicPr>
            <p:nvPr/>
          </p:nvPicPr>
          <p:blipFill>
            <a:blip r:embed="rId8" cstate="print"/>
            <a:stretch>
              <a:fillRect/>
            </a:stretch>
          </p:blipFill>
          <p:spPr>
            <a:xfrm>
              <a:off x="6151632" y="762000"/>
              <a:ext cx="952500" cy="952500"/>
            </a:xfrm>
            <a:prstGeom prst="rect">
              <a:avLst/>
            </a:prstGeom>
          </p:spPr>
        </p:pic>
        <p:pic>
          <p:nvPicPr>
            <p:cNvPr id="126" name="Immagine 125" descr="spagna 2.gif"/>
            <p:cNvPicPr>
              <a:picLocks noChangeAspect="1"/>
            </p:cNvPicPr>
            <p:nvPr/>
          </p:nvPicPr>
          <p:blipFill>
            <a:blip r:embed="rId9" cstate="print"/>
            <a:stretch>
              <a:fillRect/>
            </a:stretch>
          </p:blipFill>
          <p:spPr>
            <a:xfrm>
              <a:off x="7181958" y="914400"/>
              <a:ext cx="665017" cy="674944"/>
            </a:xfrm>
            <a:prstGeom prst="rect">
              <a:avLst/>
            </a:prstGeom>
          </p:spPr>
        </p:pic>
      </p:grpSp>
      <p:grpSp>
        <p:nvGrpSpPr>
          <p:cNvPr id="16" name="Gruppo 147"/>
          <p:cNvGrpSpPr/>
          <p:nvPr/>
        </p:nvGrpSpPr>
        <p:grpSpPr>
          <a:xfrm>
            <a:off x="2151882" y="4678680"/>
            <a:ext cx="2572518" cy="533400"/>
            <a:chOff x="1085082" y="3886200"/>
            <a:chExt cx="2572518" cy="533400"/>
          </a:xfrm>
          <a:noFill/>
        </p:grpSpPr>
        <p:pic>
          <p:nvPicPr>
            <p:cNvPr id="137" name="Picture 2" descr="image001"/>
            <p:cNvPicPr>
              <a:picLocks noChangeAspect="1" noChangeArrowheads="1"/>
            </p:cNvPicPr>
            <p:nvPr/>
          </p:nvPicPr>
          <p:blipFill>
            <a:blip r:embed="rId10" cstate="print"/>
            <a:srcRect/>
            <a:stretch>
              <a:fillRect/>
            </a:stretch>
          </p:blipFill>
          <p:spPr bwMode="auto">
            <a:xfrm>
              <a:off x="1085082" y="4025479"/>
              <a:ext cx="533400" cy="317921"/>
            </a:xfrm>
            <a:prstGeom prst="rect">
              <a:avLst/>
            </a:prstGeom>
            <a:grpFill/>
            <a:ln w="9525">
              <a:solidFill>
                <a:schemeClr val="bg1"/>
              </a:solidFill>
              <a:miter lim="800000"/>
              <a:headEnd/>
              <a:tailEnd/>
            </a:ln>
          </p:spPr>
        </p:pic>
        <p:pic>
          <p:nvPicPr>
            <p:cNvPr id="138" name="Immagine 137" descr="logo.png"/>
            <p:cNvPicPr>
              <a:picLocks noChangeAspect="1"/>
            </p:cNvPicPr>
            <p:nvPr/>
          </p:nvPicPr>
          <p:blipFill>
            <a:blip r:embed="rId11" cstate="print"/>
            <a:stretch>
              <a:fillRect/>
            </a:stretch>
          </p:blipFill>
          <p:spPr>
            <a:xfrm>
              <a:off x="3142482" y="4070767"/>
              <a:ext cx="515118" cy="196433"/>
            </a:xfrm>
            <a:prstGeom prst="rect">
              <a:avLst/>
            </a:prstGeom>
            <a:grpFill/>
            <a:ln>
              <a:solidFill>
                <a:schemeClr val="bg1"/>
              </a:solidFill>
            </a:ln>
          </p:spPr>
        </p:pic>
        <p:pic>
          <p:nvPicPr>
            <p:cNvPr id="139" name="Immagine 138" descr="CTECH_new logo.jpg"/>
            <p:cNvPicPr>
              <a:picLocks noChangeAspect="1"/>
            </p:cNvPicPr>
            <p:nvPr/>
          </p:nvPicPr>
          <p:blipFill>
            <a:blip r:embed="rId12" cstate="print"/>
            <a:stretch>
              <a:fillRect/>
            </a:stretch>
          </p:blipFill>
          <p:spPr>
            <a:xfrm>
              <a:off x="2075682" y="3886200"/>
              <a:ext cx="533400" cy="533400"/>
            </a:xfrm>
            <a:prstGeom prst="rect">
              <a:avLst/>
            </a:prstGeom>
            <a:grpFill/>
            <a:ln>
              <a:solidFill>
                <a:schemeClr val="bg1"/>
              </a:solidFill>
            </a:ln>
          </p:spPr>
        </p:pic>
      </p:grpSp>
      <p:pic>
        <p:nvPicPr>
          <p:cNvPr id="140" name="Immagine 139" descr="DLR.jpg"/>
          <p:cNvPicPr>
            <a:picLocks noChangeAspect="1"/>
          </p:cNvPicPr>
          <p:nvPr/>
        </p:nvPicPr>
        <p:blipFill>
          <a:blip r:embed="rId13" cstate="print"/>
          <a:stretch>
            <a:fillRect/>
          </a:stretch>
        </p:blipFill>
        <p:spPr>
          <a:xfrm>
            <a:off x="2133600" y="5543809"/>
            <a:ext cx="450636" cy="354071"/>
          </a:xfrm>
          <a:prstGeom prst="rect">
            <a:avLst/>
          </a:prstGeom>
          <a:ln>
            <a:solidFill>
              <a:schemeClr val="tx1"/>
            </a:solidFill>
          </a:ln>
        </p:spPr>
      </p:pic>
      <p:pic>
        <p:nvPicPr>
          <p:cNvPr id="141" name="Immagine 140" descr="logoangl767.gif"/>
          <p:cNvPicPr>
            <a:picLocks noChangeAspect="1"/>
          </p:cNvPicPr>
          <p:nvPr/>
        </p:nvPicPr>
        <p:blipFill>
          <a:blip r:embed="rId14" cstate="print"/>
          <a:stretch>
            <a:fillRect/>
          </a:stretch>
        </p:blipFill>
        <p:spPr>
          <a:xfrm>
            <a:off x="3969326" y="5613126"/>
            <a:ext cx="1209351" cy="231779"/>
          </a:xfrm>
          <a:prstGeom prst="rect">
            <a:avLst/>
          </a:prstGeom>
          <a:ln>
            <a:solidFill>
              <a:schemeClr val="tx1"/>
            </a:solidFill>
          </a:ln>
        </p:spPr>
      </p:pic>
      <p:grpSp>
        <p:nvGrpSpPr>
          <p:cNvPr id="18" name="Gruppo 149"/>
          <p:cNvGrpSpPr/>
          <p:nvPr/>
        </p:nvGrpSpPr>
        <p:grpSpPr>
          <a:xfrm>
            <a:off x="2209800" y="6202680"/>
            <a:ext cx="2133600" cy="322009"/>
            <a:chOff x="1066800" y="5638800"/>
            <a:chExt cx="2133600" cy="322009"/>
          </a:xfrm>
          <a:noFill/>
        </p:grpSpPr>
        <p:pic>
          <p:nvPicPr>
            <p:cNvPr id="143" name="Picture 3"/>
            <p:cNvPicPr>
              <a:picLocks noChangeAspect="1" noChangeArrowheads="1"/>
            </p:cNvPicPr>
            <p:nvPr/>
          </p:nvPicPr>
          <p:blipFill>
            <a:blip r:embed="rId15" cstate="print"/>
            <a:srcRect/>
            <a:stretch>
              <a:fillRect/>
            </a:stretch>
          </p:blipFill>
          <p:spPr bwMode="auto">
            <a:xfrm>
              <a:off x="1752599" y="5673793"/>
              <a:ext cx="831241" cy="265997"/>
            </a:xfrm>
            <a:prstGeom prst="rect">
              <a:avLst/>
            </a:prstGeom>
            <a:grpFill/>
            <a:ln w="9525">
              <a:solidFill>
                <a:schemeClr val="bg1"/>
              </a:solidFill>
              <a:miter lim="800000"/>
              <a:headEnd/>
              <a:tailEnd/>
            </a:ln>
            <a:effectLst/>
          </p:spPr>
        </p:pic>
        <p:pic>
          <p:nvPicPr>
            <p:cNvPr id="144" name="Immagine 143" descr="romatsa-logo.jpg"/>
            <p:cNvPicPr>
              <a:picLocks noChangeAspect="1"/>
            </p:cNvPicPr>
            <p:nvPr/>
          </p:nvPicPr>
          <p:blipFill>
            <a:blip r:embed="rId16" cstate="print"/>
            <a:stretch>
              <a:fillRect/>
            </a:stretch>
          </p:blipFill>
          <p:spPr>
            <a:xfrm>
              <a:off x="1066800" y="5638800"/>
              <a:ext cx="533400" cy="280035"/>
            </a:xfrm>
            <a:prstGeom prst="rect">
              <a:avLst/>
            </a:prstGeom>
            <a:grpFill/>
            <a:ln>
              <a:solidFill>
                <a:schemeClr val="bg1"/>
              </a:solidFill>
            </a:ln>
          </p:spPr>
        </p:pic>
        <p:pic>
          <p:nvPicPr>
            <p:cNvPr id="145" name="Immagine 1" descr="image001"/>
            <p:cNvPicPr>
              <a:picLocks noChangeAspect="1" noChangeArrowheads="1"/>
            </p:cNvPicPr>
            <p:nvPr/>
          </p:nvPicPr>
          <p:blipFill>
            <a:blip r:embed="rId17" cstate="print"/>
            <a:srcRect/>
            <a:stretch>
              <a:fillRect/>
            </a:stretch>
          </p:blipFill>
          <p:spPr bwMode="auto">
            <a:xfrm>
              <a:off x="2895600" y="5692796"/>
              <a:ext cx="304800" cy="268013"/>
            </a:xfrm>
            <a:prstGeom prst="rect">
              <a:avLst/>
            </a:prstGeom>
            <a:grpFill/>
            <a:ln w="9525">
              <a:solidFill>
                <a:schemeClr val="bg1"/>
              </a:solidFill>
              <a:miter lim="800000"/>
              <a:headEnd/>
              <a:tailEnd/>
            </a:ln>
          </p:spPr>
        </p:pic>
      </p:grpSp>
      <p:sp>
        <p:nvSpPr>
          <p:cNvPr id="149" name="Rectangle 12"/>
          <p:cNvSpPr>
            <a:spLocks noGrp="1" noChangeArrowheads="1"/>
          </p:cNvSpPr>
          <p:nvPr>
            <p:ph type="body" sz="half" idx="4294967295"/>
          </p:nvPr>
        </p:nvSpPr>
        <p:spPr>
          <a:xfrm>
            <a:off x="304800" y="2414683"/>
            <a:ext cx="1524000" cy="246221"/>
          </a:xfrm>
          <a:noFill/>
        </p:spPr>
        <p:txBody>
          <a:bodyPr/>
          <a:lstStyle/>
          <a:p>
            <a:pPr>
              <a:spcBef>
                <a:spcPts val="600"/>
              </a:spcBef>
              <a:spcAft>
                <a:spcPts val="600"/>
              </a:spcAft>
            </a:pPr>
            <a:r>
              <a:rPr lang="en-GB" sz="1600" b="1" kern="1200" dirty="0">
                <a:solidFill>
                  <a:schemeClr val="bg2">
                    <a:lumMod val="75000"/>
                  </a:schemeClr>
                </a:solidFill>
                <a:latin typeface="Arial" pitchFamily="34" charset="0"/>
                <a:cs typeface="Arial" pitchFamily="34" charset="0"/>
              </a:rPr>
              <a:t>8 Countries</a:t>
            </a:r>
          </a:p>
        </p:txBody>
      </p:sp>
      <p:graphicFrame>
        <p:nvGraphicFramePr>
          <p:cNvPr id="153" name="Tabella 152"/>
          <p:cNvGraphicFramePr>
            <a:graphicFrameLocks noGrp="1"/>
          </p:cNvGraphicFramePr>
          <p:nvPr>
            <p:extLst>
              <p:ext uri="{D42A27DB-BD31-4B8C-83A1-F6EECF244321}">
                <p14:modId xmlns:p14="http://schemas.microsoft.com/office/powerpoint/2010/main" val="691438197"/>
              </p:ext>
            </p:extLst>
          </p:nvPr>
        </p:nvGraphicFramePr>
        <p:xfrm>
          <a:off x="381000" y="3916680"/>
          <a:ext cx="1752600" cy="278892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tblGrid>
              <a:tr h="370840">
                <a:tc>
                  <a:txBody>
                    <a:bodyPr/>
                    <a:lstStyle/>
                    <a:p>
                      <a:pPr>
                        <a:lnSpc>
                          <a:spcPct val="80000"/>
                        </a:lnSpc>
                        <a:buNone/>
                      </a:pPr>
                      <a:r>
                        <a:rPr lang="en-GB" sz="1500" b="0" kern="1200" dirty="0">
                          <a:solidFill>
                            <a:schemeClr val="bg2">
                              <a:lumMod val="75000"/>
                            </a:schemeClr>
                          </a:solidFill>
                          <a:latin typeface="+mj-lt"/>
                          <a:cs typeface="Arial" pitchFamily="34" charset="0"/>
                        </a:rPr>
                        <a:t>10 Large </a:t>
                      </a:r>
                    </a:p>
                    <a:p>
                      <a:pPr>
                        <a:lnSpc>
                          <a:spcPct val="80000"/>
                        </a:lnSpc>
                        <a:buNone/>
                      </a:pPr>
                      <a:r>
                        <a:rPr lang="en-GB" sz="1500" b="0" kern="1200" dirty="0">
                          <a:solidFill>
                            <a:schemeClr val="bg2">
                              <a:lumMod val="75000"/>
                            </a:schemeClr>
                          </a:solidFill>
                          <a:latin typeface="+mj-lt"/>
                          <a:cs typeface="Arial" pitchFamily="34" charset="0"/>
                        </a:rPr>
                        <a:t>Industries</a:t>
                      </a:r>
                    </a:p>
                    <a:p>
                      <a:endParaRPr lang="it-IT" sz="1500" b="0" dirty="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r>
                        <a:rPr lang="it-IT" sz="1500" b="0" dirty="0">
                          <a:latin typeface="+mj-lt"/>
                        </a:rPr>
                        <a:t>3 </a:t>
                      </a:r>
                      <a:r>
                        <a:rPr lang="it-IT" sz="1500" b="0" dirty="0" err="1">
                          <a:latin typeface="+mj-lt"/>
                        </a:rPr>
                        <a:t>SMEs</a:t>
                      </a:r>
                      <a:endParaRPr lang="it-IT" sz="1500" b="0" dirty="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r>
                        <a:rPr lang="it-IT" sz="1500" b="0" dirty="0">
                          <a:latin typeface="+mj-lt"/>
                        </a:rPr>
                        <a:t>3 </a:t>
                      </a:r>
                      <a:r>
                        <a:rPr lang="it-IT" sz="1500" b="0" dirty="0" err="1">
                          <a:latin typeface="+mj-lt"/>
                        </a:rPr>
                        <a:t>Research</a:t>
                      </a:r>
                      <a:r>
                        <a:rPr lang="it-IT" sz="1500" b="0" dirty="0">
                          <a:latin typeface="+mj-lt"/>
                        </a:rPr>
                        <a:t> org. and</a:t>
                      </a:r>
                      <a:r>
                        <a:rPr lang="it-IT" sz="1500" b="0" baseline="0" dirty="0">
                          <a:latin typeface="+mj-lt"/>
                        </a:rPr>
                        <a:t> </a:t>
                      </a:r>
                      <a:r>
                        <a:rPr lang="it-IT" sz="1500" b="0" baseline="0" dirty="0" err="1">
                          <a:latin typeface="+mj-lt"/>
                        </a:rPr>
                        <a:t>Universities</a:t>
                      </a:r>
                      <a:endParaRPr lang="it-IT" sz="1500" b="0" baseline="0" dirty="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r>
                        <a:rPr lang="it-IT" sz="1500" b="0" dirty="0">
                          <a:latin typeface="+mj-lt"/>
                        </a:rPr>
                        <a:t>3</a:t>
                      </a:r>
                      <a:r>
                        <a:rPr lang="it-IT" sz="1500" b="0" baseline="0" dirty="0">
                          <a:latin typeface="+mj-lt"/>
                        </a:rPr>
                        <a:t> </a:t>
                      </a:r>
                      <a:r>
                        <a:rPr lang="it-IT" sz="1500" b="0" baseline="0" dirty="0" err="1">
                          <a:latin typeface="+mj-lt"/>
                        </a:rPr>
                        <a:t>End-users</a:t>
                      </a:r>
                      <a:endParaRPr lang="it-IT" sz="1500" b="0" baseline="0" dirty="0">
                        <a:latin typeface="+mj-lt"/>
                      </a:endParaRPr>
                    </a:p>
                    <a:p>
                      <a:endParaRPr lang="it-IT" sz="1500" b="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67" name="Rectangle 12"/>
          <p:cNvSpPr>
            <a:spLocks noGrp="1" noChangeArrowheads="1"/>
          </p:cNvSpPr>
          <p:nvPr>
            <p:ph type="body" sz="half" idx="4294967295"/>
          </p:nvPr>
        </p:nvSpPr>
        <p:spPr>
          <a:xfrm>
            <a:off x="304800" y="3346704"/>
            <a:ext cx="1524000" cy="246221"/>
          </a:xfrm>
          <a:noFill/>
        </p:spPr>
        <p:txBody>
          <a:bodyPr/>
          <a:lstStyle/>
          <a:p>
            <a:pPr>
              <a:spcBef>
                <a:spcPts val="600"/>
              </a:spcBef>
              <a:spcAft>
                <a:spcPts val="600"/>
              </a:spcAft>
            </a:pPr>
            <a:r>
              <a:rPr lang="en-GB" sz="1600" b="1" kern="1200" dirty="0">
                <a:solidFill>
                  <a:schemeClr val="bg2">
                    <a:lumMod val="75000"/>
                  </a:schemeClr>
                </a:solidFill>
                <a:latin typeface="Arial" pitchFamily="34" charset="0"/>
                <a:cs typeface="Arial" pitchFamily="34" charset="0"/>
              </a:rPr>
              <a:t>19 partners:</a:t>
            </a:r>
          </a:p>
        </p:txBody>
      </p:sp>
      <p:pic>
        <p:nvPicPr>
          <p:cNvPr id="156" name="Picture 240" descr="BOEING-Blue-Logo"/>
          <p:cNvPicPr>
            <a:picLocks noChangeAspect="1" noChangeArrowheads="1"/>
          </p:cNvPicPr>
          <p:nvPr/>
        </p:nvPicPr>
        <p:blipFill>
          <a:blip r:embed="rId18" cstate="print">
            <a:clrChange>
              <a:clrFrom>
                <a:srgbClr val="FAFBFB"/>
              </a:clrFrom>
              <a:clrTo>
                <a:srgbClr val="FAFBFB">
                  <a:alpha val="0"/>
                </a:srgbClr>
              </a:clrTo>
            </a:clrChange>
          </a:blip>
          <a:srcRect/>
          <a:stretch>
            <a:fillRect/>
          </a:stretch>
        </p:blipFill>
        <p:spPr bwMode="auto">
          <a:xfrm>
            <a:off x="2159336" y="4069080"/>
            <a:ext cx="838200" cy="191019"/>
          </a:xfrm>
          <a:prstGeom prst="rect">
            <a:avLst/>
          </a:prstGeom>
          <a:noFill/>
          <a:ln>
            <a:solidFill>
              <a:schemeClr val="bg1"/>
            </a:solidFill>
          </a:ln>
        </p:spPr>
      </p:pic>
      <p:pic>
        <p:nvPicPr>
          <p:cNvPr id="160" name="Immagine 159" descr="LogoThalesAleniaSpace.jpg"/>
          <p:cNvPicPr>
            <a:picLocks noChangeAspect="1"/>
          </p:cNvPicPr>
          <p:nvPr/>
        </p:nvPicPr>
        <p:blipFill>
          <a:blip r:embed="rId19" cstate="print"/>
          <a:stretch>
            <a:fillRect/>
          </a:stretch>
        </p:blipFill>
        <p:spPr>
          <a:xfrm>
            <a:off x="4114800" y="4343400"/>
            <a:ext cx="609600" cy="296771"/>
          </a:xfrm>
          <a:prstGeom prst="rect">
            <a:avLst/>
          </a:prstGeom>
          <a:noFill/>
          <a:ln>
            <a:solidFill>
              <a:schemeClr val="bg1"/>
            </a:solidFill>
          </a:ln>
        </p:spPr>
      </p:pic>
      <p:pic>
        <p:nvPicPr>
          <p:cNvPr id="163" name="Immagine 162" descr="hd_logo_thales.jpg"/>
          <p:cNvPicPr>
            <a:picLocks noChangeAspect="1"/>
          </p:cNvPicPr>
          <p:nvPr/>
        </p:nvPicPr>
        <p:blipFill>
          <a:blip r:embed="rId20" cstate="print"/>
          <a:stretch>
            <a:fillRect/>
          </a:stretch>
        </p:blipFill>
        <p:spPr>
          <a:xfrm>
            <a:off x="4495800" y="4038600"/>
            <a:ext cx="838200" cy="203962"/>
          </a:xfrm>
          <a:prstGeom prst="rect">
            <a:avLst/>
          </a:prstGeom>
          <a:noFill/>
          <a:ln>
            <a:solidFill>
              <a:schemeClr val="bg1"/>
            </a:solidFill>
          </a:ln>
        </p:spPr>
      </p:pic>
      <p:pic>
        <p:nvPicPr>
          <p:cNvPr id="164" name="Immagine 163" descr="Isdefe.jpg"/>
          <p:cNvPicPr>
            <a:picLocks noChangeAspect="1"/>
          </p:cNvPicPr>
          <p:nvPr/>
        </p:nvPicPr>
        <p:blipFill>
          <a:blip r:embed="rId21" cstate="print"/>
          <a:stretch>
            <a:fillRect/>
          </a:stretch>
        </p:blipFill>
        <p:spPr>
          <a:xfrm>
            <a:off x="2159336" y="4334764"/>
            <a:ext cx="533400" cy="231140"/>
          </a:xfrm>
          <a:prstGeom prst="rect">
            <a:avLst/>
          </a:prstGeom>
          <a:noFill/>
          <a:ln>
            <a:solidFill>
              <a:schemeClr val="bg1"/>
            </a:solidFill>
          </a:ln>
        </p:spPr>
      </p:pic>
      <p:pic>
        <p:nvPicPr>
          <p:cNvPr id="20" name="Immagine 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54576" y="3516519"/>
            <a:ext cx="1054188" cy="503429"/>
          </a:xfrm>
          <a:prstGeom prst="rect">
            <a:avLst/>
          </a:prstGeom>
        </p:spPr>
      </p:pic>
      <p:pic>
        <p:nvPicPr>
          <p:cNvPr id="21"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12692" y="5641767"/>
            <a:ext cx="698426" cy="2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eu-logo" descr="EU logo">
            <a:extLst>
              <a:ext uri="{FF2B5EF4-FFF2-40B4-BE49-F238E27FC236}">
                <a16:creationId xmlns="" xmlns:a16="http://schemas.microsoft.com/office/drawing/2014/main" id="{BF5FBFD5-E02E-49AD-86D2-8168537AD3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6202" y="1295400"/>
            <a:ext cx="80655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po 18">
            <a:extLst>
              <a:ext uri="{FF2B5EF4-FFF2-40B4-BE49-F238E27FC236}">
                <a16:creationId xmlns="" xmlns:a16="http://schemas.microsoft.com/office/drawing/2014/main" id="{8B36BA5C-95FB-4F3B-AB33-A164255325F4}"/>
              </a:ext>
            </a:extLst>
          </p:cNvPr>
          <p:cNvGrpSpPr/>
          <p:nvPr/>
        </p:nvGrpSpPr>
        <p:grpSpPr>
          <a:xfrm>
            <a:off x="4364173" y="3663964"/>
            <a:ext cx="851807" cy="222236"/>
            <a:chOff x="1696518" y="1635360"/>
            <a:chExt cx="851807" cy="222236"/>
          </a:xfrm>
        </p:grpSpPr>
        <p:pic>
          <p:nvPicPr>
            <p:cNvPr id="146" name="Image 1" descr="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96518" y="1635360"/>
              <a:ext cx="513282" cy="1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Segnaposto contenuto 4">
              <a:extLst>
                <a:ext uri="{FF2B5EF4-FFF2-40B4-BE49-F238E27FC236}">
                  <a16:creationId xmlns="" xmlns:a16="http://schemas.microsoft.com/office/drawing/2014/main" id="{7FF1828F-D9B9-4FE2-AA2E-0502E7DB5519}"/>
                </a:ext>
              </a:extLst>
            </p:cNvPr>
            <p:cNvSpPr txBox="1">
              <a:spLocks/>
            </p:cNvSpPr>
            <p:nvPr/>
          </p:nvSpPr>
          <p:spPr bwMode="auto">
            <a:xfrm>
              <a:off x="1696518" y="1780652"/>
              <a:ext cx="851807" cy="769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lgn="just">
                <a:buNone/>
              </a:pPr>
              <a:r>
                <a:rPr lang="it-IT" sz="500" kern="0" dirty="0"/>
                <a:t>Airbus </a:t>
              </a:r>
              <a:r>
                <a:rPr lang="it-IT" sz="500" kern="0" dirty="0" err="1"/>
                <a:t>Defence</a:t>
              </a:r>
              <a:r>
                <a:rPr lang="it-IT" sz="500" kern="0" dirty="0"/>
                <a:t> and Space</a:t>
              </a:r>
            </a:p>
          </p:txBody>
        </p:sp>
      </p:grpSp>
      <p:grpSp>
        <p:nvGrpSpPr>
          <p:cNvPr id="22" name="Gruppo 21">
            <a:extLst>
              <a:ext uri="{FF2B5EF4-FFF2-40B4-BE49-F238E27FC236}">
                <a16:creationId xmlns="" xmlns:a16="http://schemas.microsoft.com/office/drawing/2014/main" id="{74426727-8695-4DFE-87D5-C7F466E2BE49}"/>
              </a:ext>
            </a:extLst>
          </p:cNvPr>
          <p:cNvGrpSpPr/>
          <p:nvPr/>
        </p:nvGrpSpPr>
        <p:grpSpPr>
          <a:xfrm>
            <a:off x="3503998" y="3663964"/>
            <a:ext cx="579340" cy="245477"/>
            <a:chOff x="4211118" y="1524000"/>
            <a:chExt cx="579340" cy="245477"/>
          </a:xfrm>
        </p:grpSpPr>
        <p:sp>
          <p:nvSpPr>
            <p:cNvPr id="14" name="Rettangolo 13">
              <a:extLst>
                <a:ext uri="{FF2B5EF4-FFF2-40B4-BE49-F238E27FC236}">
                  <a16:creationId xmlns="" xmlns:a16="http://schemas.microsoft.com/office/drawing/2014/main" id="{0110BA64-8412-46C9-97D3-BA29C38A9D8A}"/>
                </a:ext>
              </a:extLst>
            </p:cNvPr>
            <p:cNvSpPr/>
            <p:nvPr/>
          </p:nvSpPr>
          <p:spPr>
            <a:xfrm>
              <a:off x="4211118" y="1600200"/>
              <a:ext cx="513282" cy="169277"/>
            </a:xfrm>
            <a:prstGeom prst="rect">
              <a:avLst/>
            </a:prstGeom>
          </p:spPr>
          <p:txBody>
            <a:bodyPr wrap="none">
              <a:spAutoFit/>
            </a:bodyPr>
            <a:lstStyle/>
            <a:p>
              <a:pPr marL="0" indent="0" algn="just">
                <a:buNone/>
              </a:pPr>
              <a:r>
                <a:rPr lang="it-IT" sz="500" kern="0" dirty="0"/>
                <a:t>Airbus SAS</a:t>
              </a:r>
            </a:p>
          </p:txBody>
        </p:sp>
        <p:pic>
          <p:nvPicPr>
            <p:cNvPr id="158" name="Image 1" descr="logo">
              <a:extLst>
                <a:ext uri="{FF2B5EF4-FFF2-40B4-BE49-F238E27FC236}">
                  <a16:creationId xmlns="" xmlns:a16="http://schemas.microsoft.com/office/drawing/2014/main" id="{2948897A-942D-4B48-88A9-76CE30EF896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77176" y="1524000"/>
              <a:ext cx="513282" cy="1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uppo 22">
            <a:extLst>
              <a:ext uri="{FF2B5EF4-FFF2-40B4-BE49-F238E27FC236}">
                <a16:creationId xmlns="" xmlns:a16="http://schemas.microsoft.com/office/drawing/2014/main" id="{DE443B1A-689B-472C-9AF1-D765410799B0}"/>
              </a:ext>
            </a:extLst>
          </p:cNvPr>
          <p:cNvGrpSpPr/>
          <p:nvPr/>
        </p:nvGrpSpPr>
        <p:grpSpPr>
          <a:xfrm>
            <a:off x="3497203" y="4072227"/>
            <a:ext cx="772969" cy="250466"/>
            <a:chOff x="5477655" y="1083879"/>
            <a:chExt cx="772969" cy="250466"/>
          </a:xfrm>
        </p:grpSpPr>
        <p:sp>
          <p:nvSpPr>
            <p:cNvPr id="155" name="Rettangolo 154">
              <a:extLst>
                <a:ext uri="{FF2B5EF4-FFF2-40B4-BE49-F238E27FC236}">
                  <a16:creationId xmlns="" xmlns:a16="http://schemas.microsoft.com/office/drawing/2014/main" id="{31FE3D35-3C08-4110-A152-487B3EDEDC29}"/>
                </a:ext>
              </a:extLst>
            </p:cNvPr>
            <p:cNvSpPr/>
            <p:nvPr/>
          </p:nvSpPr>
          <p:spPr>
            <a:xfrm>
              <a:off x="5477655" y="1165068"/>
              <a:ext cx="772969" cy="169277"/>
            </a:xfrm>
            <a:prstGeom prst="rect">
              <a:avLst/>
            </a:prstGeom>
          </p:spPr>
          <p:txBody>
            <a:bodyPr wrap="none">
              <a:spAutoFit/>
            </a:bodyPr>
            <a:lstStyle/>
            <a:p>
              <a:pPr marL="0" indent="0" algn="just">
                <a:buNone/>
              </a:pPr>
              <a:r>
                <a:rPr lang="it-IT" sz="500" kern="0" dirty="0"/>
                <a:t>Airbus </a:t>
              </a:r>
              <a:r>
                <a:rPr lang="it-IT" sz="500" kern="0" dirty="0" err="1"/>
                <a:t>Cybersecurity</a:t>
              </a:r>
              <a:endParaRPr lang="it-IT" sz="500" kern="0" dirty="0"/>
            </a:p>
          </p:txBody>
        </p:sp>
        <p:pic>
          <p:nvPicPr>
            <p:cNvPr id="159" name="Image 1" descr="logo">
              <a:extLst>
                <a:ext uri="{FF2B5EF4-FFF2-40B4-BE49-F238E27FC236}">
                  <a16:creationId xmlns="" xmlns:a16="http://schemas.microsoft.com/office/drawing/2014/main" id="{5CB63C31-550E-4B83-A12F-1D134FFCC91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62600" y="1083879"/>
              <a:ext cx="513282" cy="1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uppo 23">
            <a:extLst>
              <a:ext uri="{FF2B5EF4-FFF2-40B4-BE49-F238E27FC236}">
                <a16:creationId xmlns="" xmlns:a16="http://schemas.microsoft.com/office/drawing/2014/main" id="{0224340A-98CF-4A54-812C-F3415FCBCE8E}"/>
              </a:ext>
            </a:extLst>
          </p:cNvPr>
          <p:cNvGrpSpPr/>
          <p:nvPr/>
        </p:nvGrpSpPr>
        <p:grpSpPr>
          <a:xfrm>
            <a:off x="5254068" y="3663964"/>
            <a:ext cx="902811" cy="245477"/>
            <a:chOff x="6109928" y="1600200"/>
            <a:chExt cx="902811" cy="245477"/>
          </a:xfrm>
        </p:grpSpPr>
        <p:sp>
          <p:nvSpPr>
            <p:cNvPr id="157" name="Rettangolo 156">
              <a:extLst>
                <a:ext uri="{FF2B5EF4-FFF2-40B4-BE49-F238E27FC236}">
                  <a16:creationId xmlns="" xmlns:a16="http://schemas.microsoft.com/office/drawing/2014/main" id="{F5168675-7E05-4C1A-A8E0-7055EF32D7C7}"/>
                </a:ext>
              </a:extLst>
            </p:cNvPr>
            <p:cNvSpPr/>
            <p:nvPr/>
          </p:nvSpPr>
          <p:spPr>
            <a:xfrm>
              <a:off x="6109928" y="1676400"/>
              <a:ext cx="902811" cy="169277"/>
            </a:xfrm>
            <a:prstGeom prst="rect">
              <a:avLst/>
            </a:prstGeom>
          </p:spPr>
          <p:txBody>
            <a:bodyPr wrap="none">
              <a:spAutoFit/>
            </a:bodyPr>
            <a:lstStyle/>
            <a:p>
              <a:pPr marL="0" indent="0" algn="just">
                <a:buNone/>
              </a:pPr>
              <a:r>
                <a:rPr lang="it-IT" sz="500" kern="0" dirty="0"/>
                <a:t>Airbus Group </a:t>
              </a:r>
              <a:r>
                <a:rPr lang="it-IT" sz="500" kern="0" dirty="0" err="1"/>
                <a:t>Innovations</a:t>
              </a:r>
              <a:endParaRPr lang="it-IT" sz="500" kern="0" dirty="0"/>
            </a:p>
          </p:txBody>
        </p:sp>
        <p:pic>
          <p:nvPicPr>
            <p:cNvPr id="161" name="Image 1" descr="logo">
              <a:extLst>
                <a:ext uri="{FF2B5EF4-FFF2-40B4-BE49-F238E27FC236}">
                  <a16:creationId xmlns="" xmlns:a16="http://schemas.microsoft.com/office/drawing/2014/main" id="{9E62A18C-5B9D-4C23-8787-A2EB571CBC1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92318" y="1600200"/>
              <a:ext cx="513282" cy="1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uppo 24">
            <a:extLst>
              <a:ext uri="{FF2B5EF4-FFF2-40B4-BE49-F238E27FC236}">
                <a16:creationId xmlns="" xmlns:a16="http://schemas.microsoft.com/office/drawing/2014/main" id="{57795F4D-976D-4291-8CBC-973A69193912}"/>
              </a:ext>
            </a:extLst>
          </p:cNvPr>
          <p:cNvGrpSpPr/>
          <p:nvPr/>
        </p:nvGrpSpPr>
        <p:grpSpPr>
          <a:xfrm>
            <a:off x="2971800" y="4345065"/>
            <a:ext cx="863936" cy="303135"/>
            <a:chOff x="3733800" y="4361942"/>
            <a:chExt cx="863936" cy="303135"/>
          </a:xfrm>
        </p:grpSpPr>
        <p:pic>
          <p:nvPicPr>
            <p:cNvPr id="162" name="Immagine 161" descr="hd_logo_thales.jpg"/>
            <p:cNvPicPr>
              <a:picLocks noChangeAspect="1"/>
            </p:cNvPicPr>
            <p:nvPr/>
          </p:nvPicPr>
          <p:blipFill>
            <a:blip r:embed="rId20" cstate="print"/>
            <a:stretch>
              <a:fillRect/>
            </a:stretch>
          </p:blipFill>
          <p:spPr>
            <a:xfrm>
              <a:off x="3759536" y="4361942"/>
              <a:ext cx="838200" cy="203962"/>
            </a:xfrm>
            <a:prstGeom prst="rect">
              <a:avLst/>
            </a:prstGeom>
            <a:noFill/>
            <a:ln>
              <a:solidFill>
                <a:schemeClr val="bg1"/>
              </a:solidFill>
            </a:ln>
          </p:spPr>
        </p:pic>
        <p:sp>
          <p:nvSpPr>
            <p:cNvPr id="166" name="Rettangolo 165">
              <a:extLst>
                <a:ext uri="{FF2B5EF4-FFF2-40B4-BE49-F238E27FC236}">
                  <a16:creationId xmlns="" xmlns:a16="http://schemas.microsoft.com/office/drawing/2014/main" id="{E07BB9F5-317F-44B5-A7BC-5080DF58F849}"/>
                </a:ext>
              </a:extLst>
            </p:cNvPr>
            <p:cNvSpPr/>
            <p:nvPr/>
          </p:nvSpPr>
          <p:spPr>
            <a:xfrm>
              <a:off x="3733800" y="4495800"/>
              <a:ext cx="631904" cy="169277"/>
            </a:xfrm>
            <a:prstGeom prst="rect">
              <a:avLst/>
            </a:prstGeom>
          </p:spPr>
          <p:txBody>
            <a:bodyPr wrap="none">
              <a:spAutoFit/>
            </a:bodyPr>
            <a:lstStyle/>
            <a:p>
              <a:pPr marL="0" indent="0" algn="just">
                <a:buNone/>
              </a:pPr>
              <a:r>
                <a:rPr lang="it-IT" sz="500" kern="0" dirty="0" err="1"/>
                <a:t>Thales</a:t>
              </a:r>
              <a:r>
                <a:rPr lang="it-IT" sz="500" kern="0" dirty="0"/>
                <a:t> </a:t>
              </a:r>
              <a:r>
                <a:rPr lang="it-IT" sz="500" kern="0" dirty="0" err="1"/>
                <a:t>Avionics</a:t>
              </a:r>
              <a:endParaRPr lang="it-IT" sz="500" kern="0" dirty="0"/>
            </a:p>
          </p:txBody>
        </p:sp>
      </p:grpSp>
      <p:sp>
        <p:nvSpPr>
          <p:cNvPr id="168" name="Rettangolo 167">
            <a:extLst>
              <a:ext uri="{FF2B5EF4-FFF2-40B4-BE49-F238E27FC236}">
                <a16:creationId xmlns="" xmlns:a16="http://schemas.microsoft.com/office/drawing/2014/main" id="{9AD6A10B-64B2-4274-AB0D-E62C792AD359}"/>
              </a:ext>
            </a:extLst>
          </p:cNvPr>
          <p:cNvSpPr/>
          <p:nvPr/>
        </p:nvSpPr>
        <p:spPr>
          <a:xfrm>
            <a:off x="4470176" y="4174123"/>
            <a:ext cx="482824" cy="169277"/>
          </a:xfrm>
          <a:prstGeom prst="rect">
            <a:avLst/>
          </a:prstGeom>
        </p:spPr>
        <p:txBody>
          <a:bodyPr wrap="none">
            <a:spAutoFit/>
          </a:bodyPr>
          <a:lstStyle/>
          <a:p>
            <a:pPr marL="0" indent="0" algn="just">
              <a:buNone/>
            </a:pPr>
            <a:r>
              <a:rPr lang="it-IT" sz="500" kern="0" dirty="0" err="1"/>
              <a:t>Thales</a:t>
            </a:r>
            <a:r>
              <a:rPr lang="it-IT" sz="500" kern="0" dirty="0"/>
              <a:t> UK</a:t>
            </a:r>
          </a:p>
        </p:txBody>
      </p:sp>
      <p:sp>
        <p:nvSpPr>
          <p:cNvPr id="169" name="Segnaposto contenuto 4">
            <a:extLst>
              <a:ext uri="{FF2B5EF4-FFF2-40B4-BE49-F238E27FC236}">
                <a16:creationId xmlns="" xmlns:a16="http://schemas.microsoft.com/office/drawing/2014/main" id="{CC5CF0B8-7CF7-4392-B749-D02F728F6385}"/>
              </a:ext>
            </a:extLst>
          </p:cNvPr>
          <p:cNvSpPr txBox="1">
            <a:spLocks/>
          </p:cNvSpPr>
          <p:nvPr/>
        </p:nvSpPr>
        <p:spPr bwMode="auto">
          <a:xfrm>
            <a:off x="1350601" y="1302603"/>
            <a:ext cx="7513687"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lgn="just">
              <a:buNone/>
            </a:pPr>
            <a:r>
              <a:rPr lang="en-US" sz="1800" kern="0" dirty="0"/>
              <a:t>Worth over fourteen million euros, GAMMA is co-financed by the European Commission within the </a:t>
            </a:r>
            <a:r>
              <a:rPr lang="it-IT" sz="1800" kern="0" dirty="0" err="1"/>
              <a:t>Seventh</a:t>
            </a:r>
            <a:r>
              <a:rPr lang="it-IT" sz="1800" kern="0" dirty="0"/>
              <a:t> Framework </a:t>
            </a:r>
            <a:r>
              <a:rPr lang="it-IT" sz="1800" kern="0" dirty="0" err="1"/>
              <a:t>Programme</a:t>
            </a:r>
            <a:r>
              <a:rPr lang="it-IT" sz="1800" kern="0" dirty="0"/>
              <a:t> (FP7).</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94038" y="2878138"/>
            <a:ext cx="3128962" cy="1873250"/>
            <a:chOff x="1638" y="1698"/>
            <a:chExt cx="2628" cy="1572"/>
          </a:xfrm>
        </p:grpSpPr>
        <p:pic>
          <p:nvPicPr>
            <p:cNvPr id="368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 y="1828"/>
              <a:ext cx="1850" cy="10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7"/>
            <p:cNvSpPr txBox="1">
              <a:spLocks noChangeArrowheads="1"/>
            </p:cNvSpPr>
            <p:nvPr/>
          </p:nvSpPr>
          <p:spPr bwMode="auto">
            <a:xfrm>
              <a:off x="2217" y="2441"/>
              <a:ext cx="844" cy="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fontAlgn="auto">
                <a:spcBef>
                  <a:spcPts val="656"/>
                </a:spcBef>
                <a:spcAft>
                  <a:spcPts val="0"/>
                </a:spcAft>
                <a:defRPr/>
              </a:pPr>
              <a:r>
                <a:rPr lang="en-US" sz="1050" b="1">
                  <a:cs typeface="+mn-cs"/>
                </a:rPr>
                <a:t>Tomorrow’s ATM System</a:t>
              </a:r>
            </a:p>
          </p:txBody>
        </p:sp>
        <p:sp>
          <p:nvSpPr>
            <p:cNvPr id="22536" name="Oval 8"/>
            <p:cNvSpPr>
              <a:spLocks noChangeArrowheads="1"/>
            </p:cNvSpPr>
            <p:nvPr/>
          </p:nvSpPr>
          <p:spPr bwMode="auto">
            <a:xfrm>
              <a:off x="1638" y="1698"/>
              <a:ext cx="2628" cy="1572"/>
            </a:xfrm>
            <a:prstGeom prst="ellipse">
              <a:avLst/>
            </a:prstGeom>
            <a:solidFill>
              <a:srgbClr val="FFFF99">
                <a:alpha val="25000"/>
              </a:srgbClr>
            </a:solidFill>
            <a:ln w="28440" cap="sq">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grpSp>
      <p:grpSp>
        <p:nvGrpSpPr>
          <p:cNvPr id="4" name="Group 3"/>
          <p:cNvGrpSpPr>
            <a:grpSpLocks/>
          </p:cNvGrpSpPr>
          <p:nvPr/>
        </p:nvGrpSpPr>
        <p:grpSpPr bwMode="auto">
          <a:xfrm>
            <a:off x="1309688" y="1204913"/>
            <a:ext cx="5249862" cy="3865562"/>
            <a:chOff x="1309351" y="748189"/>
            <a:chExt cx="5250971" cy="3865444"/>
          </a:xfrm>
        </p:grpSpPr>
        <p:sp>
          <p:nvSpPr>
            <p:cNvPr id="22538" name="Oval 10"/>
            <p:cNvSpPr>
              <a:spLocks noChangeArrowheads="1"/>
            </p:cNvSpPr>
            <p:nvPr/>
          </p:nvSpPr>
          <p:spPr bwMode="auto">
            <a:xfrm>
              <a:off x="2781274" y="2092760"/>
              <a:ext cx="3779048" cy="2520873"/>
            </a:xfrm>
            <a:prstGeom prst="ellipse">
              <a:avLst/>
            </a:prstGeom>
            <a:noFill/>
            <a:ln w="57240" cap="sq">
              <a:solidFill>
                <a:srgbClr val="FF6600"/>
              </a:solidFill>
              <a:prstDash val="lg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706" name="Text Box 11"/>
            <p:cNvSpPr txBox="1">
              <a:spLocks noChangeArrowheads="1"/>
            </p:cNvSpPr>
            <p:nvPr/>
          </p:nvSpPr>
          <p:spPr bwMode="auto">
            <a:xfrm>
              <a:off x="1309351" y="748189"/>
              <a:ext cx="1644997" cy="117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FF9900"/>
                  </a:solidFill>
                  <a:ea typeface="Microsoft YaHei" pitchFamily="34" charset="-122"/>
                </a:rPr>
                <a:t>Operation of ICT Systems</a:t>
              </a:r>
            </a:p>
            <a:p>
              <a:pPr marL="171450" indent="-171450" eaLnBrk="1" hangingPunct="1">
                <a:spcBef>
                  <a:spcPts val="0"/>
                </a:spcBef>
                <a:buFontTx/>
                <a:buChar char="-"/>
                <a:defRPr/>
              </a:pPr>
              <a:r>
                <a:rPr lang="en-US" altLang="en-US" sz="1200" i="1" dirty="0" smtClean="0">
                  <a:solidFill>
                    <a:srgbClr val="FF9900"/>
                  </a:solidFill>
                  <a:ea typeface="Microsoft YaHei" pitchFamily="34" charset="-122"/>
                </a:rPr>
                <a:t>Systems isolated</a:t>
              </a:r>
            </a:p>
            <a:p>
              <a:pPr marL="171450" indent="-171450" eaLnBrk="1" hangingPunct="1">
                <a:spcBef>
                  <a:spcPts val="0"/>
                </a:spcBef>
                <a:buFontTx/>
                <a:buChar char="-"/>
                <a:defRPr/>
              </a:pPr>
              <a:r>
                <a:rPr lang="en-US" altLang="en-US" sz="1200" i="1" dirty="0" smtClean="0">
                  <a:solidFill>
                    <a:srgbClr val="FF9900"/>
                  </a:solidFill>
                  <a:ea typeface="Microsoft YaHei" pitchFamily="34" charset="-122"/>
                </a:rPr>
                <a:t>Network security</a:t>
              </a:r>
            </a:p>
            <a:p>
              <a:pPr marL="171450" indent="-171450" eaLnBrk="1" hangingPunct="1">
                <a:spcBef>
                  <a:spcPts val="0"/>
                </a:spcBef>
                <a:buFontTx/>
                <a:buChar char="-"/>
                <a:defRPr/>
              </a:pPr>
              <a:r>
                <a:rPr lang="en-US" altLang="en-US" sz="1200" i="1" dirty="0" smtClean="0">
                  <a:solidFill>
                    <a:srgbClr val="FF9900"/>
                  </a:solidFill>
                  <a:ea typeface="Microsoft YaHei" pitchFamily="34" charset="-122"/>
                </a:rPr>
                <a:t>Backups</a:t>
              </a:r>
            </a:p>
            <a:p>
              <a:pPr marL="171450" indent="-171450" eaLnBrk="1" hangingPunct="1">
                <a:spcBef>
                  <a:spcPts val="0"/>
                </a:spcBef>
                <a:buFontTx/>
                <a:buChar char="-"/>
                <a:defRPr/>
              </a:pPr>
              <a:r>
                <a:rPr lang="en-US" altLang="en-US" sz="1200" i="1" dirty="0" smtClean="0">
                  <a:solidFill>
                    <a:srgbClr val="FF9900"/>
                  </a:solidFill>
                  <a:ea typeface="Microsoft YaHei" pitchFamily="34" charset="-122"/>
                </a:rPr>
                <a:t>Change </a:t>
              </a:r>
              <a:r>
                <a:rPr lang="en-US" altLang="en-US" sz="1200" i="1" dirty="0" err="1" smtClean="0">
                  <a:solidFill>
                    <a:srgbClr val="FF9900"/>
                  </a:solidFill>
                  <a:ea typeface="Microsoft YaHei" pitchFamily="34" charset="-122"/>
                </a:rPr>
                <a:t>mgmt</a:t>
              </a:r>
              <a:endParaRPr lang="en-US" altLang="en-US" sz="1200" i="1" dirty="0" smtClean="0">
                <a:solidFill>
                  <a:srgbClr val="FF9900"/>
                </a:solidFill>
                <a:ea typeface="Microsoft YaHei" pitchFamily="34" charset="-122"/>
              </a:endParaRPr>
            </a:p>
          </p:txBody>
        </p:sp>
      </p:grpSp>
      <p:grpSp>
        <p:nvGrpSpPr>
          <p:cNvPr id="5" name="Group 1"/>
          <p:cNvGrpSpPr>
            <a:grpSpLocks/>
          </p:cNvGrpSpPr>
          <p:nvPr/>
        </p:nvGrpSpPr>
        <p:grpSpPr bwMode="auto">
          <a:xfrm>
            <a:off x="2828925" y="1117600"/>
            <a:ext cx="3671888" cy="3862388"/>
            <a:chOff x="2828925" y="438245"/>
            <a:chExt cx="3671888" cy="3862104"/>
          </a:xfrm>
        </p:grpSpPr>
        <p:sp>
          <p:nvSpPr>
            <p:cNvPr id="22541" name="Oval 13"/>
            <p:cNvSpPr>
              <a:spLocks noChangeArrowheads="1"/>
            </p:cNvSpPr>
            <p:nvPr/>
          </p:nvSpPr>
          <p:spPr bwMode="auto">
            <a:xfrm>
              <a:off x="2828925" y="1935148"/>
              <a:ext cx="3671888" cy="2365201"/>
            </a:xfrm>
            <a:prstGeom prst="ellipse">
              <a:avLst/>
            </a:prstGeom>
            <a:noFill/>
            <a:ln w="57240" cap="rnd">
              <a:solidFill>
                <a:srgbClr val="FF00FF"/>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704" name="Text Box 14"/>
            <p:cNvSpPr txBox="1">
              <a:spLocks noChangeArrowheads="1"/>
            </p:cNvSpPr>
            <p:nvPr/>
          </p:nvSpPr>
          <p:spPr bwMode="auto">
            <a:xfrm>
              <a:off x="3770313" y="438245"/>
              <a:ext cx="2325687" cy="809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err="1" smtClean="0">
                  <a:solidFill>
                    <a:srgbClr val="FF00FF"/>
                  </a:solidFill>
                  <a:ea typeface="Microsoft YaHei" pitchFamily="34" charset="-122"/>
                </a:rPr>
                <a:t>Organisation</a:t>
              </a:r>
              <a:r>
                <a:rPr lang="en-US" altLang="en-US" sz="1200" b="1" dirty="0" smtClean="0">
                  <a:solidFill>
                    <a:srgbClr val="FF00FF"/>
                  </a:solidFill>
                  <a:ea typeface="Microsoft YaHei" pitchFamily="34" charset="-122"/>
                </a:rPr>
                <a:t>, Culture &amp; Management</a:t>
              </a:r>
            </a:p>
            <a:p>
              <a:pPr marL="171450" indent="-171450" eaLnBrk="1" hangingPunct="1">
                <a:spcBef>
                  <a:spcPts val="0"/>
                </a:spcBef>
                <a:buFontTx/>
                <a:buChar char="-"/>
                <a:defRPr/>
              </a:pPr>
              <a:r>
                <a:rPr lang="en-US" altLang="en-US" sz="1200" i="1" dirty="0" smtClean="0">
                  <a:solidFill>
                    <a:srgbClr val="FF00FF"/>
                  </a:solidFill>
                  <a:ea typeface="Microsoft YaHei" pitchFamily="34" charset="-122"/>
                </a:rPr>
                <a:t>Clear roles &amp; Responsibilities</a:t>
              </a:r>
            </a:p>
            <a:p>
              <a:pPr marL="171450" indent="-171450" eaLnBrk="1" hangingPunct="1">
                <a:spcBef>
                  <a:spcPts val="0"/>
                </a:spcBef>
                <a:buFontTx/>
                <a:buChar char="-"/>
                <a:defRPr/>
              </a:pPr>
              <a:r>
                <a:rPr lang="en-US" altLang="en-US" sz="1200" i="1" dirty="0" smtClean="0">
                  <a:solidFill>
                    <a:srgbClr val="FF00FF"/>
                  </a:solidFill>
                  <a:ea typeface="Microsoft YaHei" pitchFamily="34" charset="-122"/>
                </a:rPr>
                <a:t>Risks managed</a:t>
              </a:r>
            </a:p>
          </p:txBody>
        </p:sp>
      </p:grpSp>
      <p:grpSp>
        <p:nvGrpSpPr>
          <p:cNvPr id="6" name="Group 15"/>
          <p:cNvGrpSpPr>
            <a:grpSpLocks/>
          </p:cNvGrpSpPr>
          <p:nvPr/>
        </p:nvGrpSpPr>
        <p:grpSpPr bwMode="auto">
          <a:xfrm>
            <a:off x="2898775" y="2170113"/>
            <a:ext cx="5865813" cy="2752725"/>
            <a:chOff x="1475" y="1103"/>
            <a:chExt cx="4926" cy="2312"/>
          </a:xfrm>
        </p:grpSpPr>
        <p:sp>
          <p:nvSpPr>
            <p:cNvPr id="22544" name="Oval 16"/>
            <p:cNvSpPr>
              <a:spLocks noChangeArrowheads="1"/>
            </p:cNvSpPr>
            <p:nvPr/>
          </p:nvSpPr>
          <p:spPr bwMode="auto">
            <a:xfrm>
              <a:off x="1475" y="1550"/>
              <a:ext cx="2958" cy="1865"/>
            </a:xfrm>
            <a:prstGeom prst="ellipse">
              <a:avLst/>
            </a:prstGeom>
            <a:noFill/>
            <a:ln w="57240" cap="sq">
              <a:solidFill>
                <a:srgbClr val="008000"/>
              </a:solidFill>
              <a:prstDash val="lgDashDot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702" name="Text Box 17"/>
            <p:cNvSpPr txBox="1">
              <a:spLocks noChangeArrowheads="1"/>
            </p:cNvSpPr>
            <p:nvPr/>
          </p:nvSpPr>
          <p:spPr bwMode="auto">
            <a:xfrm>
              <a:off x="4340" y="1103"/>
              <a:ext cx="2061" cy="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008000"/>
                  </a:solidFill>
                  <a:ea typeface="Microsoft YaHei" pitchFamily="34" charset="-122"/>
                </a:rPr>
                <a:t>Technical Mechanisms &amp; Infrastructure</a:t>
              </a:r>
            </a:p>
            <a:p>
              <a:pPr marL="144000" eaLnBrk="1" hangingPunct="1">
                <a:spcBef>
                  <a:spcPts val="0"/>
                </a:spcBef>
                <a:buFontTx/>
                <a:buNone/>
                <a:defRPr/>
              </a:pPr>
              <a:r>
                <a:rPr lang="en-US" altLang="en-US" sz="1200" i="1" dirty="0" smtClean="0">
                  <a:solidFill>
                    <a:srgbClr val="008000"/>
                  </a:solidFill>
                  <a:ea typeface="Microsoft YaHei" pitchFamily="34" charset="-122"/>
                </a:rPr>
                <a:t>- Access control – networks, OS, applications, user mgmt.</a:t>
              </a:r>
            </a:p>
          </p:txBody>
        </p:sp>
      </p:grpSp>
      <p:grpSp>
        <p:nvGrpSpPr>
          <p:cNvPr id="7" name="Group 18"/>
          <p:cNvGrpSpPr>
            <a:grpSpLocks/>
          </p:cNvGrpSpPr>
          <p:nvPr/>
        </p:nvGrpSpPr>
        <p:grpSpPr bwMode="auto">
          <a:xfrm>
            <a:off x="2193925" y="2774950"/>
            <a:ext cx="4167188" cy="4022725"/>
            <a:chOff x="883" y="1611"/>
            <a:chExt cx="3499" cy="3378"/>
          </a:xfrm>
        </p:grpSpPr>
        <p:sp>
          <p:nvSpPr>
            <p:cNvPr id="22547" name="Oval 19"/>
            <p:cNvSpPr>
              <a:spLocks noChangeArrowheads="1"/>
            </p:cNvSpPr>
            <p:nvPr/>
          </p:nvSpPr>
          <p:spPr bwMode="auto">
            <a:xfrm>
              <a:off x="1521" y="1611"/>
              <a:ext cx="2861" cy="1749"/>
            </a:xfrm>
            <a:prstGeom prst="ellipse">
              <a:avLst/>
            </a:prstGeom>
            <a:noFill/>
            <a:ln w="57240" cap="sq">
              <a:solidFill>
                <a:srgbClr val="FF0000"/>
              </a:solidFill>
              <a:prstDash val="lg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700" name="Text Box 20"/>
            <p:cNvSpPr txBox="1">
              <a:spLocks noChangeArrowheads="1"/>
            </p:cNvSpPr>
            <p:nvPr/>
          </p:nvSpPr>
          <p:spPr bwMode="auto">
            <a:xfrm>
              <a:off x="883" y="3689"/>
              <a:ext cx="1130" cy="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FF0000"/>
                  </a:solidFill>
                  <a:ea typeface="Microsoft YaHei" pitchFamily="34" charset="-122"/>
                </a:rPr>
                <a:t>Physical &amp; Environmental Security</a:t>
              </a:r>
            </a:p>
            <a:p>
              <a:pPr marL="171450" indent="-171450" eaLnBrk="1" hangingPunct="1">
                <a:spcBef>
                  <a:spcPts val="0"/>
                </a:spcBef>
                <a:buFontTx/>
                <a:buChar char="-"/>
                <a:defRPr/>
              </a:pPr>
              <a:r>
                <a:rPr lang="en-US" altLang="en-US" sz="1200" i="1" dirty="0" smtClean="0">
                  <a:solidFill>
                    <a:srgbClr val="FF0000"/>
                  </a:solidFill>
                  <a:ea typeface="Microsoft YaHei" pitchFamily="34" charset="-122"/>
                </a:rPr>
                <a:t>Secure perimeter</a:t>
              </a:r>
            </a:p>
            <a:p>
              <a:pPr marL="171450" indent="-171450" eaLnBrk="1" hangingPunct="1">
                <a:spcBef>
                  <a:spcPts val="0"/>
                </a:spcBef>
                <a:buFontTx/>
                <a:buChar char="-"/>
                <a:defRPr/>
              </a:pPr>
              <a:r>
                <a:rPr lang="en-US" altLang="en-US" sz="1200" i="1" dirty="0" smtClean="0">
                  <a:solidFill>
                    <a:srgbClr val="FF0000"/>
                  </a:solidFill>
                  <a:ea typeface="Microsoft YaHei" pitchFamily="34" charset="-122"/>
                </a:rPr>
                <a:t>Equipment maintenance</a:t>
              </a:r>
            </a:p>
            <a:p>
              <a:pPr marL="171450" indent="-171450" eaLnBrk="1" hangingPunct="1">
                <a:spcBef>
                  <a:spcPts val="0"/>
                </a:spcBef>
                <a:buFontTx/>
                <a:buChar char="-"/>
                <a:defRPr/>
              </a:pPr>
              <a:r>
                <a:rPr lang="en-US" altLang="en-US" sz="1200" i="1" dirty="0" smtClean="0">
                  <a:solidFill>
                    <a:srgbClr val="FF0000"/>
                  </a:solidFill>
                  <a:ea typeface="Microsoft YaHei" pitchFamily="34" charset="-122"/>
                </a:rPr>
                <a:t>…</a:t>
              </a:r>
            </a:p>
          </p:txBody>
        </p:sp>
      </p:grpSp>
      <p:grpSp>
        <p:nvGrpSpPr>
          <p:cNvPr id="8" name="Group 21"/>
          <p:cNvGrpSpPr>
            <a:grpSpLocks/>
          </p:cNvGrpSpPr>
          <p:nvPr/>
        </p:nvGrpSpPr>
        <p:grpSpPr bwMode="auto">
          <a:xfrm>
            <a:off x="3011488" y="2827338"/>
            <a:ext cx="4473575" cy="3344862"/>
            <a:chOff x="1569" y="1655"/>
            <a:chExt cx="3758" cy="2808"/>
          </a:xfrm>
        </p:grpSpPr>
        <p:sp>
          <p:nvSpPr>
            <p:cNvPr id="22550" name="Oval 22"/>
            <p:cNvSpPr>
              <a:spLocks noChangeArrowheads="1"/>
            </p:cNvSpPr>
            <p:nvPr/>
          </p:nvSpPr>
          <p:spPr bwMode="auto">
            <a:xfrm>
              <a:off x="1569" y="1655"/>
              <a:ext cx="2756" cy="1657"/>
            </a:xfrm>
            <a:prstGeom prst="ellipse">
              <a:avLst/>
            </a:prstGeom>
            <a:noFill/>
            <a:ln w="5724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698" name="Text Box 23"/>
            <p:cNvSpPr txBox="1">
              <a:spLocks noChangeArrowheads="1"/>
            </p:cNvSpPr>
            <p:nvPr/>
          </p:nvSpPr>
          <p:spPr bwMode="auto">
            <a:xfrm>
              <a:off x="4289" y="3627"/>
              <a:ext cx="1038" cy="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000000"/>
                  </a:solidFill>
                  <a:ea typeface="Microsoft YaHei" pitchFamily="34" charset="-122"/>
                </a:rPr>
                <a:t>Human Resources</a:t>
              </a:r>
            </a:p>
            <a:p>
              <a:pPr marL="171450" indent="-171450" eaLnBrk="1" hangingPunct="1">
                <a:spcBef>
                  <a:spcPts val="0"/>
                </a:spcBef>
                <a:buFontTx/>
                <a:buChar char="-"/>
                <a:defRPr/>
              </a:pPr>
              <a:r>
                <a:rPr lang="en-US" altLang="en-US" sz="1200" i="1" dirty="0" smtClean="0">
                  <a:solidFill>
                    <a:srgbClr val="000000"/>
                  </a:solidFill>
                  <a:ea typeface="Microsoft YaHei" pitchFamily="34" charset="-122"/>
                </a:rPr>
                <a:t>Training</a:t>
              </a:r>
            </a:p>
            <a:p>
              <a:pPr marL="171450" indent="-171450" eaLnBrk="1" hangingPunct="1">
                <a:spcBef>
                  <a:spcPts val="0"/>
                </a:spcBef>
                <a:buFontTx/>
                <a:buChar char="-"/>
                <a:defRPr/>
              </a:pPr>
              <a:r>
                <a:rPr lang="en-US" altLang="en-US" sz="1200" i="1" dirty="0" smtClean="0">
                  <a:solidFill>
                    <a:srgbClr val="000000"/>
                  </a:solidFill>
                  <a:ea typeface="Microsoft YaHei" pitchFamily="34" charset="-122"/>
                </a:rPr>
                <a:t>Vetting</a:t>
              </a:r>
            </a:p>
            <a:p>
              <a:pPr marL="171450" indent="-171450" eaLnBrk="1" hangingPunct="1">
                <a:spcBef>
                  <a:spcPts val="0"/>
                </a:spcBef>
                <a:buFontTx/>
                <a:buChar char="-"/>
                <a:defRPr/>
              </a:pPr>
              <a:r>
                <a:rPr lang="en-US" altLang="en-US" sz="1200" i="1" dirty="0" smtClean="0">
                  <a:solidFill>
                    <a:srgbClr val="000000"/>
                  </a:solidFill>
                  <a:ea typeface="Microsoft YaHei" pitchFamily="34" charset="-122"/>
                </a:rPr>
                <a:t>…</a:t>
              </a:r>
            </a:p>
          </p:txBody>
        </p:sp>
      </p:grpSp>
      <p:sp>
        <p:nvSpPr>
          <p:cNvPr id="22552" name="AutoShape 24"/>
          <p:cNvSpPr>
            <a:spLocks noChangeArrowheads="1"/>
          </p:cNvSpPr>
          <p:nvPr/>
        </p:nvSpPr>
        <p:spPr bwMode="auto">
          <a:xfrm rot="10800000">
            <a:off x="6710363" y="3733800"/>
            <a:ext cx="1055687" cy="152400"/>
          </a:xfrm>
          <a:prstGeom prst="rightArrow">
            <a:avLst>
              <a:gd name="adj1" fmla="val 50000"/>
              <a:gd name="adj2" fmla="val 173242"/>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2553" name="AutoShape 25"/>
          <p:cNvSpPr>
            <a:spLocks noChangeArrowheads="1"/>
          </p:cNvSpPr>
          <p:nvPr/>
        </p:nvSpPr>
        <p:spPr bwMode="auto">
          <a:xfrm rot="1200000">
            <a:off x="1565275" y="2878138"/>
            <a:ext cx="1300163" cy="152400"/>
          </a:xfrm>
          <a:prstGeom prst="rightArrow">
            <a:avLst>
              <a:gd name="adj1" fmla="val 50000"/>
              <a:gd name="adj2" fmla="val 213086"/>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2554" name="AutoShape 26"/>
          <p:cNvSpPr>
            <a:spLocks noChangeArrowheads="1"/>
          </p:cNvSpPr>
          <p:nvPr/>
        </p:nvSpPr>
        <p:spPr bwMode="auto">
          <a:xfrm rot="13140000">
            <a:off x="5783263" y="4406900"/>
            <a:ext cx="966787" cy="31750"/>
          </a:xfrm>
          <a:prstGeom prst="rightArrow">
            <a:avLst>
              <a:gd name="adj1" fmla="val 50000"/>
              <a:gd name="adj2" fmla="val 751861"/>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grpSp>
        <p:nvGrpSpPr>
          <p:cNvPr id="9" name="Group 27"/>
          <p:cNvGrpSpPr>
            <a:grpSpLocks/>
          </p:cNvGrpSpPr>
          <p:nvPr/>
        </p:nvGrpSpPr>
        <p:grpSpPr bwMode="auto">
          <a:xfrm>
            <a:off x="1189038" y="2478088"/>
            <a:ext cx="5432425" cy="2663825"/>
            <a:chOff x="39" y="1361"/>
            <a:chExt cx="4562" cy="2238"/>
          </a:xfrm>
        </p:grpSpPr>
        <p:sp>
          <p:nvSpPr>
            <p:cNvPr id="22556" name="Oval 28"/>
            <p:cNvSpPr>
              <a:spLocks noChangeArrowheads="1"/>
            </p:cNvSpPr>
            <p:nvPr/>
          </p:nvSpPr>
          <p:spPr bwMode="auto">
            <a:xfrm>
              <a:off x="1307" y="1361"/>
              <a:ext cx="3294" cy="2238"/>
            </a:xfrm>
            <a:prstGeom prst="ellipse">
              <a:avLst/>
            </a:prstGeom>
            <a:noFill/>
            <a:ln w="57240" cap="rnd">
              <a:solidFill>
                <a:srgbClr val="0000FF"/>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36888" name="Text Box 29"/>
            <p:cNvSpPr txBox="1">
              <a:spLocks noChangeArrowheads="1"/>
            </p:cNvSpPr>
            <p:nvPr/>
          </p:nvSpPr>
          <p:spPr bwMode="auto">
            <a:xfrm>
              <a:off x="39" y="2261"/>
              <a:ext cx="1080" cy="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pPr>
              <a:r>
                <a:rPr lang="en-US" altLang="en-US" sz="1200" b="1" dirty="0">
                  <a:solidFill>
                    <a:srgbClr val="0000FF"/>
                  </a:solidFill>
                  <a:ea typeface="Microsoft YaHei" pitchFamily="34" charset="-122"/>
                </a:rPr>
                <a:t>Corporate Direction &amp; Policy</a:t>
              </a:r>
            </a:p>
            <a:p>
              <a:pPr eaLnBrk="1" hangingPunct="1">
                <a:spcBef>
                  <a:spcPct val="0"/>
                </a:spcBef>
                <a:buFontTx/>
                <a:buNone/>
              </a:pPr>
              <a:r>
                <a:rPr lang="en-US" altLang="en-US" sz="1200" i="1" dirty="0">
                  <a:solidFill>
                    <a:srgbClr val="0000FF"/>
                  </a:solidFill>
                  <a:ea typeface="Microsoft YaHei" pitchFamily="34" charset="-122"/>
                </a:rPr>
                <a:t>- Policy supported</a:t>
              </a:r>
            </a:p>
          </p:txBody>
        </p:sp>
      </p:grpSp>
      <p:grpSp>
        <p:nvGrpSpPr>
          <p:cNvPr id="10" name="Group 30"/>
          <p:cNvGrpSpPr>
            <a:grpSpLocks/>
          </p:cNvGrpSpPr>
          <p:nvPr/>
        </p:nvGrpSpPr>
        <p:grpSpPr bwMode="auto">
          <a:xfrm>
            <a:off x="2633663" y="2413000"/>
            <a:ext cx="6130925" cy="2792413"/>
            <a:chOff x="1252" y="1306"/>
            <a:chExt cx="5150" cy="2346"/>
          </a:xfrm>
        </p:grpSpPr>
        <p:sp>
          <p:nvSpPr>
            <p:cNvPr id="22559" name="Oval 31"/>
            <p:cNvSpPr>
              <a:spLocks noChangeArrowheads="1"/>
            </p:cNvSpPr>
            <p:nvPr/>
          </p:nvSpPr>
          <p:spPr bwMode="auto">
            <a:xfrm>
              <a:off x="1252" y="1306"/>
              <a:ext cx="3402" cy="2346"/>
            </a:xfrm>
            <a:prstGeom prst="ellipse">
              <a:avLst/>
            </a:prstGeom>
            <a:noFill/>
            <a:ln w="57240" cap="sq">
              <a:solidFill>
                <a:srgbClr val="99336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36886" name="Text Box 32"/>
            <p:cNvSpPr txBox="1">
              <a:spLocks noChangeArrowheads="1"/>
            </p:cNvSpPr>
            <p:nvPr/>
          </p:nvSpPr>
          <p:spPr bwMode="auto">
            <a:xfrm>
              <a:off x="4832" y="2002"/>
              <a:ext cx="1570" cy="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pPr>
              <a:r>
                <a:rPr lang="en-US" altLang="en-US" sz="1200" b="1">
                  <a:solidFill>
                    <a:srgbClr val="990033"/>
                  </a:solidFill>
                  <a:ea typeface="Microsoft YaHei" pitchFamily="34" charset="-122"/>
                </a:rPr>
                <a:t>Compliance</a:t>
              </a:r>
            </a:p>
            <a:p>
              <a:pPr eaLnBrk="1" hangingPunct="1">
                <a:spcBef>
                  <a:spcPct val="0"/>
                </a:spcBef>
                <a:buFontTx/>
                <a:buNone/>
              </a:pPr>
              <a:r>
                <a:rPr lang="en-US" altLang="en-US" sz="1200" i="1">
                  <a:solidFill>
                    <a:srgbClr val="990033"/>
                  </a:solidFill>
                  <a:ea typeface="Microsoft YaHei" pitchFamily="34" charset="-122"/>
                </a:rPr>
                <a:t>- Legal, Policy, Standards</a:t>
              </a:r>
            </a:p>
          </p:txBody>
        </p:sp>
      </p:grpSp>
      <p:grpSp>
        <p:nvGrpSpPr>
          <p:cNvPr id="11" name="Group 33"/>
          <p:cNvGrpSpPr>
            <a:grpSpLocks/>
          </p:cNvGrpSpPr>
          <p:nvPr/>
        </p:nvGrpSpPr>
        <p:grpSpPr bwMode="auto">
          <a:xfrm>
            <a:off x="2568575" y="2328863"/>
            <a:ext cx="5603875" cy="2965450"/>
            <a:chOff x="1197" y="1236"/>
            <a:chExt cx="4707" cy="2490"/>
          </a:xfrm>
        </p:grpSpPr>
        <p:sp>
          <p:nvSpPr>
            <p:cNvPr id="22562" name="Oval 34"/>
            <p:cNvSpPr>
              <a:spLocks noChangeArrowheads="1"/>
            </p:cNvSpPr>
            <p:nvPr/>
          </p:nvSpPr>
          <p:spPr bwMode="auto">
            <a:xfrm>
              <a:off x="1197" y="1236"/>
              <a:ext cx="3498" cy="2490"/>
            </a:xfrm>
            <a:prstGeom prst="ellipse">
              <a:avLst/>
            </a:prstGeom>
            <a:noFill/>
            <a:ln w="57240" cap="sq">
              <a:solidFill>
                <a:srgbClr val="00FF00"/>
              </a:solidFill>
              <a:prstDash val="lgDashDot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692" name="Text Box 35"/>
            <p:cNvSpPr txBox="1">
              <a:spLocks noChangeArrowheads="1"/>
            </p:cNvSpPr>
            <p:nvPr/>
          </p:nvSpPr>
          <p:spPr bwMode="auto">
            <a:xfrm>
              <a:off x="4813" y="2856"/>
              <a:ext cx="1091" cy="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33CC33"/>
                  </a:solidFill>
                  <a:ea typeface="Microsoft YaHei" pitchFamily="34" charset="-122"/>
                </a:rPr>
                <a:t>Monitoring &amp; Audit</a:t>
              </a:r>
            </a:p>
            <a:p>
              <a:pPr marL="171450" indent="-171450" eaLnBrk="1" hangingPunct="1">
                <a:spcBef>
                  <a:spcPts val="0"/>
                </a:spcBef>
                <a:buFontTx/>
                <a:buChar char="-"/>
                <a:defRPr/>
              </a:pPr>
              <a:r>
                <a:rPr lang="en-US" altLang="en-US" sz="1200" i="1" dirty="0" smtClean="0">
                  <a:solidFill>
                    <a:srgbClr val="33CC33"/>
                  </a:solidFill>
                  <a:ea typeface="Microsoft YaHei" pitchFamily="34" charset="-122"/>
                </a:rPr>
                <a:t>Logging</a:t>
              </a:r>
            </a:p>
            <a:p>
              <a:pPr marL="171450" indent="-171450" eaLnBrk="1" hangingPunct="1">
                <a:spcBef>
                  <a:spcPts val="0"/>
                </a:spcBef>
                <a:buFontTx/>
                <a:buChar char="-"/>
                <a:defRPr/>
              </a:pPr>
              <a:r>
                <a:rPr lang="en-US" altLang="en-US" sz="1200" i="1" dirty="0" smtClean="0">
                  <a:solidFill>
                    <a:srgbClr val="33CC33"/>
                  </a:solidFill>
                  <a:ea typeface="Microsoft YaHei" pitchFamily="34" charset="-122"/>
                </a:rPr>
                <a:t>Audits</a:t>
              </a:r>
            </a:p>
          </p:txBody>
        </p:sp>
      </p:grpSp>
      <p:grpSp>
        <p:nvGrpSpPr>
          <p:cNvPr id="12" name="Group 36"/>
          <p:cNvGrpSpPr>
            <a:grpSpLocks/>
          </p:cNvGrpSpPr>
          <p:nvPr/>
        </p:nvGrpSpPr>
        <p:grpSpPr bwMode="auto">
          <a:xfrm>
            <a:off x="1379538" y="2278063"/>
            <a:ext cx="5459412" cy="3063875"/>
            <a:chOff x="198" y="1193"/>
            <a:chExt cx="4586" cy="2574"/>
          </a:xfrm>
        </p:grpSpPr>
        <p:sp>
          <p:nvSpPr>
            <p:cNvPr id="22565" name="Oval 37"/>
            <p:cNvSpPr>
              <a:spLocks noChangeArrowheads="1"/>
            </p:cNvSpPr>
            <p:nvPr/>
          </p:nvSpPr>
          <p:spPr bwMode="auto">
            <a:xfrm>
              <a:off x="1118" y="1193"/>
              <a:ext cx="3666" cy="2574"/>
            </a:xfrm>
            <a:prstGeom prst="ellipse">
              <a:avLst/>
            </a:prstGeom>
            <a:noFill/>
            <a:ln w="57240" cap="sq">
              <a:solidFill>
                <a:srgbClr val="4D4D4D"/>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GB" sz="1350">
                <a:latin typeface="+mn-lt"/>
                <a:ea typeface="+mn-ea"/>
                <a:cs typeface="+mn-cs"/>
              </a:endParaRPr>
            </a:p>
          </p:txBody>
        </p:sp>
        <p:sp>
          <p:nvSpPr>
            <p:cNvPr id="28690" name="Text Box 38"/>
            <p:cNvSpPr txBox="1">
              <a:spLocks noChangeArrowheads="1"/>
            </p:cNvSpPr>
            <p:nvPr/>
          </p:nvSpPr>
          <p:spPr bwMode="auto">
            <a:xfrm>
              <a:off x="198" y="3077"/>
              <a:ext cx="1091" cy="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ea typeface="MS PGothic" pitchFamily="34" charset="-128"/>
                </a:defRPr>
              </a:lvl9pPr>
            </a:lstStyle>
            <a:p>
              <a:pPr eaLnBrk="1" hangingPunct="1">
                <a:spcBef>
                  <a:spcPts val="750"/>
                </a:spcBef>
                <a:buFontTx/>
                <a:buNone/>
                <a:defRPr/>
              </a:pPr>
              <a:r>
                <a:rPr lang="en-US" altLang="en-US" sz="1200" b="1" dirty="0" smtClean="0">
                  <a:solidFill>
                    <a:srgbClr val="4D4D4D"/>
                  </a:solidFill>
                  <a:ea typeface="Microsoft YaHei" pitchFamily="34" charset="-122"/>
                </a:rPr>
                <a:t>Acquisition &amp; Development</a:t>
              </a:r>
            </a:p>
            <a:p>
              <a:pPr marL="171450" indent="-171450" eaLnBrk="1" hangingPunct="1">
                <a:spcBef>
                  <a:spcPts val="0"/>
                </a:spcBef>
                <a:buFontTx/>
                <a:buChar char="-"/>
                <a:defRPr/>
              </a:pPr>
              <a:r>
                <a:rPr lang="en-US" altLang="en-US" sz="1200" i="1" dirty="0" smtClean="0">
                  <a:solidFill>
                    <a:srgbClr val="4D4D4D"/>
                  </a:solidFill>
                  <a:ea typeface="Microsoft YaHei" pitchFamily="34" charset="-122"/>
                </a:rPr>
                <a:t>IS security</a:t>
              </a:r>
            </a:p>
            <a:p>
              <a:pPr marL="171450" indent="-171450" eaLnBrk="1" hangingPunct="1">
                <a:spcBef>
                  <a:spcPts val="0"/>
                </a:spcBef>
                <a:buFontTx/>
                <a:buChar char="-"/>
                <a:defRPr/>
              </a:pPr>
              <a:r>
                <a:rPr lang="en-US" altLang="en-US" sz="1200" i="1" dirty="0" smtClean="0">
                  <a:solidFill>
                    <a:srgbClr val="4D4D4D"/>
                  </a:solidFill>
                  <a:ea typeface="Microsoft YaHei" pitchFamily="34" charset="-122"/>
                </a:rPr>
                <a:t>Anti-malware</a:t>
              </a:r>
            </a:p>
          </p:txBody>
        </p:sp>
      </p:grpSp>
      <p:sp>
        <p:nvSpPr>
          <p:cNvPr id="36879" name="Title 1"/>
          <p:cNvSpPr>
            <a:spLocks noGrp="1"/>
          </p:cNvSpPr>
          <p:nvPr>
            <p:ph type="title"/>
          </p:nvPr>
        </p:nvSpPr>
        <p:spPr>
          <a:xfrm>
            <a:off x="1387290" y="286629"/>
            <a:ext cx="6910388" cy="558800"/>
          </a:xfrm>
        </p:spPr>
        <p:txBody>
          <a:bodyPr/>
          <a:lstStyle/>
          <a:p>
            <a:r>
              <a:rPr lang="en-US" altLang="en-US" dirty="0" smtClean="0"/>
              <a:t>Holistic Approach to Controls</a:t>
            </a:r>
            <a:br>
              <a:rPr lang="en-US" altLang="en-US" dirty="0" smtClean="0"/>
            </a:br>
            <a:endParaRPr lang="en-GB" altLang="en-US" dirty="0" smtClean="0"/>
          </a:p>
        </p:txBody>
      </p:sp>
      <p:sp>
        <p:nvSpPr>
          <p:cNvPr id="3" name="Slide Number Placeholder 2"/>
          <p:cNvSpPr>
            <a:spLocks noGrp="1"/>
          </p:cNvSpPr>
          <p:nvPr>
            <p:ph type="sldNum" sz="quarter" idx="4294967295"/>
          </p:nvPr>
        </p:nvSpPr>
        <p:spPr>
          <a:xfrm>
            <a:off x="6553200" y="6343650"/>
            <a:ext cx="1905000" cy="457200"/>
          </a:xfrm>
          <a:prstGeom prst="rect">
            <a:avLst/>
          </a:prstGeom>
        </p:spPr>
        <p:txBody>
          <a:bodyPr/>
          <a:lstStyle/>
          <a:p>
            <a:pPr>
              <a:defRPr/>
            </a:pPr>
            <a:fld id="{FE202C69-DB0E-4109-9972-F13F8EA70063}" type="slidenum">
              <a:rPr lang="en-US" smtClean="0"/>
              <a:pPr>
                <a:defRPr/>
              </a:pPr>
              <a:t>20</a:t>
            </a:fld>
            <a:endParaRPr lang="en-US"/>
          </a:p>
        </p:txBody>
      </p:sp>
      <p:sp>
        <p:nvSpPr>
          <p:cNvPr id="38" name="TextBox 2"/>
          <p:cNvSpPr txBox="1">
            <a:spLocks noChangeArrowheads="1"/>
          </p:cNvSpPr>
          <p:nvPr/>
        </p:nvSpPr>
        <p:spPr bwMode="auto">
          <a:xfrm>
            <a:off x="548958" y="6037995"/>
            <a:ext cx="7954961" cy="584775"/>
          </a:xfrm>
          <a:prstGeom prst="rect">
            <a:avLst/>
          </a:prstGeom>
          <a:solidFill>
            <a:srgbClr val="FFFFCC"/>
          </a:solidFill>
          <a:ln>
            <a:noFill/>
          </a:ln>
          <a:effectLst>
            <a:outerShdw blurRad="50800" dist="127000" dir="13500000" algn="br" rotWithShape="0">
              <a:prstClr val="black">
                <a:alpha val="40000"/>
              </a:prstClr>
            </a:outerShdw>
          </a:effectLst>
        </p:spPr>
        <p:txBody>
          <a:bodyPr wrap="square">
            <a:spAutoFit/>
          </a:bodyPr>
          <a:lstStyle>
            <a:lvl1pPr eaLnBrk="0" hangingPunct="0">
              <a:spcBef>
                <a:spcPct val="20000"/>
              </a:spcBef>
              <a:buChar char="•"/>
              <a:defRPr sz="2000">
                <a:solidFill>
                  <a:schemeClr val="tx1"/>
                </a:solidFill>
                <a:latin typeface="Arial" pitchFamily="34" charset="0"/>
                <a:ea typeface="MS PGothic" pitchFamily="34" charset="-128"/>
              </a:defRPr>
            </a:lvl1pPr>
            <a:lvl2pPr marL="742950" indent="-285750" eaLnBrk="0" hangingPunct="0">
              <a:spcBef>
                <a:spcPct val="20000"/>
              </a:spcBef>
              <a:buChar char="•"/>
              <a:defRPr sz="2000">
                <a:solidFill>
                  <a:schemeClr val="tx1"/>
                </a:solidFill>
                <a:latin typeface="Arial" pitchFamily="34" charset="0"/>
                <a:ea typeface="MS PGothic" pitchFamily="34" charset="-128"/>
              </a:defRPr>
            </a:lvl2pPr>
            <a:lvl3pPr marL="1143000" indent="-228600" eaLnBrk="0" hangingPunct="0">
              <a:spcBef>
                <a:spcPct val="20000"/>
              </a:spcBef>
              <a:buChar char="•"/>
              <a:defRPr sz="20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GB" altLang="en-US" sz="1600" i="1" dirty="0">
                <a:solidFill>
                  <a:srgbClr val="0000FF"/>
                </a:solidFill>
                <a:ea typeface="ヒラギノ角ゴ ProN W3"/>
              </a:rPr>
              <a:t>If you think technology can solve your security problems, then you don’t understand the problems and you don’t understand the technology</a:t>
            </a:r>
            <a:r>
              <a:rPr lang="en-GB" altLang="en-US" sz="1600" i="1" dirty="0" smtClean="0">
                <a:solidFill>
                  <a:srgbClr val="0000FF"/>
                </a:solidFill>
                <a:ea typeface="ヒラギノ角ゴ ProN W3"/>
              </a:rPr>
              <a:t>. </a:t>
            </a:r>
            <a:r>
              <a:rPr lang="en-GB" altLang="en-US" sz="1600" dirty="0" smtClean="0">
                <a:solidFill>
                  <a:srgbClr val="000000"/>
                </a:solidFill>
                <a:ea typeface="ヒラギノ角ゴ ProN W3"/>
              </a:rPr>
              <a:t>Bruce </a:t>
            </a:r>
            <a:r>
              <a:rPr lang="en-GB" altLang="en-US" sz="1600" dirty="0" err="1">
                <a:solidFill>
                  <a:srgbClr val="000000"/>
                </a:solidFill>
                <a:ea typeface="ヒラギノ角ゴ ProN W3"/>
              </a:rPr>
              <a:t>Schneier</a:t>
            </a:r>
            <a:endParaRPr lang="en-GB" altLang="en-US" sz="1600" dirty="0">
              <a:solidFill>
                <a:srgbClr val="000000"/>
              </a:solidFill>
              <a:ea typeface="ヒラギノ角ゴ ProN W3"/>
            </a:endParaRPr>
          </a:p>
        </p:txBody>
      </p:sp>
    </p:spTree>
    <p:extLst>
      <p:ext uri="{BB962C8B-B14F-4D97-AF65-F5344CB8AC3E}">
        <p14:creationId xmlns:p14="http://schemas.microsoft.com/office/powerpoint/2010/main" val="3428988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fill="hold" grpId="0" nodeType="clickEffect">
                                  <p:stCondLst>
                                    <p:cond delay="0"/>
                                  </p:stCondLst>
                                  <p:childTnLst>
                                    <p:set>
                                      <p:cBhvr additive="repl">
                                        <p:cTn id="42" dur="1" fill="hold">
                                          <p:stCondLst>
                                            <p:cond delay="0"/>
                                          </p:stCondLst>
                                        </p:cTn>
                                        <p:tgtEl>
                                          <p:spTgt spid="22553"/>
                                        </p:tgtEl>
                                        <p:attrNameLst>
                                          <p:attrName>style.visibility</p:attrName>
                                        </p:attrNameLst>
                                      </p:cBhvr>
                                      <p:to>
                                        <p:strVal val="visible"/>
                                      </p:to>
                                    </p:set>
                                    <p:animEffect transition="in" filter="fade">
                                      <p:cBhvr additive="repl">
                                        <p:cTn id="43" dur="2000"/>
                                        <p:tgtEl>
                                          <p:spTgt spid="22553"/>
                                        </p:tgtEl>
                                      </p:cBhvr>
                                    </p:animEffect>
                                  </p:childTnLst>
                                </p:cTn>
                              </p:par>
                            </p:childTnLst>
                          </p:cTn>
                        </p:par>
                        <p:par>
                          <p:cTn id="44" fill="hold" nodeType="afterGroup">
                            <p:stCondLst>
                              <p:cond delay="2000"/>
                            </p:stCondLst>
                            <p:childTnLst>
                              <p:par>
                                <p:cTn id="45" presetID="10" presetClass="entr" fill="hold" grpId="0" nodeType="afterEffect">
                                  <p:stCondLst>
                                    <p:cond delay="0"/>
                                  </p:stCondLst>
                                  <p:childTnLst>
                                    <p:set>
                                      <p:cBhvr additive="repl">
                                        <p:cTn id="46" dur="1" fill="hold">
                                          <p:stCondLst>
                                            <p:cond delay="0"/>
                                          </p:stCondLst>
                                        </p:cTn>
                                        <p:tgtEl>
                                          <p:spTgt spid="22552"/>
                                        </p:tgtEl>
                                        <p:attrNameLst>
                                          <p:attrName>style.visibility</p:attrName>
                                        </p:attrNameLst>
                                      </p:cBhvr>
                                      <p:to>
                                        <p:strVal val="visible"/>
                                      </p:to>
                                    </p:set>
                                    <p:animEffect transition="in" filter="fade">
                                      <p:cBhvr additive="repl">
                                        <p:cTn id="47" dur="2000"/>
                                        <p:tgtEl>
                                          <p:spTgt spid="22552"/>
                                        </p:tgtEl>
                                      </p:cBhvr>
                                    </p:animEffect>
                                  </p:childTnLst>
                                </p:cTn>
                              </p:par>
                            </p:childTnLst>
                          </p:cTn>
                        </p:par>
                        <p:par>
                          <p:cTn id="48" fill="hold" nodeType="afterGroup">
                            <p:stCondLst>
                              <p:cond delay="4000"/>
                            </p:stCondLst>
                            <p:childTnLst>
                              <p:par>
                                <p:cTn id="49" presetID="10" presetClass="entr" fill="hold" grpId="0" nodeType="afterEffect">
                                  <p:stCondLst>
                                    <p:cond delay="0"/>
                                  </p:stCondLst>
                                  <p:childTnLst>
                                    <p:set>
                                      <p:cBhvr additive="repl">
                                        <p:cTn id="50" dur="1" fill="hold">
                                          <p:stCondLst>
                                            <p:cond delay="0"/>
                                          </p:stCondLst>
                                        </p:cTn>
                                        <p:tgtEl>
                                          <p:spTgt spid="22554"/>
                                        </p:tgtEl>
                                        <p:attrNameLst>
                                          <p:attrName>style.visibility</p:attrName>
                                        </p:attrNameLst>
                                      </p:cBhvr>
                                      <p:to>
                                        <p:strVal val="visible"/>
                                      </p:to>
                                    </p:set>
                                    <p:animEffect transition="in" filter="fade">
                                      <p:cBhvr additive="repl">
                                        <p:cTn id="51" dur="2000"/>
                                        <p:tgtEl>
                                          <p:spTgt spid="22554"/>
                                        </p:tgtEl>
                                      </p:cBhvr>
                                    </p:animEffect>
                                  </p:childTnLst>
                                </p:cTn>
                              </p:par>
                            </p:childTnLst>
                          </p:cTn>
                        </p:par>
                        <p:par>
                          <p:cTn id="52" fill="hold" nodeType="afterGroup">
                            <p:stCondLst>
                              <p:cond delay="6000"/>
                            </p:stCondLst>
                            <p:childTnLst>
                              <p:par>
                                <p:cTn id="53" presetID="6" presetClass="emph" fill="hold" grpId="1" nodeType="afterEffect">
                                  <p:stCondLst>
                                    <p:cond delay="0"/>
                                  </p:stCondLst>
                                  <p:childTnLst>
                                    <p:animScale>
                                      <p:cBhvr additive="repl">
                                        <p:cTn id="54" dur="2000" fill="hold"/>
                                        <p:tgtEl>
                                          <p:spTgt spid="22554"/>
                                        </p:tgtEl>
                                      </p:cBhvr>
                                      <p:to x="150000" y="150000"/>
                                    </p:animScale>
                                  </p:childTnLst>
                                </p:cTn>
                              </p:par>
                            </p:childTnLst>
                          </p:cTn>
                        </p:par>
                        <p:par>
                          <p:cTn id="55" fill="hold" nodeType="afterGroup">
                            <p:stCondLst>
                              <p:cond delay="8000"/>
                            </p:stCondLst>
                            <p:childTnLst>
                              <p:par>
                                <p:cTn id="56" presetID="6" presetClass="emph" fill="hold" grpId="2" nodeType="afterEffect">
                                  <p:stCondLst>
                                    <p:cond delay="0"/>
                                  </p:stCondLst>
                                  <p:childTnLst>
                                    <p:animScale>
                                      <p:cBhvr additive="repl">
                                        <p:cTn id="57" dur="2000" fill="hold"/>
                                        <p:tgtEl>
                                          <p:spTgt spid="22554"/>
                                        </p:tgtEl>
                                      </p:cBhvr>
                                      <p:to x="150000" y="150000"/>
                                    </p:animScale>
                                  </p:childTnLst>
                                </p:cTn>
                              </p:par>
                            </p:childTnLst>
                          </p:cTn>
                        </p:par>
                        <p:par>
                          <p:cTn id="58" fill="hold" nodeType="afterGroup">
                            <p:stCondLst>
                              <p:cond delay="10000"/>
                            </p:stCondLst>
                            <p:childTnLst>
                              <p:par>
                                <p:cTn id="59" presetID="22" presetClass="emph" fill="hold" grpId="3" nodeType="afterEffect">
                                  <p:stCondLst>
                                    <p:cond delay="0"/>
                                  </p:stCondLst>
                                  <p:childTnLst>
                                    <p:animClr clrSpc="rgb" dir="cw">
                                      <p:cBhvr additive="repl">
                                        <p:cTn id="60" dur="500" fill="hold" masterRel="sameClick"/>
                                        <p:tgtEl>
                                          <p:spTgt spid="22554"/>
                                        </p:tgtEl>
                                        <p:attrNameLst>
                                          <p:attrName>style.color</p:attrName>
                                        </p:attrNameLst>
                                      </p:cBhvr>
                                      <p:by>
                                        <p:hsl h="-7200000" s="0" l="0"/>
                                      </p:by>
                                    </p:animClr>
                                    <p:animClr clrSpc="rgb" dir="cw">
                                      <p:cBhvr additive="repl">
                                        <p:cTn id="61" dur="500" fill="hold" masterRel="sameClick"/>
                                        <p:tgtEl>
                                          <p:spTgt spid="22554"/>
                                        </p:tgtEl>
                                        <p:attrNameLst>
                                          <p:attrName>fillColor</p:attrName>
                                        </p:attrNameLst>
                                      </p:cBhvr>
                                      <p:by>
                                        <p:hsl h="-7200000" s="0" l="0"/>
                                      </p:by>
                                    </p:animClr>
                                    <p:animClr clrSpc="rgb" dir="cw">
                                      <p:cBhvr additive="repl">
                                        <p:cTn id="62" dur="500" fill="hold" masterRel="sameClick"/>
                                        <p:tgtEl>
                                          <p:spTgt spid="22554"/>
                                        </p:tgtEl>
                                        <p:attrNameLst>
                                          <p:attrName>stroke.color</p:attrName>
                                        </p:attrNameLst>
                                      </p:cBhvr>
                                      <p:by>
                                        <p:hsl h="-7200000" s="0" l="0"/>
                                      </p:by>
                                    </p:animClr>
                                    <p:set>
                                      <p:cBhvr additive="repl">
                                        <p:cTn id="63" dur="500" fill="hold"/>
                                        <p:tgtEl>
                                          <p:spTgt spid="22554"/>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animBg="1"/>
      <p:bldP spid="22553" grpId="0" animBg="1"/>
      <p:bldP spid="22554" grpId="0" animBg="1"/>
      <p:bldP spid="22554" grpId="1" animBg="1"/>
      <p:bldP spid="22554" grpId="2" animBg="1"/>
      <p:bldP spid="22554" grpId="3"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06725" y="130314"/>
            <a:ext cx="5681663" cy="707886"/>
          </a:xfrm>
        </p:spPr>
        <p:txBody>
          <a:bodyPr/>
          <a:lstStyle/>
          <a:p>
            <a:r>
              <a:rPr lang="en-GB" altLang="en-US" sz="2000" dirty="0" smtClean="0"/>
              <a:t>Security Risk Management and Operational Continuity Management</a:t>
            </a:r>
          </a:p>
        </p:txBody>
      </p:sp>
      <p:sp>
        <p:nvSpPr>
          <p:cNvPr id="3" name="Content Placeholder 2"/>
          <p:cNvSpPr>
            <a:spLocks noGrp="1"/>
          </p:cNvSpPr>
          <p:nvPr>
            <p:ph idx="1"/>
          </p:nvPr>
        </p:nvSpPr>
        <p:spPr>
          <a:xfrm>
            <a:off x="406400" y="1341912"/>
            <a:ext cx="8407400" cy="5724644"/>
          </a:xfrm>
        </p:spPr>
        <p:txBody>
          <a:bodyPr/>
          <a:lstStyle/>
          <a:p>
            <a:r>
              <a:rPr lang="en-GB" altLang="en-US" dirty="0" smtClean="0">
                <a:solidFill>
                  <a:srgbClr val="0000FF"/>
                </a:solidFill>
              </a:rPr>
              <a:t>Preventing </a:t>
            </a:r>
            <a:r>
              <a:rPr lang="en-GB" altLang="en-US" dirty="0" smtClean="0"/>
              <a:t>an incident by</a:t>
            </a:r>
            <a:r>
              <a:rPr lang="en-GB" altLang="en-US" dirty="0" smtClean="0">
                <a:solidFill>
                  <a:srgbClr val="0000FF"/>
                </a:solidFill>
              </a:rPr>
              <a:t> protecting </a:t>
            </a:r>
            <a:r>
              <a:rPr lang="en-GB" altLang="en-US" dirty="0" smtClean="0"/>
              <a:t>the system from an attack</a:t>
            </a:r>
          </a:p>
          <a:p>
            <a:r>
              <a:rPr lang="en-GB" altLang="en-US" dirty="0" smtClean="0">
                <a:solidFill>
                  <a:srgbClr val="0000FF"/>
                </a:solidFill>
              </a:rPr>
              <a:t>Recovering </a:t>
            </a:r>
            <a:r>
              <a:rPr lang="en-GB" altLang="en-US" dirty="0" smtClean="0"/>
              <a:t>to normal operations </a:t>
            </a:r>
            <a:r>
              <a:rPr lang="en-GB" altLang="en-US" dirty="0" smtClean="0">
                <a:solidFill>
                  <a:srgbClr val="0000FF"/>
                </a:solidFill>
              </a:rPr>
              <a:t>as safely/quickly as possible </a:t>
            </a:r>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solidFill>
                <a:srgbClr val="0000FF"/>
              </a:solidFill>
            </a:endParaRPr>
          </a:p>
          <a:p>
            <a:r>
              <a:rPr lang="en-GB" altLang="en-US" dirty="0" smtClean="0"/>
              <a:t>This is realised by performing a </a:t>
            </a:r>
            <a:r>
              <a:rPr lang="en-GB" altLang="en-US" b="1" i="1" dirty="0" smtClean="0">
                <a:solidFill>
                  <a:srgbClr val="0000FF"/>
                </a:solidFill>
              </a:rPr>
              <a:t>Security Risk Assessment</a:t>
            </a:r>
            <a:r>
              <a:rPr lang="en-GB" altLang="en-US" b="1" i="1" dirty="0" smtClean="0"/>
              <a:t> </a:t>
            </a:r>
            <a:r>
              <a:rPr lang="en-GB" altLang="en-US" dirty="0" smtClean="0"/>
              <a:t>to identify </a:t>
            </a:r>
            <a:r>
              <a:rPr lang="en-GB" altLang="en-US" i="1" dirty="0" smtClean="0">
                <a:solidFill>
                  <a:srgbClr val="0000FF"/>
                </a:solidFill>
              </a:rPr>
              <a:t>what</a:t>
            </a:r>
            <a:r>
              <a:rPr lang="en-GB" altLang="en-US" dirty="0" smtClean="0"/>
              <a:t> needs to be protected and </a:t>
            </a:r>
            <a:r>
              <a:rPr lang="en-GB" altLang="en-US" i="1" dirty="0" smtClean="0">
                <a:solidFill>
                  <a:srgbClr val="0000FF"/>
                </a:solidFill>
              </a:rPr>
              <a:t>how</a:t>
            </a:r>
            <a:r>
              <a:rPr lang="en-GB" altLang="en-US" dirty="0" smtClean="0"/>
              <a:t> to protect it and then follow through with </a:t>
            </a:r>
            <a:r>
              <a:rPr lang="en-GB" altLang="en-US" b="1" i="1" dirty="0">
                <a:solidFill>
                  <a:srgbClr val="0000FF"/>
                </a:solidFill>
              </a:rPr>
              <a:t>operating the security system !</a:t>
            </a:r>
          </a:p>
          <a:p>
            <a:endParaRPr lang="en-GB" altLang="en-US" dirty="0" smtClean="0"/>
          </a:p>
        </p:txBody>
      </p:sp>
      <p:sp>
        <p:nvSpPr>
          <p:cNvPr id="4" name="Slide Number Placeholder 3"/>
          <p:cNvSpPr>
            <a:spLocks noGrp="1"/>
          </p:cNvSpPr>
          <p:nvPr>
            <p:ph type="sldNum" sz="quarter" idx="10"/>
          </p:nvPr>
        </p:nvSpPr>
        <p:spPr/>
        <p:txBody>
          <a:bodyPr/>
          <a:lstStyle/>
          <a:p>
            <a:pPr>
              <a:defRPr/>
            </a:pPr>
            <a:fld id="{5C184558-7E0C-4CAD-8460-B33F7146D3C1}" type="slidenum">
              <a:rPr lang="en-GB" smtClean="0"/>
              <a:pPr>
                <a:defRPr/>
              </a:pPr>
              <a:t>21</a:t>
            </a:fld>
            <a:endParaRPr lang="en-GB" dirty="0"/>
          </a:p>
        </p:txBody>
      </p:sp>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4" y="2293512"/>
            <a:ext cx="7275513"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47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33600" y="138112"/>
            <a:ext cx="6851650" cy="395288"/>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bg1"/>
                </a:solidFill>
                <a:effectLst/>
                <a:uLnTx/>
                <a:uFillTx/>
                <a:latin typeface="+mj-lt"/>
                <a:ea typeface="+mj-ea"/>
                <a:cs typeface="+mj-cs"/>
              </a:rPr>
              <a:t>The Overlooked Security Function</a:t>
            </a:r>
            <a:endParaRPr kumimoji="0" lang="en-GB" sz="1800" b="1" i="0" u="none" strike="noStrike" kern="0" cap="none" spc="0" normalizeH="0" baseline="0" noProof="0" dirty="0">
              <a:ln>
                <a:noFill/>
              </a:ln>
              <a:solidFill>
                <a:schemeClr val="bg1"/>
              </a:solidFill>
              <a:effectLst/>
              <a:uLnTx/>
              <a:uFillTx/>
              <a:latin typeface="+mj-lt"/>
              <a:ea typeface="+mj-ea"/>
              <a:cs typeface="+mj-cs"/>
            </a:endParaRPr>
          </a:p>
        </p:txBody>
      </p:sp>
      <p:pic>
        <p:nvPicPr>
          <p:cNvPr id="2050" name="Picture 2" descr="Sesar 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21540"/>
            <a:ext cx="6177015" cy="2305051"/>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46"/>
          <p:cNvSpPr/>
          <p:nvPr/>
        </p:nvSpPr>
        <p:spPr>
          <a:xfrm>
            <a:off x="152400" y="1295399"/>
            <a:ext cx="3521033" cy="880241"/>
          </a:xfrm>
          <a:prstGeom prst="rect">
            <a:avLst/>
          </a:prstGeom>
        </p:spPr>
        <p:txBody>
          <a:bodyPr wrap="square">
            <a:spAutoFit/>
          </a:bodyPr>
          <a:lstStyle/>
          <a:p>
            <a:pPr algn="just">
              <a:spcBef>
                <a:spcPct val="20000"/>
              </a:spcBef>
              <a:buClr>
                <a:srgbClr val="FF0000"/>
              </a:buClr>
              <a:defRPr/>
            </a:pPr>
            <a:r>
              <a:rPr lang="en-US" sz="1600" kern="0" dirty="0" smtClean="0">
                <a:solidFill>
                  <a:srgbClr val="000000"/>
                </a:solidFill>
              </a:rPr>
              <a:t>SESAR Definition Phase</a:t>
            </a:r>
          </a:p>
          <a:p>
            <a:pPr marL="173038" indent="-173038">
              <a:spcBef>
                <a:spcPct val="20000"/>
              </a:spcBef>
              <a:buClr>
                <a:srgbClr val="FF0000"/>
              </a:buClr>
              <a:buFont typeface="Arial" pitchFamily="34" charset="0"/>
              <a:buChar char="•"/>
              <a:defRPr/>
            </a:pPr>
            <a:r>
              <a:rPr lang="en-US" sz="1600" kern="0" dirty="0" smtClean="0">
                <a:solidFill>
                  <a:srgbClr val="000000"/>
                </a:solidFill>
              </a:rPr>
              <a:t>Budget cuts </a:t>
            </a:r>
            <a:r>
              <a:rPr lang="en-US" sz="1600" kern="0" dirty="0" smtClean="0">
                <a:solidFill>
                  <a:srgbClr val="000000"/>
                </a:solidFill>
                <a:sym typeface="Wingdings" panose="05000000000000000000" pitchFamily="2" charset="2"/>
              </a:rPr>
              <a:t> redefinition of security working packages</a:t>
            </a:r>
            <a:endParaRPr lang="en-US" sz="1600" kern="0" dirty="0">
              <a:solidFill>
                <a:srgbClr val="000000"/>
              </a:solidFill>
            </a:endParaRPr>
          </a:p>
        </p:txBody>
      </p:sp>
      <p:sp>
        <p:nvSpPr>
          <p:cNvPr id="8" name="Rettangolo 46"/>
          <p:cNvSpPr/>
          <p:nvPr/>
        </p:nvSpPr>
        <p:spPr>
          <a:xfrm>
            <a:off x="2971800" y="1735519"/>
            <a:ext cx="3521033" cy="1224951"/>
          </a:xfrm>
          <a:prstGeom prst="rect">
            <a:avLst/>
          </a:prstGeom>
        </p:spPr>
        <p:txBody>
          <a:bodyPr wrap="square">
            <a:spAutoFit/>
          </a:bodyPr>
          <a:lstStyle/>
          <a:p>
            <a:pPr algn="just">
              <a:spcBef>
                <a:spcPct val="20000"/>
              </a:spcBef>
              <a:buClr>
                <a:srgbClr val="FF0000"/>
              </a:buClr>
              <a:defRPr/>
            </a:pPr>
            <a:r>
              <a:rPr lang="en-US" sz="1600" kern="0" dirty="0" smtClean="0">
                <a:solidFill>
                  <a:srgbClr val="000000"/>
                </a:solidFill>
              </a:rPr>
              <a:t>SESAR Development Phase</a:t>
            </a:r>
          </a:p>
          <a:p>
            <a:pPr marL="173038" indent="-173038">
              <a:spcBef>
                <a:spcPct val="20000"/>
              </a:spcBef>
              <a:buClr>
                <a:srgbClr val="FF0000"/>
              </a:buClr>
              <a:buFont typeface="Arial" pitchFamily="34" charset="0"/>
              <a:buChar char="•"/>
              <a:defRPr/>
            </a:pPr>
            <a:r>
              <a:rPr lang="en-US" sz="1600" kern="0" dirty="0" smtClean="0">
                <a:solidFill>
                  <a:srgbClr val="000000"/>
                </a:solidFill>
              </a:rPr>
              <a:t>Security “transversal activity”</a:t>
            </a:r>
          </a:p>
          <a:p>
            <a:pPr marL="173038" indent="-173038">
              <a:spcBef>
                <a:spcPct val="20000"/>
              </a:spcBef>
              <a:buClr>
                <a:srgbClr val="FF0000"/>
              </a:buClr>
              <a:buFont typeface="Arial" pitchFamily="34" charset="0"/>
              <a:buChar char="•"/>
              <a:defRPr/>
            </a:pPr>
            <a:r>
              <a:rPr lang="en-US" sz="1600" kern="0" dirty="0" smtClean="0">
                <a:solidFill>
                  <a:srgbClr val="000000"/>
                </a:solidFill>
              </a:rPr>
              <a:t>Security Risk Assessment  </a:t>
            </a:r>
          </a:p>
          <a:p>
            <a:pPr marL="173038" indent="-173038">
              <a:spcBef>
                <a:spcPct val="20000"/>
              </a:spcBef>
              <a:buClr>
                <a:srgbClr val="FF0000"/>
              </a:buClr>
              <a:buFont typeface="Arial" pitchFamily="34" charset="0"/>
              <a:buChar char="•"/>
              <a:defRPr/>
            </a:pPr>
            <a:r>
              <a:rPr lang="en-US" sz="1600" kern="0" dirty="0" smtClean="0">
                <a:solidFill>
                  <a:srgbClr val="000000"/>
                </a:solidFill>
              </a:rPr>
              <a:t>Limited security engineering</a:t>
            </a:r>
            <a:endParaRPr lang="en-US" sz="1600" kern="0" dirty="0">
              <a:solidFill>
                <a:srgbClr val="000000"/>
              </a:solidFill>
            </a:endParaRPr>
          </a:p>
        </p:txBody>
      </p:sp>
      <p:sp>
        <p:nvSpPr>
          <p:cNvPr id="9" name="Rettangolo 46"/>
          <p:cNvSpPr/>
          <p:nvPr/>
        </p:nvSpPr>
        <p:spPr>
          <a:xfrm>
            <a:off x="5943600" y="4343400"/>
            <a:ext cx="3521033" cy="1421928"/>
          </a:xfrm>
          <a:prstGeom prst="rect">
            <a:avLst/>
          </a:prstGeom>
        </p:spPr>
        <p:txBody>
          <a:bodyPr wrap="square">
            <a:spAutoFit/>
          </a:bodyPr>
          <a:lstStyle/>
          <a:p>
            <a:pPr algn="just">
              <a:spcBef>
                <a:spcPct val="20000"/>
              </a:spcBef>
              <a:buClr>
                <a:srgbClr val="FF0000"/>
              </a:buClr>
              <a:defRPr/>
            </a:pPr>
            <a:r>
              <a:rPr lang="en-US" sz="1600" kern="0" dirty="0" smtClean="0">
                <a:solidFill>
                  <a:srgbClr val="000000"/>
                </a:solidFill>
              </a:rPr>
              <a:t>SESAR Deployment Phase</a:t>
            </a:r>
          </a:p>
          <a:p>
            <a:pPr marL="173038" indent="-173038">
              <a:spcBef>
                <a:spcPct val="20000"/>
              </a:spcBef>
              <a:buClr>
                <a:srgbClr val="FF0000"/>
              </a:buClr>
              <a:buFont typeface="Arial" pitchFamily="34" charset="0"/>
              <a:buChar char="•"/>
              <a:defRPr/>
            </a:pPr>
            <a:r>
              <a:rPr lang="en-US" sz="1600" kern="0" dirty="0" smtClean="0">
                <a:solidFill>
                  <a:srgbClr val="000000"/>
                </a:solidFill>
              </a:rPr>
              <a:t>“pilot” projects to deliver operational benefits </a:t>
            </a:r>
          </a:p>
          <a:p>
            <a:pPr marL="173038" indent="-173038">
              <a:spcBef>
                <a:spcPct val="20000"/>
              </a:spcBef>
              <a:buClr>
                <a:srgbClr val="FF0000"/>
              </a:buClr>
              <a:buFont typeface="Arial" pitchFamily="34" charset="0"/>
              <a:buChar char="•"/>
              <a:defRPr/>
            </a:pPr>
            <a:r>
              <a:rPr lang="en-US" sz="1600" kern="0" dirty="0" smtClean="0">
                <a:solidFill>
                  <a:srgbClr val="000000"/>
                </a:solidFill>
              </a:rPr>
              <a:t>Deployment Plan “</a:t>
            </a:r>
            <a:r>
              <a:rPr lang="en-US" sz="1600" kern="0" dirty="0" err="1" smtClean="0">
                <a:solidFill>
                  <a:srgbClr val="000000"/>
                </a:solidFill>
              </a:rPr>
              <a:t>recognises</a:t>
            </a:r>
            <a:r>
              <a:rPr lang="en-US" sz="1600" kern="0" dirty="0" smtClean="0">
                <a:solidFill>
                  <a:srgbClr val="000000"/>
                </a:solidFill>
              </a:rPr>
              <a:t>” </a:t>
            </a:r>
            <a:br>
              <a:rPr lang="en-US" sz="1600" kern="0" dirty="0" smtClean="0">
                <a:solidFill>
                  <a:srgbClr val="000000"/>
                </a:solidFill>
              </a:rPr>
            </a:br>
            <a:r>
              <a:rPr lang="en-US" sz="1600" kern="0" dirty="0" smtClean="0">
                <a:solidFill>
                  <a:srgbClr val="000000"/>
                </a:solidFill>
              </a:rPr>
              <a:t>“cyber security”</a:t>
            </a:r>
            <a:endParaRPr lang="en-US" sz="1600" kern="0" dirty="0">
              <a:solidFill>
                <a:srgbClr val="000000"/>
              </a:solidFill>
            </a:endParaRPr>
          </a:p>
        </p:txBody>
      </p:sp>
      <p:pic>
        <p:nvPicPr>
          <p:cNvPr id="2052" name="Picture 4" descr="http://ecrc.nl/houston-we-have-a-problem/"/>
          <p:cNvPicPr>
            <a:picLocks noChangeAspect="1" noChangeArrowheads="1"/>
          </p:cNvPicPr>
          <p:nvPr/>
        </p:nvPicPr>
        <p:blipFill rotWithShape="1">
          <a:blip r:embed="rId3">
            <a:extLst>
              <a:ext uri="{28A0092B-C50C-407E-A947-70E740481C1C}">
                <a14:useLocalDpi xmlns:a14="http://schemas.microsoft.com/office/drawing/2010/main" val="0"/>
              </a:ext>
            </a:extLst>
          </a:blip>
          <a:srcRect b="10746"/>
          <a:stretch/>
        </p:blipFill>
        <p:spPr bwMode="auto">
          <a:xfrm>
            <a:off x="2971800" y="4307575"/>
            <a:ext cx="2447925" cy="2550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srcRect/>
          <a:stretch>
            <a:fillRect/>
          </a:stretch>
        </p:blipFill>
        <p:spPr bwMode="auto">
          <a:xfrm>
            <a:off x="7243815" y="1223258"/>
            <a:ext cx="1734565" cy="1724143"/>
          </a:xfrm>
          <a:prstGeom prst="rect">
            <a:avLst/>
          </a:prstGeom>
          <a:noFill/>
          <a:ln w="9525">
            <a:noFill/>
            <a:miter lim="800000"/>
            <a:headEnd/>
            <a:tailEnd/>
          </a:ln>
        </p:spPr>
      </p:pic>
    </p:spTree>
    <p:extLst>
      <p:ext uri="{BB962C8B-B14F-4D97-AF65-F5344CB8AC3E}">
        <p14:creationId xmlns:p14="http://schemas.microsoft.com/office/powerpoint/2010/main" val="34595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out)">
                                      <p:cBhvr>
                                        <p:cTn id="2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228600"/>
            <a:ext cx="6402388" cy="646331"/>
          </a:xfrm>
        </p:spPr>
        <p:txBody>
          <a:bodyPr/>
          <a:lstStyle/>
          <a:p>
            <a:r>
              <a:rPr lang="en-US" dirty="0" smtClean="0"/>
              <a:t>Definition </a:t>
            </a:r>
            <a:r>
              <a:rPr lang="en-US" dirty="0"/>
              <a:t>of ATM Security </a:t>
            </a:r>
            <a:r>
              <a:rPr lang="en-US" dirty="0" smtClean="0"/>
              <a:t>mapped to</a:t>
            </a:r>
            <a:br>
              <a:rPr lang="en-US" dirty="0" smtClean="0"/>
            </a:br>
            <a:r>
              <a:rPr lang="en-US" dirty="0" smtClean="0"/>
              <a:t>ATM/Air </a:t>
            </a:r>
            <a:r>
              <a:rPr lang="en-US" dirty="0"/>
              <a:t>Navigation </a:t>
            </a:r>
            <a:r>
              <a:rPr lang="en-US" dirty="0" smtClean="0"/>
              <a:t>System</a:t>
            </a:r>
            <a:endParaRPr lang="en-GB" noProof="0" dirty="0"/>
          </a:p>
        </p:txBody>
      </p:sp>
      <p:sp>
        <p:nvSpPr>
          <p:cNvPr id="4" name="AutoShape 3"/>
          <p:cNvSpPr>
            <a:spLocks noChangeAspect="1" noChangeArrowheads="1" noTextEdit="1"/>
          </p:cNvSpPr>
          <p:nvPr/>
        </p:nvSpPr>
        <p:spPr bwMode="auto">
          <a:xfrm>
            <a:off x="685800" y="1981200"/>
            <a:ext cx="769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Rectangle 5"/>
          <p:cNvSpPr>
            <a:spLocks noChangeArrowheads="1"/>
          </p:cNvSpPr>
          <p:nvPr/>
        </p:nvSpPr>
        <p:spPr bwMode="auto">
          <a:xfrm>
            <a:off x="9196388" y="5407025"/>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uppieren 7213"/>
          <p:cNvGrpSpPr/>
          <p:nvPr/>
        </p:nvGrpSpPr>
        <p:grpSpPr>
          <a:xfrm>
            <a:off x="801688" y="3913188"/>
            <a:ext cx="3322638" cy="1022350"/>
            <a:chOff x="801688" y="3913188"/>
            <a:chExt cx="3322638" cy="1022350"/>
          </a:xfrm>
        </p:grpSpPr>
        <p:sp>
          <p:nvSpPr>
            <p:cNvPr id="7" name="Rectangle 6"/>
            <p:cNvSpPr>
              <a:spLocks noChangeArrowheads="1"/>
            </p:cNvSpPr>
            <p:nvPr/>
          </p:nvSpPr>
          <p:spPr bwMode="auto">
            <a:xfrm>
              <a:off x="801688" y="4479925"/>
              <a:ext cx="2744788" cy="455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p:cNvSpPr>
              <a:spLocks/>
            </p:cNvSpPr>
            <p:nvPr/>
          </p:nvSpPr>
          <p:spPr bwMode="auto">
            <a:xfrm>
              <a:off x="3546475" y="3913188"/>
              <a:ext cx="577850" cy="1022350"/>
            </a:xfrm>
            <a:custGeom>
              <a:avLst/>
              <a:gdLst>
                <a:gd name="T0" fmla="*/ 0 w 364"/>
                <a:gd name="T1" fmla="*/ 357 h 644"/>
                <a:gd name="T2" fmla="*/ 364 w 364"/>
                <a:gd name="T3" fmla="*/ 0 h 644"/>
                <a:gd name="T4" fmla="*/ 364 w 364"/>
                <a:gd name="T5" fmla="*/ 287 h 644"/>
                <a:gd name="T6" fmla="*/ 0 w 364"/>
                <a:gd name="T7" fmla="*/ 644 h 644"/>
                <a:gd name="T8" fmla="*/ 0 w 364"/>
                <a:gd name="T9" fmla="*/ 357 h 644"/>
              </a:gdLst>
              <a:ahLst/>
              <a:cxnLst>
                <a:cxn ang="0">
                  <a:pos x="T0" y="T1"/>
                </a:cxn>
                <a:cxn ang="0">
                  <a:pos x="T2" y="T3"/>
                </a:cxn>
                <a:cxn ang="0">
                  <a:pos x="T4" y="T5"/>
                </a:cxn>
                <a:cxn ang="0">
                  <a:pos x="T6" y="T7"/>
                </a:cxn>
                <a:cxn ang="0">
                  <a:pos x="T8" y="T9"/>
                </a:cxn>
              </a:cxnLst>
              <a:rect l="0" t="0" r="r" b="b"/>
              <a:pathLst>
                <a:path w="364" h="644">
                  <a:moveTo>
                    <a:pt x="0" y="357"/>
                  </a:moveTo>
                  <a:lnTo>
                    <a:pt x="364" y="0"/>
                  </a:lnTo>
                  <a:lnTo>
                    <a:pt x="364" y="287"/>
                  </a:lnTo>
                  <a:lnTo>
                    <a:pt x="0" y="644"/>
                  </a:lnTo>
                  <a:lnTo>
                    <a:pt x="0" y="357"/>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p:cNvSpPr>
              <a:spLocks/>
            </p:cNvSpPr>
            <p:nvPr/>
          </p:nvSpPr>
          <p:spPr bwMode="auto">
            <a:xfrm>
              <a:off x="801688" y="3913188"/>
              <a:ext cx="3322638" cy="566738"/>
            </a:xfrm>
            <a:custGeom>
              <a:avLst/>
              <a:gdLst>
                <a:gd name="T0" fmla="*/ 0 w 2093"/>
                <a:gd name="T1" fmla="*/ 357 h 357"/>
                <a:gd name="T2" fmla="*/ 365 w 2093"/>
                <a:gd name="T3" fmla="*/ 0 h 357"/>
                <a:gd name="T4" fmla="*/ 2093 w 2093"/>
                <a:gd name="T5" fmla="*/ 0 h 357"/>
                <a:gd name="T6" fmla="*/ 1729 w 2093"/>
                <a:gd name="T7" fmla="*/ 357 h 357"/>
                <a:gd name="T8" fmla="*/ 0 w 2093"/>
                <a:gd name="T9" fmla="*/ 357 h 357"/>
              </a:gdLst>
              <a:ahLst/>
              <a:cxnLst>
                <a:cxn ang="0">
                  <a:pos x="T0" y="T1"/>
                </a:cxn>
                <a:cxn ang="0">
                  <a:pos x="T2" y="T3"/>
                </a:cxn>
                <a:cxn ang="0">
                  <a:pos x="T4" y="T5"/>
                </a:cxn>
                <a:cxn ang="0">
                  <a:pos x="T6" y="T7"/>
                </a:cxn>
                <a:cxn ang="0">
                  <a:pos x="T8" y="T9"/>
                </a:cxn>
              </a:cxnLst>
              <a:rect l="0" t="0" r="r" b="b"/>
              <a:pathLst>
                <a:path w="2093" h="357">
                  <a:moveTo>
                    <a:pt x="0" y="357"/>
                  </a:moveTo>
                  <a:lnTo>
                    <a:pt x="365" y="0"/>
                  </a:lnTo>
                  <a:lnTo>
                    <a:pt x="2093" y="0"/>
                  </a:lnTo>
                  <a:lnTo>
                    <a:pt x="1729" y="357"/>
                  </a:lnTo>
                  <a:lnTo>
                    <a:pt x="0"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p:cNvSpPr>
              <a:spLocks/>
            </p:cNvSpPr>
            <p:nvPr/>
          </p:nvSpPr>
          <p:spPr bwMode="auto">
            <a:xfrm>
              <a:off x="801688" y="3913188"/>
              <a:ext cx="3322638" cy="1022350"/>
            </a:xfrm>
            <a:custGeom>
              <a:avLst/>
              <a:gdLst>
                <a:gd name="T0" fmla="*/ 0 w 2093"/>
                <a:gd name="T1" fmla="*/ 357 h 644"/>
                <a:gd name="T2" fmla="*/ 365 w 2093"/>
                <a:gd name="T3" fmla="*/ 0 h 644"/>
                <a:gd name="T4" fmla="*/ 2093 w 2093"/>
                <a:gd name="T5" fmla="*/ 0 h 644"/>
                <a:gd name="T6" fmla="*/ 2093 w 2093"/>
                <a:gd name="T7" fmla="*/ 287 h 644"/>
                <a:gd name="T8" fmla="*/ 1729 w 2093"/>
                <a:gd name="T9" fmla="*/ 644 h 644"/>
                <a:gd name="T10" fmla="*/ 0 w 2093"/>
                <a:gd name="T11" fmla="*/ 644 h 644"/>
                <a:gd name="T12" fmla="*/ 0 w 2093"/>
                <a:gd name="T13" fmla="*/ 357 h 644"/>
              </a:gdLst>
              <a:ahLst/>
              <a:cxnLst>
                <a:cxn ang="0">
                  <a:pos x="T0" y="T1"/>
                </a:cxn>
                <a:cxn ang="0">
                  <a:pos x="T2" y="T3"/>
                </a:cxn>
                <a:cxn ang="0">
                  <a:pos x="T4" y="T5"/>
                </a:cxn>
                <a:cxn ang="0">
                  <a:pos x="T6" y="T7"/>
                </a:cxn>
                <a:cxn ang="0">
                  <a:pos x="T8" y="T9"/>
                </a:cxn>
                <a:cxn ang="0">
                  <a:pos x="T10" y="T11"/>
                </a:cxn>
                <a:cxn ang="0">
                  <a:pos x="T12" y="T13"/>
                </a:cxn>
              </a:cxnLst>
              <a:rect l="0" t="0" r="r" b="b"/>
              <a:pathLst>
                <a:path w="2093" h="644">
                  <a:moveTo>
                    <a:pt x="0" y="357"/>
                  </a:moveTo>
                  <a:lnTo>
                    <a:pt x="365" y="0"/>
                  </a:lnTo>
                  <a:lnTo>
                    <a:pt x="2093" y="0"/>
                  </a:lnTo>
                  <a:lnTo>
                    <a:pt x="2093" y="287"/>
                  </a:lnTo>
                  <a:lnTo>
                    <a:pt x="1729" y="644"/>
                  </a:lnTo>
                  <a:lnTo>
                    <a:pt x="0" y="644"/>
                  </a:lnTo>
                  <a:lnTo>
                    <a:pt x="0" y="357"/>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auto">
            <a:xfrm>
              <a:off x="801688" y="3913188"/>
              <a:ext cx="3322638" cy="566738"/>
            </a:xfrm>
            <a:custGeom>
              <a:avLst/>
              <a:gdLst>
                <a:gd name="T0" fmla="*/ 0 w 2093"/>
                <a:gd name="T1" fmla="*/ 357 h 357"/>
                <a:gd name="T2" fmla="*/ 1729 w 2093"/>
                <a:gd name="T3" fmla="*/ 357 h 357"/>
                <a:gd name="T4" fmla="*/ 2093 w 2093"/>
                <a:gd name="T5" fmla="*/ 0 h 357"/>
              </a:gdLst>
              <a:ahLst/>
              <a:cxnLst>
                <a:cxn ang="0">
                  <a:pos x="T0" y="T1"/>
                </a:cxn>
                <a:cxn ang="0">
                  <a:pos x="T2" y="T3"/>
                </a:cxn>
                <a:cxn ang="0">
                  <a:pos x="T4" y="T5"/>
                </a:cxn>
              </a:cxnLst>
              <a:rect l="0" t="0" r="r" b="b"/>
              <a:pathLst>
                <a:path w="2093" h="357">
                  <a:moveTo>
                    <a:pt x="0" y="357"/>
                  </a:moveTo>
                  <a:lnTo>
                    <a:pt x="1729" y="357"/>
                  </a:lnTo>
                  <a:lnTo>
                    <a:pt x="2093"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Line 11"/>
            <p:cNvSpPr>
              <a:spLocks noChangeShapeType="1"/>
            </p:cNvSpPr>
            <p:nvPr/>
          </p:nvSpPr>
          <p:spPr bwMode="auto">
            <a:xfrm>
              <a:off x="3546475" y="4479925"/>
              <a:ext cx="0" cy="455613"/>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p:cNvSpPr>
              <a:spLocks noChangeArrowheads="1"/>
            </p:cNvSpPr>
            <p:nvPr/>
          </p:nvSpPr>
          <p:spPr bwMode="auto">
            <a:xfrm>
              <a:off x="955675" y="4567238"/>
              <a:ext cx="2457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“ATM Security Function”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3338513" y="4567238"/>
              <a:ext cx="157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 name="Rectangle 14"/>
          <p:cNvSpPr>
            <a:spLocks noChangeArrowheads="1"/>
          </p:cNvSpPr>
          <p:nvPr/>
        </p:nvSpPr>
        <p:spPr bwMode="auto">
          <a:xfrm>
            <a:off x="801688" y="2728913"/>
            <a:ext cx="2860675" cy="1357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5"/>
          <p:cNvSpPr>
            <a:spLocks/>
          </p:cNvSpPr>
          <p:nvPr/>
        </p:nvSpPr>
        <p:spPr bwMode="auto">
          <a:xfrm>
            <a:off x="3662363" y="2276475"/>
            <a:ext cx="461963" cy="1809750"/>
          </a:xfrm>
          <a:custGeom>
            <a:avLst/>
            <a:gdLst>
              <a:gd name="T0" fmla="*/ 0 w 291"/>
              <a:gd name="T1" fmla="*/ 285 h 1140"/>
              <a:gd name="T2" fmla="*/ 291 w 291"/>
              <a:gd name="T3" fmla="*/ 0 h 1140"/>
              <a:gd name="T4" fmla="*/ 291 w 291"/>
              <a:gd name="T5" fmla="*/ 855 h 1140"/>
              <a:gd name="T6" fmla="*/ 0 w 291"/>
              <a:gd name="T7" fmla="*/ 1140 h 1140"/>
              <a:gd name="T8" fmla="*/ 0 w 291"/>
              <a:gd name="T9" fmla="*/ 285 h 1140"/>
            </a:gdLst>
            <a:ahLst/>
            <a:cxnLst>
              <a:cxn ang="0">
                <a:pos x="T0" y="T1"/>
              </a:cxn>
              <a:cxn ang="0">
                <a:pos x="T2" y="T3"/>
              </a:cxn>
              <a:cxn ang="0">
                <a:pos x="T4" y="T5"/>
              </a:cxn>
              <a:cxn ang="0">
                <a:pos x="T6" y="T7"/>
              </a:cxn>
              <a:cxn ang="0">
                <a:pos x="T8" y="T9"/>
              </a:cxn>
            </a:cxnLst>
            <a:rect l="0" t="0" r="r" b="b"/>
            <a:pathLst>
              <a:path w="291" h="1140">
                <a:moveTo>
                  <a:pt x="0" y="285"/>
                </a:moveTo>
                <a:lnTo>
                  <a:pt x="291" y="0"/>
                </a:lnTo>
                <a:lnTo>
                  <a:pt x="291" y="855"/>
                </a:lnTo>
                <a:lnTo>
                  <a:pt x="0" y="1140"/>
                </a:lnTo>
                <a:lnTo>
                  <a:pt x="0" y="28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6"/>
          <p:cNvSpPr>
            <a:spLocks/>
          </p:cNvSpPr>
          <p:nvPr/>
        </p:nvSpPr>
        <p:spPr bwMode="auto">
          <a:xfrm>
            <a:off x="801688" y="2276475"/>
            <a:ext cx="3322638" cy="452438"/>
          </a:xfrm>
          <a:custGeom>
            <a:avLst/>
            <a:gdLst>
              <a:gd name="T0" fmla="*/ 0 w 2093"/>
              <a:gd name="T1" fmla="*/ 285 h 285"/>
              <a:gd name="T2" fmla="*/ 291 w 2093"/>
              <a:gd name="T3" fmla="*/ 0 h 285"/>
              <a:gd name="T4" fmla="*/ 2093 w 2093"/>
              <a:gd name="T5" fmla="*/ 0 h 285"/>
              <a:gd name="T6" fmla="*/ 1802 w 2093"/>
              <a:gd name="T7" fmla="*/ 285 h 285"/>
              <a:gd name="T8" fmla="*/ 0 w 2093"/>
              <a:gd name="T9" fmla="*/ 285 h 285"/>
            </a:gdLst>
            <a:ahLst/>
            <a:cxnLst>
              <a:cxn ang="0">
                <a:pos x="T0" y="T1"/>
              </a:cxn>
              <a:cxn ang="0">
                <a:pos x="T2" y="T3"/>
              </a:cxn>
              <a:cxn ang="0">
                <a:pos x="T4" y="T5"/>
              </a:cxn>
              <a:cxn ang="0">
                <a:pos x="T6" y="T7"/>
              </a:cxn>
              <a:cxn ang="0">
                <a:pos x="T8" y="T9"/>
              </a:cxn>
            </a:cxnLst>
            <a:rect l="0" t="0" r="r" b="b"/>
            <a:pathLst>
              <a:path w="2093" h="285">
                <a:moveTo>
                  <a:pt x="0" y="285"/>
                </a:moveTo>
                <a:lnTo>
                  <a:pt x="291" y="0"/>
                </a:lnTo>
                <a:lnTo>
                  <a:pt x="2093" y="0"/>
                </a:lnTo>
                <a:lnTo>
                  <a:pt x="1802" y="285"/>
                </a:lnTo>
                <a:lnTo>
                  <a:pt x="0"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7"/>
          <p:cNvSpPr>
            <a:spLocks/>
          </p:cNvSpPr>
          <p:nvPr/>
        </p:nvSpPr>
        <p:spPr bwMode="auto">
          <a:xfrm>
            <a:off x="801688" y="2276475"/>
            <a:ext cx="3322638" cy="1809750"/>
          </a:xfrm>
          <a:custGeom>
            <a:avLst/>
            <a:gdLst>
              <a:gd name="T0" fmla="*/ 0 w 2093"/>
              <a:gd name="T1" fmla="*/ 285 h 1140"/>
              <a:gd name="T2" fmla="*/ 291 w 2093"/>
              <a:gd name="T3" fmla="*/ 0 h 1140"/>
              <a:gd name="T4" fmla="*/ 2093 w 2093"/>
              <a:gd name="T5" fmla="*/ 0 h 1140"/>
              <a:gd name="T6" fmla="*/ 2093 w 2093"/>
              <a:gd name="T7" fmla="*/ 855 h 1140"/>
              <a:gd name="T8" fmla="*/ 1802 w 2093"/>
              <a:gd name="T9" fmla="*/ 1140 h 1140"/>
              <a:gd name="T10" fmla="*/ 0 w 2093"/>
              <a:gd name="T11" fmla="*/ 1140 h 1140"/>
              <a:gd name="T12" fmla="*/ 0 w 2093"/>
              <a:gd name="T13" fmla="*/ 285 h 1140"/>
            </a:gdLst>
            <a:ahLst/>
            <a:cxnLst>
              <a:cxn ang="0">
                <a:pos x="T0" y="T1"/>
              </a:cxn>
              <a:cxn ang="0">
                <a:pos x="T2" y="T3"/>
              </a:cxn>
              <a:cxn ang="0">
                <a:pos x="T4" y="T5"/>
              </a:cxn>
              <a:cxn ang="0">
                <a:pos x="T6" y="T7"/>
              </a:cxn>
              <a:cxn ang="0">
                <a:pos x="T8" y="T9"/>
              </a:cxn>
              <a:cxn ang="0">
                <a:pos x="T10" y="T11"/>
              </a:cxn>
              <a:cxn ang="0">
                <a:pos x="T12" y="T13"/>
              </a:cxn>
            </a:cxnLst>
            <a:rect l="0" t="0" r="r" b="b"/>
            <a:pathLst>
              <a:path w="2093" h="1140">
                <a:moveTo>
                  <a:pt x="0" y="285"/>
                </a:moveTo>
                <a:lnTo>
                  <a:pt x="291" y="0"/>
                </a:lnTo>
                <a:lnTo>
                  <a:pt x="2093" y="0"/>
                </a:lnTo>
                <a:lnTo>
                  <a:pt x="2093" y="855"/>
                </a:lnTo>
                <a:lnTo>
                  <a:pt x="1802" y="1140"/>
                </a:lnTo>
                <a:lnTo>
                  <a:pt x="0" y="1140"/>
                </a:lnTo>
                <a:lnTo>
                  <a:pt x="0" y="285"/>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Freeform 18"/>
          <p:cNvSpPr>
            <a:spLocks/>
          </p:cNvSpPr>
          <p:nvPr/>
        </p:nvSpPr>
        <p:spPr bwMode="auto">
          <a:xfrm>
            <a:off x="801688" y="2276475"/>
            <a:ext cx="3322638" cy="452438"/>
          </a:xfrm>
          <a:custGeom>
            <a:avLst/>
            <a:gdLst>
              <a:gd name="T0" fmla="*/ 0 w 2093"/>
              <a:gd name="T1" fmla="*/ 285 h 285"/>
              <a:gd name="T2" fmla="*/ 1802 w 2093"/>
              <a:gd name="T3" fmla="*/ 285 h 285"/>
              <a:gd name="T4" fmla="*/ 2093 w 2093"/>
              <a:gd name="T5" fmla="*/ 0 h 285"/>
            </a:gdLst>
            <a:ahLst/>
            <a:cxnLst>
              <a:cxn ang="0">
                <a:pos x="T0" y="T1"/>
              </a:cxn>
              <a:cxn ang="0">
                <a:pos x="T2" y="T3"/>
              </a:cxn>
              <a:cxn ang="0">
                <a:pos x="T4" y="T5"/>
              </a:cxn>
            </a:cxnLst>
            <a:rect l="0" t="0" r="r" b="b"/>
            <a:pathLst>
              <a:path w="2093" h="285">
                <a:moveTo>
                  <a:pt x="0" y="285"/>
                </a:moveTo>
                <a:lnTo>
                  <a:pt x="1802" y="285"/>
                </a:lnTo>
                <a:lnTo>
                  <a:pt x="2093"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9"/>
          <p:cNvSpPr>
            <a:spLocks noChangeShapeType="1"/>
          </p:cNvSpPr>
          <p:nvPr/>
        </p:nvSpPr>
        <p:spPr bwMode="auto">
          <a:xfrm>
            <a:off x="3662363" y="2728913"/>
            <a:ext cx="0" cy="1357313"/>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Rectangle 20"/>
          <p:cNvSpPr>
            <a:spLocks noChangeArrowheads="1"/>
          </p:cNvSpPr>
          <p:nvPr/>
        </p:nvSpPr>
        <p:spPr bwMode="auto">
          <a:xfrm>
            <a:off x="955675" y="2813050"/>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955675" y="3181350"/>
            <a:ext cx="240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Air Navigation System</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130550" y="318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955675" y="3544888"/>
            <a:ext cx="1441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ATM System</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2222500" y="3544888"/>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Freeform 25"/>
          <p:cNvSpPr>
            <a:spLocks/>
          </p:cNvSpPr>
          <p:nvPr/>
        </p:nvSpPr>
        <p:spPr bwMode="auto">
          <a:xfrm>
            <a:off x="4441825" y="3200400"/>
            <a:ext cx="919163" cy="417513"/>
          </a:xfrm>
          <a:custGeom>
            <a:avLst/>
            <a:gdLst>
              <a:gd name="T0" fmla="*/ 0 w 579"/>
              <a:gd name="T1" fmla="*/ 65 h 263"/>
              <a:gd name="T2" fmla="*/ 434 w 579"/>
              <a:gd name="T3" fmla="*/ 65 h 263"/>
              <a:gd name="T4" fmla="*/ 434 w 579"/>
              <a:gd name="T5" fmla="*/ 0 h 263"/>
              <a:gd name="T6" fmla="*/ 579 w 579"/>
              <a:gd name="T7" fmla="*/ 131 h 263"/>
              <a:gd name="T8" fmla="*/ 434 w 579"/>
              <a:gd name="T9" fmla="*/ 263 h 263"/>
              <a:gd name="T10" fmla="*/ 434 w 579"/>
              <a:gd name="T11" fmla="*/ 197 h 263"/>
              <a:gd name="T12" fmla="*/ 0 w 579"/>
              <a:gd name="T13" fmla="*/ 197 h 263"/>
              <a:gd name="T14" fmla="*/ 0 w 579"/>
              <a:gd name="T15" fmla="*/ 65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263">
                <a:moveTo>
                  <a:pt x="0" y="65"/>
                </a:moveTo>
                <a:lnTo>
                  <a:pt x="434" y="65"/>
                </a:lnTo>
                <a:lnTo>
                  <a:pt x="434" y="0"/>
                </a:lnTo>
                <a:lnTo>
                  <a:pt x="579" y="131"/>
                </a:lnTo>
                <a:lnTo>
                  <a:pt x="434" y="263"/>
                </a:lnTo>
                <a:lnTo>
                  <a:pt x="434" y="197"/>
                </a:lnTo>
                <a:lnTo>
                  <a:pt x="0" y="197"/>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6"/>
          <p:cNvSpPr>
            <a:spLocks/>
          </p:cNvSpPr>
          <p:nvPr/>
        </p:nvSpPr>
        <p:spPr bwMode="auto">
          <a:xfrm>
            <a:off x="4441825" y="3200400"/>
            <a:ext cx="919163" cy="417513"/>
          </a:xfrm>
          <a:custGeom>
            <a:avLst/>
            <a:gdLst>
              <a:gd name="T0" fmla="*/ 0 w 579"/>
              <a:gd name="T1" fmla="*/ 65 h 263"/>
              <a:gd name="T2" fmla="*/ 434 w 579"/>
              <a:gd name="T3" fmla="*/ 65 h 263"/>
              <a:gd name="T4" fmla="*/ 434 w 579"/>
              <a:gd name="T5" fmla="*/ 0 h 263"/>
              <a:gd name="T6" fmla="*/ 579 w 579"/>
              <a:gd name="T7" fmla="*/ 131 h 263"/>
              <a:gd name="T8" fmla="*/ 434 w 579"/>
              <a:gd name="T9" fmla="*/ 263 h 263"/>
              <a:gd name="T10" fmla="*/ 434 w 579"/>
              <a:gd name="T11" fmla="*/ 197 h 263"/>
              <a:gd name="T12" fmla="*/ 0 w 579"/>
              <a:gd name="T13" fmla="*/ 197 h 263"/>
              <a:gd name="T14" fmla="*/ 0 w 579"/>
              <a:gd name="T15" fmla="*/ 65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263">
                <a:moveTo>
                  <a:pt x="0" y="65"/>
                </a:moveTo>
                <a:lnTo>
                  <a:pt x="434" y="65"/>
                </a:lnTo>
                <a:lnTo>
                  <a:pt x="434" y="0"/>
                </a:lnTo>
                <a:lnTo>
                  <a:pt x="579" y="131"/>
                </a:lnTo>
                <a:lnTo>
                  <a:pt x="434" y="263"/>
                </a:lnTo>
                <a:lnTo>
                  <a:pt x="434" y="197"/>
                </a:lnTo>
                <a:lnTo>
                  <a:pt x="0" y="197"/>
                </a:lnTo>
                <a:lnTo>
                  <a:pt x="0" y="65"/>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9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746375"/>
            <a:ext cx="1595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46"/>
          <p:cNvSpPr>
            <a:spLocks noChangeArrowheads="1"/>
          </p:cNvSpPr>
          <p:nvPr/>
        </p:nvSpPr>
        <p:spPr bwMode="auto">
          <a:xfrm>
            <a:off x="7027863" y="2546350"/>
            <a:ext cx="1184275" cy="61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83" name="Rectangle 47"/>
          <p:cNvSpPr>
            <a:spLocks noChangeArrowheads="1"/>
          </p:cNvSpPr>
          <p:nvPr/>
        </p:nvSpPr>
        <p:spPr bwMode="auto">
          <a:xfrm>
            <a:off x="7173913" y="2624138"/>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airspace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84" name="Rectangle 48"/>
          <p:cNvSpPr>
            <a:spLocks noChangeArrowheads="1"/>
          </p:cNvSpPr>
          <p:nvPr/>
        </p:nvSpPr>
        <p:spPr bwMode="auto">
          <a:xfrm>
            <a:off x="7173913" y="2871788"/>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user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85" name="Rectangle 49"/>
          <p:cNvSpPr>
            <a:spLocks noChangeArrowheads="1"/>
          </p:cNvSpPr>
          <p:nvPr/>
        </p:nvSpPr>
        <p:spPr bwMode="auto">
          <a:xfrm>
            <a:off x="7604125" y="2871788"/>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uppieren 7215"/>
          <p:cNvGrpSpPr/>
          <p:nvPr/>
        </p:nvGrpSpPr>
        <p:grpSpPr>
          <a:xfrm>
            <a:off x="6210300" y="4195763"/>
            <a:ext cx="2127250" cy="1243012"/>
            <a:chOff x="6210300" y="4195763"/>
            <a:chExt cx="2127250" cy="1243012"/>
          </a:xfrm>
        </p:grpSpPr>
        <p:sp>
          <p:nvSpPr>
            <p:cNvPr id="28" name="Oval 28"/>
            <p:cNvSpPr>
              <a:spLocks noChangeArrowheads="1"/>
            </p:cNvSpPr>
            <p:nvPr/>
          </p:nvSpPr>
          <p:spPr bwMode="auto">
            <a:xfrm>
              <a:off x="6210300" y="4195763"/>
              <a:ext cx="176213" cy="1730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Oval 29"/>
            <p:cNvSpPr>
              <a:spLocks noChangeArrowheads="1"/>
            </p:cNvSpPr>
            <p:nvPr/>
          </p:nvSpPr>
          <p:spPr bwMode="auto">
            <a:xfrm>
              <a:off x="6210300" y="4195763"/>
              <a:ext cx="176213" cy="173038"/>
            </a:xfrm>
            <a:prstGeom prst="ellipse">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68" name="Line 32"/>
            <p:cNvSpPr>
              <a:spLocks noChangeShapeType="1"/>
            </p:cNvSpPr>
            <p:nvPr/>
          </p:nvSpPr>
          <p:spPr bwMode="auto">
            <a:xfrm>
              <a:off x="6299200" y="4492625"/>
              <a:ext cx="87313"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69" name="Line 33"/>
            <p:cNvSpPr>
              <a:spLocks noChangeShapeType="1"/>
            </p:cNvSpPr>
            <p:nvPr/>
          </p:nvSpPr>
          <p:spPr bwMode="auto">
            <a:xfrm>
              <a:off x="6235700" y="4432300"/>
              <a:ext cx="123825"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0" name="Oval 34"/>
            <p:cNvSpPr>
              <a:spLocks noChangeArrowheads="1"/>
            </p:cNvSpPr>
            <p:nvPr/>
          </p:nvSpPr>
          <p:spPr bwMode="auto">
            <a:xfrm>
              <a:off x="6451600" y="4432300"/>
              <a:ext cx="176213" cy="1714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71" name="Oval 35"/>
            <p:cNvSpPr>
              <a:spLocks noChangeArrowheads="1"/>
            </p:cNvSpPr>
            <p:nvPr/>
          </p:nvSpPr>
          <p:spPr bwMode="auto">
            <a:xfrm>
              <a:off x="6451600" y="4432300"/>
              <a:ext cx="176213" cy="171450"/>
            </a:xfrm>
            <a:prstGeom prst="ellipse">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2" name="Line 36"/>
            <p:cNvSpPr>
              <a:spLocks noChangeShapeType="1"/>
            </p:cNvSpPr>
            <p:nvPr/>
          </p:nvSpPr>
          <p:spPr bwMode="auto">
            <a:xfrm>
              <a:off x="6540500" y="4603750"/>
              <a:ext cx="0" cy="12382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3" name="Line 37"/>
            <p:cNvSpPr>
              <a:spLocks noChangeShapeType="1"/>
            </p:cNvSpPr>
            <p:nvPr/>
          </p:nvSpPr>
          <p:spPr bwMode="auto">
            <a:xfrm flipH="1">
              <a:off x="6451600" y="4727575"/>
              <a:ext cx="88900"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4" name="Line 38"/>
            <p:cNvSpPr>
              <a:spLocks noChangeShapeType="1"/>
            </p:cNvSpPr>
            <p:nvPr/>
          </p:nvSpPr>
          <p:spPr bwMode="auto">
            <a:xfrm>
              <a:off x="6540500" y="4727575"/>
              <a:ext cx="87313"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5" name="Line 39"/>
            <p:cNvSpPr>
              <a:spLocks noChangeShapeType="1"/>
            </p:cNvSpPr>
            <p:nvPr/>
          </p:nvSpPr>
          <p:spPr bwMode="auto">
            <a:xfrm>
              <a:off x="6477000" y="4667250"/>
              <a:ext cx="123825" cy="158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6" name="Oval 40"/>
            <p:cNvSpPr>
              <a:spLocks noChangeArrowheads="1"/>
            </p:cNvSpPr>
            <p:nvPr/>
          </p:nvSpPr>
          <p:spPr bwMode="auto">
            <a:xfrm>
              <a:off x="6667500" y="4271963"/>
              <a:ext cx="174625" cy="1714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77" name="Oval 41"/>
            <p:cNvSpPr>
              <a:spLocks noChangeArrowheads="1"/>
            </p:cNvSpPr>
            <p:nvPr/>
          </p:nvSpPr>
          <p:spPr bwMode="auto">
            <a:xfrm>
              <a:off x="6667500" y="4271963"/>
              <a:ext cx="174625" cy="171450"/>
            </a:xfrm>
            <a:prstGeom prst="ellipse">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8" name="Line 42"/>
            <p:cNvSpPr>
              <a:spLocks noChangeShapeType="1"/>
            </p:cNvSpPr>
            <p:nvPr/>
          </p:nvSpPr>
          <p:spPr bwMode="auto">
            <a:xfrm>
              <a:off x="6754813" y="4443413"/>
              <a:ext cx="0" cy="12382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79" name="Line 43"/>
            <p:cNvSpPr>
              <a:spLocks noChangeShapeType="1"/>
            </p:cNvSpPr>
            <p:nvPr/>
          </p:nvSpPr>
          <p:spPr bwMode="auto">
            <a:xfrm flipH="1">
              <a:off x="6667500" y="4567238"/>
              <a:ext cx="87313"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80" name="Line 44"/>
            <p:cNvSpPr>
              <a:spLocks noChangeShapeType="1"/>
            </p:cNvSpPr>
            <p:nvPr/>
          </p:nvSpPr>
          <p:spPr bwMode="auto">
            <a:xfrm>
              <a:off x="6754813" y="4567238"/>
              <a:ext cx="87313"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81" name="Line 45"/>
            <p:cNvSpPr>
              <a:spLocks noChangeShapeType="1"/>
            </p:cNvSpPr>
            <p:nvPr/>
          </p:nvSpPr>
          <p:spPr bwMode="auto">
            <a:xfrm>
              <a:off x="6692900" y="4508500"/>
              <a:ext cx="123825"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86" name="Rectangle 50"/>
            <p:cNvSpPr>
              <a:spLocks noChangeArrowheads="1"/>
            </p:cNvSpPr>
            <p:nvPr/>
          </p:nvSpPr>
          <p:spPr bwMode="auto">
            <a:xfrm>
              <a:off x="6816725" y="4432300"/>
              <a:ext cx="1520825" cy="1006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87" name="Rectangle 51"/>
            <p:cNvSpPr>
              <a:spLocks noChangeArrowheads="1"/>
            </p:cNvSpPr>
            <p:nvPr/>
          </p:nvSpPr>
          <p:spPr bwMode="auto">
            <a:xfrm>
              <a:off x="6962775" y="4510088"/>
              <a:ext cx="976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aviation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88" name="Rectangle 52"/>
            <p:cNvSpPr>
              <a:spLocks noChangeArrowheads="1"/>
            </p:cNvSpPr>
            <p:nvPr/>
          </p:nvSpPr>
          <p:spPr bwMode="auto">
            <a:xfrm>
              <a:off x="6962775" y="4757738"/>
              <a:ext cx="911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dirty="0" err="1" smtClean="0">
                  <a:ln>
                    <a:noFill/>
                  </a:ln>
                  <a:solidFill>
                    <a:srgbClr val="000000"/>
                  </a:solidFill>
                  <a:effectLst/>
                  <a:latin typeface="Arial" pitchFamily="34" charset="0"/>
                  <a:cs typeface="Arial" pitchFamily="34" charset="0"/>
                </a:rPr>
                <a:t>security</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9" name="Rectangle 53"/>
            <p:cNvSpPr>
              <a:spLocks noChangeArrowheads="1"/>
            </p:cNvSpPr>
            <p:nvPr/>
          </p:nvSpPr>
          <p:spPr bwMode="auto">
            <a:xfrm>
              <a:off x="7724775" y="4757738"/>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90" name="Rectangle 54"/>
            <p:cNvSpPr>
              <a:spLocks noChangeArrowheads="1"/>
            </p:cNvSpPr>
            <p:nvPr/>
          </p:nvSpPr>
          <p:spPr bwMode="auto">
            <a:xfrm>
              <a:off x="6962775" y="5008563"/>
              <a:ext cx="1231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stakeholder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91" name="Rectangle 55"/>
            <p:cNvSpPr>
              <a:spLocks noChangeArrowheads="1"/>
            </p:cNvSpPr>
            <p:nvPr/>
          </p:nvSpPr>
          <p:spPr bwMode="auto">
            <a:xfrm>
              <a:off x="8105775" y="5008563"/>
              <a:ext cx="157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194" name="Rectangle 58"/>
          <p:cNvSpPr>
            <a:spLocks noChangeArrowheads="1"/>
          </p:cNvSpPr>
          <p:nvPr/>
        </p:nvSpPr>
        <p:spPr bwMode="auto">
          <a:xfrm>
            <a:off x="4354513" y="2359025"/>
            <a:ext cx="1417638" cy="900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96" name="Rectangle 59"/>
          <p:cNvSpPr>
            <a:spLocks noChangeArrowheads="1"/>
          </p:cNvSpPr>
          <p:nvPr/>
        </p:nvSpPr>
        <p:spPr bwMode="auto">
          <a:xfrm>
            <a:off x="4502150" y="2435225"/>
            <a:ext cx="428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air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97" name="Rectangle 60"/>
          <p:cNvSpPr>
            <a:spLocks noChangeArrowheads="1"/>
          </p:cNvSpPr>
          <p:nvPr/>
        </p:nvSpPr>
        <p:spPr bwMode="auto">
          <a:xfrm>
            <a:off x="4502150" y="2686050"/>
            <a:ext cx="11572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navigation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98" name="Rectangle 61"/>
          <p:cNvSpPr>
            <a:spLocks noChangeArrowheads="1"/>
          </p:cNvSpPr>
          <p:nvPr/>
        </p:nvSpPr>
        <p:spPr bwMode="auto">
          <a:xfrm>
            <a:off x="4502150" y="2933700"/>
            <a:ext cx="96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services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99" name="Rectangle 62"/>
          <p:cNvSpPr>
            <a:spLocks noChangeArrowheads="1"/>
          </p:cNvSpPr>
          <p:nvPr/>
        </p:nvSpPr>
        <p:spPr bwMode="auto">
          <a:xfrm>
            <a:off x="5311775" y="2933700"/>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213" name="Gruppieren 7214"/>
          <p:cNvGrpSpPr/>
          <p:nvPr/>
        </p:nvGrpSpPr>
        <p:grpSpPr>
          <a:xfrm>
            <a:off x="4354513" y="4111625"/>
            <a:ext cx="1944687" cy="1355726"/>
            <a:chOff x="4354513" y="4111625"/>
            <a:chExt cx="1944687" cy="1355726"/>
          </a:xfrm>
        </p:grpSpPr>
        <p:sp>
          <p:nvSpPr>
            <p:cNvPr id="30" name="Line 30"/>
            <p:cNvSpPr>
              <a:spLocks noChangeShapeType="1"/>
            </p:cNvSpPr>
            <p:nvPr/>
          </p:nvSpPr>
          <p:spPr bwMode="auto">
            <a:xfrm>
              <a:off x="6299200" y="4368800"/>
              <a:ext cx="0" cy="12382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31"/>
            <p:cNvSpPr>
              <a:spLocks noChangeShapeType="1"/>
            </p:cNvSpPr>
            <p:nvPr/>
          </p:nvSpPr>
          <p:spPr bwMode="auto">
            <a:xfrm flipH="1">
              <a:off x="6210300" y="4492625"/>
              <a:ext cx="88900" cy="16033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92" name="Freeform 56"/>
            <p:cNvSpPr>
              <a:spLocks/>
            </p:cNvSpPr>
            <p:nvPr/>
          </p:nvSpPr>
          <p:spPr bwMode="auto">
            <a:xfrm>
              <a:off x="4441825" y="4111625"/>
              <a:ext cx="919163" cy="419100"/>
            </a:xfrm>
            <a:custGeom>
              <a:avLst/>
              <a:gdLst>
                <a:gd name="T0" fmla="*/ 0 w 579"/>
                <a:gd name="T1" fmla="*/ 66 h 264"/>
                <a:gd name="T2" fmla="*/ 434 w 579"/>
                <a:gd name="T3" fmla="*/ 66 h 264"/>
                <a:gd name="T4" fmla="*/ 434 w 579"/>
                <a:gd name="T5" fmla="*/ 0 h 264"/>
                <a:gd name="T6" fmla="*/ 579 w 579"/>
                <a:gd name="T7" fmla="*/ 132 h 264"/>
                <a:gd name="T8" fmla="*/ 434 w 579"/>
                <a:gd name="T9" fmla="*/ 264 h 264"/>
                <a:gd name="T10" fmla="*/ 434 w 579"/>
                <a:gd name="T11" fmla="*/ 198 h 264"/>
                <a:gd name="T12" fmla="*/ 0 w 579"/>
                <a:gd name="T13" fmla="*/ 198 h 264"/>
                <a:gd name="T14" fmla="*/ 0 w 579"/>
                <a:gd name="T15" fmla="*/ 66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264">
                  <a:moveTo>
                    <a:pt x="0" y="66"/>
                  </a:moveTo>
                  <a:lnTo>
                    <a:pt x="434" y="66"/>
                  </a:lnTo>
                  <a:lnTo>
                    <a:pt x="434" y="0"/>
                  </a:lnTo>
                  <a:lnTo>
                    <a:pt x="579" y="132"/>
                  </a:lnTo>
                  <a:lnTo>
                    <a:pt x="434" y="264"/>
                  </a:lnTo>
                  <a:lnTo>
                    <a:pt x="434" y="198"/>
                  </a:lnTo>
                  <a:lnTo>
                    <a:pt x="0" y="198"/>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93" name="Freeform 57"/>
            <p:cNvSpPr>
              <a:spLocks/>
            </p:cNvSpPr>
            <p:nvPr/>
          </p:nvSpPr>
          <p:spPr bwMode="auto">
            <a:xfrm>
              <a:off x="4441825" y="4111625"/>
              <a:ext cx="919163" cy="419100"/>
            </a:xfrm>
            <a:custGeom>
              <a:avLst/>
              <a:gdLst>
                <a:gd name="T0" fmla="*/ 0 w 579"/>
                <a:gd name="T1" fmla="*/ 66 h 264"/>
                <a:gd name="T2" fmla="*/ 434 w 579"/>
                <a:gd name="T3" fmla="*/ 66 h 264"/>
                <a:gd name="T4" fmla="*/ 434 w 579"/>
                <a:gd name="T5" fmla="*/ 0 h 264"/>
                <a:gd name="T6" fmla="*/ 579 w 579"/>
                <a:gd name="T7" fmla="*/ 132 h 264"/>
                <a:gd name="T8" fmla="*/ 434 w 579"/>
                <a:gd name="T9" fmla="*/ 264 h 264"/>
                <a:gd name="T10" fmla="*/ 434 w 579"/>
                <a:gd name="T11" fmla="*/ 198 h 264"/>
                <a:gd name="T12" fmla="*/ 0 w 579"/>
                <a:gd name="T13" fmla="*/ 198 h 264"/>
                <a:gd name="T14" fmla="*/ 0 w 579"/>
                <a:gd name="T15" fmla="*/ 66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264">
                  <a:moveTo>
                    <a:pt x="0" y="66"/>
                  </a:moveTo>
                  <a:lnTo>
                    <a:pt x="434" y="66"/>
                  </a:lnTo>
                  <a:lnTo>
                    <a:pt x="434" y="0"/>
                  </a:lnTo>
                  <a:lnTo>
                    <a:pt x="579" y="132"/>
                  </a:lnTo>
                  <a:lnTo>
                    <a:pt x="434" y="264"/>
                  </a:lnTo>
                  <a:lnTo>
                    <a:pt x="434" y="198"/>
                  </a:lnTo>
                  <a:lnTo>
                    <a:pt x="0" y="198"/>
                  </a:lnTo>
                  <a:lnTo>
                    <a:pt x="0" y="66"/>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00" name="Rectangle 63"/>
            <p:cNvSpPr>
              <a:spLocks noChangeArrowheads="1"/>
            </p:cNvSpPr>
            <p:nvPr/>
          </p:nvSpPr>
          <p:spPr bwMode="auto">
            <a:xfrm>
              <a:off x="4354513" y="4567238"/>
              <a:ext cx="1622425" cy="900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01" name="Rectangle 64"/>
            <p:cNvSpPr>
              <a:spLocks noChangeArrowheads="1"/>
            </p:cNvSpPr>
            <p:nvPr/>
          </p:nvSpPr>
          <p:spPr bwMode="auto">
            <a:xfrm>
              <a:off x="4502150" y="4645025"/>
              <a:ext cx="9858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“security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02" name="Rectangle 65"/>
            <p:cNvSpPr>
              <a:spLocks noChangeArrowheads="1"/>
            </p:cNvSpPr>
            <p:nvPr/>
          </p:nvSpPr>
          <p:spPr bwMode="auto">
            <a:xfrm>
              <a:off x="4502150" y="4892675"/>
              <a:ext cx="152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coordination”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03" name="Rectangle 66"/>
            <p:cNvSpPr>
              <a:spLocks noChangeArrowheads="1"/>
            </p:cNvSpPr>
            <p:nvPr/>
          </p:nvSpPr>
          <p:spPr bwMode="auto">
            <a:xfrm>
              <a:off x="4502150" y="5140325"/>
              <a:ext cx="96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services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04" name="Rectangle 67"/>
            <p:cNvSpPr>
              <a:spLocks noChangeArrowheads="1"/>
            </p:cNvSpPr>
            <p:nvPr/>
          </p:nvSpPr>
          <p:spPr bwMode="auto">
            <a:xfrm>
              <a:off x="5311775" y="5140325"/>
              <a:ext cx="16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700" b="0" i="0" u="none" strike="noStrike" cap="none" normalizeH="0" baseline="0" smtClean="0">
                  <a:ln>
                    <a:noFill/>
                  </a:ln>
                  <a:solidFill>
                    <a:srgbClr val="000000"/>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214" name="Gruppieren 7212"/>
          <p:cNvGrpSpPr/>
          <p:nvPr/>
        </p:nvGrpSpPr>
        <p:grpSpPr>
          <a:xfrm>
            <a:off x="1300163" y="4057650"/>
            <a:ext cx="1990725" cy="442913"/>
            <a:chOff x="1300163" y="4057650"/>
            <a:chExt cx="1990725" cy="442913"/>
          </a:xfrm>
        </p:grpSpPr>
        <p:sp>
          <p:nvSpPr>
            <p:cNvPr id="7205" name="Freeform 68"/>
            <p:cNvSpPr>
              <a:spLocks/>
            </p:cNvSpPr>
            <p:nvPr/>
          </p:nvSpPr>
          <p:spPr bwMode="auto">
            <a:xfrm>
              <a:off x="1300163" y="4057650"/>
              <a:ext cx="315913" cy="442913"/>
            </a:xfrm>
            <a:custGeom>
              <a:avLst/>
              <a:gdLst>
                <a:gd name="T0" fmla="*/ 0 w 199"/>
                <a:gd name="T1" fmla="*/ 97 h 279"/>
                <a:gd name="T2" fmla="*/ 100 w 199"/>
                <a:gd name="T3" fmla="*/ 0 h 279"/>
                <a:gd name="T4" fmla="*/ 199 w 199"/>
                <a:gd name="T5" fmla="*/ 97 h 279"/>
                <a:gd name="T6" fmla="*/ 150 w 199"/>
                <a:gd name="T7" fmla="*/ 97 h 279"/>
                <a:gd name="T8" fmla="*/ 150 w 199"/>
                <a:gd name="T9" fmla="*/ 182 h 279"/>
                <a:gd name="T10" fmla="*/ 199 w 199"/>
                <a:gd name="T11" fmla="*/ 182 h 279"/>
                <a:gd name="T12" fmla="*/ 100 w 199"/>
                <a:gd name="T13" fmla="*/ 279 h 279"/>
                <a:gd name="T14" fmla="*/ 0 w 199"/>
                <a:gd name="T15" fmla="*/ 182 h 279"/>
                <a:gd name="T16" fmla="*/ 50 w 199"/>
                <a:gd name="T17" fmla="*/ 182 h 279"/>
                <a:gd name="T18" fmla="*/ 50 w 199"/>
                <a:gd name="T19" fmla="*/ 97 h 279"/>
                <a:gd name="T20" fmla="*/ 0 w 199"/>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79">
                  <a:moveTo>
                    <a:pt x="0" y="97"/>
                  </a:moveTo>
                  <a:lnTo>
                    <a:pt x="100" y="0"/>
                  </a:lnTo>
                  <a:lnTo>
                    <a:pt x="199" y="97"/>
                  </a:lnTo>
                  <a:lnTo>
                    <a:pt x="150" y="97"/>
                  </a:lnTo>
                  <a:lnTo>
                    <a:pt x="150" y="182"/>
                  </a:lnTo>
                  <a:lnTo>
                    <a:pt x="199" y="182"/>
                  </a:lnTo>
                  <a:lnTo>
                    <a:pt x="100" y="279"/>
                  </a:lnTo>
                  <a:lnTo>
                    <a:pt x="0" y="182"/>
                  </a:lnTo>
                  <a:lnTo>
                    <a:pt x="50" y="182"/>
                  </a:lnTo>
                  <a:lnTo>
                    <a:pt x="5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06" name="Freeform 69"/>
            <p:cNvSpPr>
              <a:spLocks/>
            </p:cNvSpPr>
            <p:nvPr/>
          </p:nvSpPr>
          <p:spPr bwMode="auto">
            <a:xfrm>
              <a:off x="1300163" y="4057650"/>
              <a:ext cx="315913" cy="442913"/>
            </a:xfrm>
            <a:custGeom>
              <a:avLst/>
              <a:gdLst>
                <a:gd name="T0" fmla="*/ 0 w 199"/>
                <a:gd name="T1" fmla="*/ 97 h 279"/>
                <a:gd name="T2" fmla="*/ 100 w 199"/>
                <a:gd name="T3" fmla="*/ 0 h 279"/>
                <a:gd name="T4" fmla="*/ 199 w 199"/>
                <a:gd name="T5" fmla="*/ 97 h 279"/>
                <a:gd name="T6" fmla="*/ 150 w 199"/>
                <a:gd name="T7" fmla="*/ 97 h 279"/>
                <a:gd name="T8" fmla="*/ 150 w 199"/>
                <a:gd name="T9" fmla="*/ 182 h 279"/>
                <a:gd name="T10" fmla="*/ 199 w 199"/>
                <a:gd name="T11" fmla="*/ 182 h 279"/>
                <a:gd name="T12" fmla="*/ 100 w 199"/>
                <a:gd name="T13" fmla="*/ 279 h 279"/>
                <a:gd name="T14" fmla="*/ 0 w 199"/>
                <a:gd name="T15" fmla="*/ 182 h 279"/>
                <a:gd name="T16" fmla="*/ 50 w 199"/>
                <a:gd name="T17" fmla="*/ 182 h 279"/>
                <a:gd name="T18" fmla="*/ 50 w 199"/>
                <a:gd name="T19" fmla="*/ 97 h 279"/>
                <a:gd name="T20" fmla="*/ 0 w 199"/>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79">
                  <a:moveTo>
                    <a:pt x="0" y="97"/>
                  </a:moveTo>
                  <a:lnTo>
                    <a:pt x="100" y="0"/>
                  </a:lnTo>
                  <a:lnTo>
                    <a:pt x="199" y="97"/>
                  </a:lnTo>
                  <a:lnTo>
                    <a:pt x="150" y="97"/>
                  </a:lnTo>
                  <a:lnTo>
                    <a:pt x="150" y="182"/>
                  </a:lnTo>
                  <a:lnTo>
                    <a:pt x="199" y="182"/>
                  </a:lnTo>
                  <a:lnTo>
                    <a:pt x="100" y="279"/>
                  </a:lnTo>
                  <a:lnTo>
                    <a:pt x="0" y="182"/>
                  </a:lnTo>
                  <a:lnTo>
                    <a:pt x="50" y="182"/>
                  </a:lnTo>
                  <a:lnTo>
                    <a:pt x="50" y="97"/>
                  </a:lnTo>
                  <a:lnTo>
                    <a:pt x="0" y="97"/>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07" name="Freeform 70"/>
            <p:cNvSpPr>
              <a:spLocks/>
            </p:cNvSpPr>
            <p:nvPr/>
          </p:nvSpPr>
          <p:spPr bwMode="auto">
            <a:xfrm>
              <a:off x="1857375" y="4057650"/>
              <a:ext cx="317500" cy="442913"/>
            </a:xfrm>
            <a:custGeom>
              <a:avLst/>
              <a:gdLst>
                <a:gd name="T0" fmla="*/ 0 w 200"/>
                <a:gd name="T1" fmla="*/ 97 h 279"/>
                <a:gd name="T2" fmla="*/ 100 w 200"/>
                <a:gd name="T3" fmla="*/ 0 h 279"/>
                <a:gd name="T4" fmla="*/ 200 w 200"/>
                <a:gd name="T5" fmla="*/ 97 h 279"/>
                <a:gd name="T6" fmla="*/ 150 w 200"/>
                <a:gd name="T7" fmla="*/ 97 h 279"/>
                <a:gd name="T8" fmla="*/ 150 w 200"/>
                <a:gd name="T9" fmla="*/ 182 h 279"/>
                <a:gd name="T10" fmla="*/ 200 w 200"/>
                <a:gd name="T11" fmla="*/ 182 h 279"/>
                <a:gd name="T12" fmla="*/ 100 w 200"/>
                <a:gd name="T13" fmla="*/ 279 h 279"/>
                <a:gd name="T14" fmla="*/ 0 w 200"/>
                <a:gd name="T15" fmla="*/ 182 h 279"/>
                <a:gd name="T16" fmla="*/ 50 w 200"/>
                <a:gd name="T17" fmla="*/ 182 h 279"/>
                <a:gd name="T18" fmla="*/ 50 w 200"/>
                <a:gd name="T19" fmla="*/ 97 h 279"/>
                <a:gd name="T20" fmla="*/ 0 w 200"/>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9">
                  <a:moveTo>
                    <a:pt x="0" y="97"/>
                  </a:moveTo>
                  <a:lnTo>
                    <a:pt x="100" y="0"/>
                  </a:lnTo>
                  <a:lnTo>
                    <a:pt x="200" y="97"/>
                  </a:lnTo>
                  <a:lnTo>
                    <a:pt x="150" y="97"/>
                  </a:lnTo>
                  <a:lnTo>
                    <a:pt x="150" y="182"/>
                  </a:lnTo>
                  <a:lnTo>
                    <a:pt x="200" y="182"/>
                  </a:lnTo>
                  <a:lnTo>
                    <a:pt x="100" y="279"/>
                  </a:lnTo>
                  <a:lnTo>
                    <a:pt x="0" y="182"/>
                  </a:lnTo>
                  <a:lnTo>
                    <a:pt x="50" y="182"/>
                  </a:lnTo>
                  <a:lnTo>
                    <a:pt x="5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08" name="Freeform 71"/>
            <p:cNvSpPr>
              <a:spLocks/>
            </p:cNvSpPr>
            <p:nvPr/>
          </p:nvSpPr>
          <p:spPr bwMode="auto">
            <a:xfrm>
              <a:off x="1857375" y="4057650"/>
              <a:ext cx="317500" cy="442913"/>
            </a:xfrm>
            <a:custGeom>
              <a:avLst/>
              <a:gdLst>
                <a:gd name="T0" fmla="*/ 0 w 200"/>
                <a:gd name="T1" fmla="*/ 97 h 279"/>
                <a:gd name="T2" fmla="*/ 100 w 200"/>
                <a:gd name="T3" fmla="*/ 0 h 279"/>
                <a:gd name="T4" fmla="*/ 200 w 200"/>
                <a:gd name="T5" fmla="*/ 97 h 279"/>
                <a:gd name="T6" fmla="*/ 150 w 200"/>
                <a:gd name="T7" fmla="*/ 97 h 279"/>
                <a:gd name="T8" fmla="*/ 150 w 200"/>
                <a:gd name="T9" fmla="*/ 182 h 279"/>
                <a:gd name="T10" fmla="*/ 200 w 200"/>
                <a:gd name="T11" fmla="*/ 182 h 279"/>
                <a:gd name="T12" fmla="*/ 100 w 200"/>
                <a:gd name="T13" fmla="*/ 279 h 279"/>
                <a:gd name="T14" fmla="*/ 0 w 200"/>
                <a:gd name="T15" fmla="*/ 182 h 279"/>
                <a:gd name="T16" fmla="*/ 50 w 200"/>
                <a:gd name="T17" fmla="*/ 182 h 279"/>
                <a:gd name="T18" fmla="*/ 50 w 200"/>
                <a:gd name="T19" fmla="*/ 97 h 279"/>
                <a:gd name="T20" fmla="*/ 0 w 200"/>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9">
                  <a:moveTo>
                    <a:pt x="0" y="97"/>
                  </a:moveTo>
                  <a:lnTo>
                    <a:pt x="100" y="0"/>
                  </a:lnTo>
                  <a:lnTo>
                    <a:pt x="200" y="97"/>
                  </a:lnTo>
                  <a:lnTo>
                    <a:pt x="150" y="97"/>
                  </a:lnTo>
                  <a:lnTo>
                    <a:pt x="150" y="182"/>
                  </a:lnTo>
                  <a:lnTo>
                    <a:pt x="200" y="182"/>
                  </a:lnTo>
                  <a:lnTo>
                    <a:pt x="100" y="279"/>
                  </a:lnTo>
                  <a:lnTo>
                    <a:pt x="0" y="182"/>
                  </a:lnTo>
                  <a:lnTo>
                    <a:pt x="50" y="182"/>
                  </a:lnTo>
                  <a:lnTo>
                    <a:pt x="50" y="97"/>
                  </a:lnTo>
                  <a:lnTo>
                    <a:pt x="0" y="97"/>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09" name="Freeform 72"/>
            <p:cNvSpPr>
              <a:spLocks/>
            </p:cNvSpPr>
            <p:nvPr/>
          </p:nvSpPr>
          <p:spPr bwMode="auto">
            <a:xfrm>
              <a:off x="2416175" y="4057650"/>
              <a:ext cx="315913" cy="442913"/>
            </a:xfrm>
            <a:custGeom>
              <a:avLst/>
              <a:gdLst>
                <a:gd name="T0" fmla="*/ 0 w 199"/>
                <a:gd name="T1" fmla="*/ 97 h 279"/>
                <a:gd name="T2" fmla="*/ 100 w 199"/>
                <a:gd name="T3" fmla="*/ 0 h 279"/>
                <a:gd name="T4" fmla="*/ 199 w 199"/>
                <a:gd name="T5" fmla="*/ 97 h 279"/>
                <a:gd name="T6" fmla="*/ 149 w 199"/>
                <a:gd name="T7" fmla="*/ 97 h 279"/>
                <a:gd name="T8" fmla="*/ 149 w 199"/>
                <a:gd name="T9" fmla="*/ 182 h 279"/>
                <a:gd name="T10" fmla="*/ 199 w 199"/>
                <a:gd name="T11" fmla="*/ 182 h 279"/>
                <a:gd name="T12" fmla="*/ 100 w 199"/>
                <a:gd name="T13" fmla="*/ 279 h 279"/>
                <a:gd name="T14" fmla="*/ 0 w 199"/>
                <a:gd name="T15" fmla="*/ 182 h 279"/>
                <a:gd name="T16" fmla="*/ 50 w 199"/>
                <a:gd name="T17" fmla="*/ 182 h 279"/>
                <a:gd name="T18" fmla="*/ 50 w 199"/>
                <a:gd name="T19" fmla="*/ 97 h 279"/>
                <a:gd name="T20" fmla="*/ 0 w 199"/>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79">
                  <a:moveTo>
                    <a:pt x="0" y="97"/>
                  </a:moveTo>
                  <a:lnTo>
                    <a:pt x="100" y="0"/>
                  </a:lnTo>
                  <a:lnTo>
                    <a:pt x="199" y="97"/>
                  </a:lnTo>
                  <a:lnTo>
                    <a:pt x="149" y="97"/>
                  </a:lnTo>
                  <a:lnTo>
                    <a:pt x="149" y="182"/>
                  </a:lnTo>
                  <a:lnTo>
                    <a:pt x="199" y="182"/>
                  </a:lnTo>
                  <a:lnTo>
                    <a:pt x="100" y="279"/>
                  </a:lnTo>
                  <a:lnTo>
                    <a:pt x="0" y="182"/>
                  </a:lnTo>
                  <a:lnTo>
                    <a:pt x="50" y="182"/>
                  </a:lnTo>
                  <a:lnTo>
                    <a:pt x="5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10" name="Freeform 73"/>
            <p:cNvSpPr>
              <a:spLocks/>
            </p:cNvSpPr>
            <p:nvPr/>
          </p:nvSpPr>
          <p:spPr bwMode="auto">
            <a:xfrm>
              <a:off x="2416175" y="4057650"/>
              <a:ext cx="315913" cy="442913"/>
            </a:xfrm>
            <a:custGeom>
              <a:avLst/>
              <a:gdLst>
                <a:gd name="T0" fmla="*/ 0 w 199"/>
                <a:gd name="T1" fmla="*/ 97 h 279"/>
                <a:gd name="T2" fmla="*/ 100 w 199"/>
                <a:gd name="T3" fmla="*/ 0 h 279"/>
                <a:gd name="T4" fmla="*/ 199 w 199"/>
                <a:gd name="T5" fmla="*/ 97 h 279"/>
                <a:gd name="T6" fmla="*/ 149 w 199"/>
                <a:gd name="T7" fmla="*/ 97 h 279"/>
                <a:gd name="T8" fmla="*/ 149 w 199"/>
                <a:gd name="T9" fmla="*/ 182 h 279"/>
                <a:gd name="T10" fmla="*/ 199 w 199"/>
                <a:gd name="T11" fmla="*/ 182 h 279"/>
                <a:gd name="T12" fmla="*/ 100 w 199"/>
                <a:gd name="T13" fmla="*/ 279 h 279"/>
                <a:gd name="T14" fmla="*/ 0 w 199"/>
                <a:gd name="T15" fmla="*/ 182 h 279"/>
                <a:gd name="T16" fmla="*/ 50 w 199"/>
                <a:gd name="T17" fmla="*/ 182 h 279"/>
                <a:gd name="T18" fmla="*/ 50 w 199"/>
                <a:gd name="T19" fmla="*/ 97 h 279"/>
                <a:gd name="T20" fmla="*/ 0 w 199"/>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79">
                  <a:moveTo>
                    <a:pt x="0" y="97"/>
                  </a:moveTo>
                  <a:lnTo>
                    <a:pt x="100" y="0"/>
                  </a:lnTo>
                  <a:lnTo>
                    <a:pt x="199" y="97"/>
                  </a:lnTo>
                  <a:lnTo>
                    <a:pt x="149" y="97"/>
                  </a:lnTo>
                  <a:lnTo>
                    <a:pt x="149" y="182"/>
                  </a:lnTo>
                  <a:lnTo>
                    <a:pt x="199" y="182"/>
                  </a:lnTo>
                  <a:lnTo>
                    <a:pt x="100" y="279"/>
                  </a:lnTo>
                  <a:lnTo>
                    <a:pt x="0" y="182"/>
                  </a:lnTo>
                  <a:lnTo>
                    <a:pt x="50" y="182"/>
                  </a:lnTo>
                  <a:lnTo>
                    <a:pt x="50" y="97"/>
                  </a:lnTo>
                  <a:lnTo>
                    <a:pt x="0" y="97"/>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11" name="Freeform 74"/>
            <p:cNvSpPr>
              <a:spLocks/>
            </p:cNvSpPr>
            <p:nvPr/>
          </p:nvSpPr>
          <p:spPr bwMode="auto">
            <a:xfrm>
              <a:off x="2973388" y="4057650"/>
              <a:ext cx="317500" cy="442913"/>
            </a:xfrm>
            <a:custGeom>
              <a:avLst/>
              <a:gdLst>
                <a:gd name="T0" fmla="*/ 0 w 200"/>
                <a:gd name="T1" fmla="*/ 97 h 279"/>
                <a:gd name="T2" fmla="*/ 100 w 200"/>
                <a:gd name="T3" fmla="*/ 0 h 279"/>
                <a:gd name="T4" fmla="*/ 200 w 200"/>
                <a:gd name="T5" fmla="*/ 97 h 279"/>
                <a:gd name="T6" fmla="*/ 150 w 200"/>
                <a:gd name="T7" fmla="*/ 97 h 279"/>
                <a:gd name="T8" fmla="*/ 150 w 200"/>
                <a:gd name="T9" fmla="*/ 182 h 279"/>
                <a:gd name="T10" fmla="*/ 200 w 200"/>
                <a:gd name="T11" fmla="*/ 182 h 279"/>
                <a:gd name="T12" fmla="*/ 100 w 200"/>
                <a:gd name="T13" fmla="*/ 279 h 279"/>
                <a:gd name="T14" fmla="*/ 0 w 200"/>
                <a:gd name="T15" fmla="*/ 182 h 279"/>
                <a:gd name="T16" fmla="*/ 50 w 200"/>
                <a:gd name="T17" fmla="*/ 182 h 279"/>
                <a:gd name="T18" fmla="*/ 50 w 200"/>
                <a:gd name="T19" fmla="*/ 97 h 279"/>
                <a:gd name="T20" fmla="*/ 0 w 200"/>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9">
                  <a:moveTo>
                    <a:pt x="0" y="97"/>
                  </a:moveTo>
                  <a:lnTo>
                    <a:pt x="100" y="0"/>
                  </a:lnTo>
                  <a:lnTo>
                    <a:pt x="200" y="97"/>
                  </a:lnTo>
                  <a:lnTo>
                    <a:pt x="150" y="97"/>
                  </a:lnTo>
                  <a:lnTo>
                    <a:pt x="150" y="182"/>
                  </a:lnTo>
                  <a:lnTo>
                    <a:pt x="200" y="182"/>
                  </a:lnTo>
                  <a:lnTo>
                    <a:pt x="100" y="279"/>
                  </a:lnTo>
                  <a:lnTo>
                    <a:pt x="0" y="182"/>
                  </a:lnTo>
                  <a:lnTo>
                    <a:pt x="50" y="182"/>
                  </a:lnTo>
                  <a:lnTo>
                    <a:pt x="5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12" name="Freeform 75"/>
            <p:cNvSpPr>
              <a:spLocks/>
            </p:cNvSpPr>
            <p:nvPr/>
          </p:nvSpPr>
          <p:spPr bwMode="auto">
            <a:xfrm>
              <a:off x="2973388" y="4057650"/>
              <a:ext cx="317500" cy="442913"/>
            </a:xfrm>
            <a:custGeom>
              <a:avLst/>
              <a:gdLst>
                <a:gd name="T0" fmla="*/ 0 w 200"/>
                <a:gd name="T1" fmla="*/ 97 h 279"/>
                <a:gd name="T2" fmla="*/ 100 w 200"/>
                <a:gd name="T3" fmla="*/ 0 h 279"/>
                <a:gd name="T4" fmla="*/ 200 w 200"/>
                <a:gd name="T5" fmla="*/ 97 h 279"/>
                <a:gd name="T6" fmla="*/ 150 w 200"/>
                <a:gd name="T7" fmla="*/ 97 h 279"/>
                <a:gd name="T8" fmla="*/ 150 w 200"/>
                <a:gd name="T9" fmla="*/ 182 h 279"/>
                <a:gd name="T10" fmla="*/ 200 w 200"/>
                <a:gd name="T11" fmla="*/ 182 h 279"/>
                <a:gd name="T12" fmla="*/ 100 w 200"/>
                <a:gd name="T13" fmla="*/ 279 h 279"/>
                <a:gd name="T14" fmla="*/ 0 w 200"/>
                <a:gd name="T15" fmla="*/ 182 h 279"/>
                <a:gd name="T16" fmla="*/ 50 w 200"/>
                <a:gd name="T17" fmla="*/ 182 h 279"/>
                <a:gd name="T18" fmla="*/ 50 w 200"/>
                <a:gd name="T19" fmla="*/ 97 h 279"/>
                <a:gd name="T20" fmla="*/ 0 w 200"/>
                <a:gd name="T21" fmla="*/ 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9">
                  <a:moveTo>
                    <a:pt x="0" y="97"/>
                  </a:moveTo>
                  <a:lnTo>
                    <a:pt x="100" y="0"/>
                  </a:lnTo>
                  <a:lnTo>
                    <a:pt x="200" y="97"/>
                  </a:lnTo>
                  <a:lnTo>
                    <a:pt x="150" y="97"/>
                  </a:lnTo>
                  <a:lnTo>
                    <a:pt x="150" y="182"/>
                  </a:lnTo>
                  <a:lnTo>
                    <a:pt x="200" y="182"/>
                  </a:lnTo>
                  <a:lnTo>
                    <a:pt x="100" y="279"/>
                  </a:lnTo>
                  <a:lnTo>
                    <a:pt x="0" y="182"/>
                  </a:lnTo>
                  <a:lnTo>
                    <a:pt x="50" y="182"/>
                  </a:lnTo>
                  <a:lnTo>
                    <a:pt x="50" y="97"/>
                  </a:lnTo>
                  <a:lnTo>
                    <a:pt x="0" y="97"/>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2765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13"/>
                                        </p:tgtEl>
                                        <p:attrNameLst>
                                          <p:attrName>style.visibility</p:attrName>
                                        </p:attrNameLst>
                                      </p:cBhvr>
                                      <p:to>
                                        <p:strVal val="visible"/>
                                      </p:to>
                                    </p:set>
                                    <p:animEffect transition="in" filter="wipe(left)">
                                      <p:cBhvr>
                                        <p:cTn id="12" dur="1000"/>
                                        <p:tgtEl>
                                          <p:spTgt spid="721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214"/>
                                        </p:tgtEl>
                                        <p:attrNameLst>
                                          <p:attrName>style.visibility</p:attrName>
                                        </p:attrNameLst>
                                      </p:cBhvr>
                                      <p:to>
                                        <p:strVal val="visible"/>
                                      </p:to>
                                    </p:set>
                                    <p:animEffect transition="in" filter="fade">
                                      <p:cBhvr>
                                        <p:cTn id="21" dur="1500"/>
                                        <p:tgtEl>
                                          <p:spTgt spid="7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 - Security Risk Assessment - Summary</a:t>
            </a:r>
            <a:endParaRPr lang="en-GB" dirty="0"/>
          </a:p>
        </p:txBody>
      </p:sp>
      <p:sp>
        <p:nvSpPr>
          <p:cNvPr id="3" name="Content Placeholder 2"/>
          <p:cNvSpPr>
            <a:spLocks noGrp="1"/>
          </p:cNvSpPr>
          <p:nvPr>
            <p:ph idx="1"/>
          </p:nvPr>
        </p:nvSpPr>
        <p:spPr>
          <a:xfrm>
            <a:off x="838200" y="1371600"/>
            <a:ext cx="7850188" cy="4955203"/>
          </a:xfrm>
        </p:spPr>
        <p:txBody>
          <a:bodyPr/>
          <a:lstStyle/>
          <a:p>
            <a:r>
              <a:rPr lang="en-GB" dirty="0" smtClean="0"/>
              <a:t>Security is not a fundamentally new problem</a:t>
            </a:r>
          </a:p>
          <a:p>
            <a:r>
              <a:rPr lang="en-GB" dirty="0" smtClean="0"/>
              <a:t>Understanding of ATM Security as a component of Aviation Security has matured over the last 15 years</a:t>
            </a:r>
          </a:p>
          <a:p>
            <a:r>
              <a:rPr lang="en-GB" dirty="0" smtClean="0"/>
              <a:t>ATM System is undergoing a fundamental transformation (new technologies, new concepts of operations)</a:t>
            </a:r>
          </a:p>
          <a:p>
            <a:r>
              <a:rPr lang="en-GB" dirty="0" smtClean="0"/>
              <a:t>While SESAR and </a:t>
            </a:r>
            <a:r>
              <a:rPr lang="en-GB" dirty="0" err="1" smtClean="0"/>
              <a:t>NextGen</a:t>
            </a:r>
            <a:r>
              <a:rPr lang="en-GB" dirty="0" smtClean="0"/>
              <a:t> address Security on a transversal system engineering level (i.e. security risk assessment), </a:t>
            </a:r>
            <a:br>
              <a:rPr lang="en-GB" dirty="0" smtClean="0"/>
            </a:br>
            <a:r>
              <a:rPr lang="en-GB" dirty="0" smtClean="0"/>
              <a:t>the development of security solutions is minimal, and </a:t>
            </a:r>
            <a:br>
              <a:rPr lang="en-GB" dirty="0" smtClean="0"/>
            </a:br>
            <a:r>
              <a:rPr lang="en-GB" dirty="0" smtClean="0"/>
              <a:t>deployment activities / opportunities are not used</a:t>
            </a:r>
          </a:p>
          <a:p>
            <a:pPr>
              <a:spcAft>
                <a:spcPts val="1200"/>
              </a:spcAft>
            </a:pPr>
            <a:r>
              <a:rPr lang="en-GB" dirty="0" smtClean="0"/>
              <a:t>GAMMA addressed this void!</a:t>
            </a:r>
          </a:p>
          <a:p>
            <a:pPr>
              <a:buFont typeface="Wingdings" pitchFamily="2" charset="2"/>
              <a:buChar char="è"/>
            </a:pPr>
            <a:r>
              <a:rPr lang="en-GB" dirty="0" smtClean="0">
                <a:sym typeface="Wingdings" panose="05000000000000000000" pitchFamily="2" charset="2"/>
              </a:rPr>
              <a:t>Structured security risk assessment process building on SESAR</a:t>
            </a:r>
          </a:p>
          <a:p>
            <a:pPr>
              <a:buFont typeface="Wingdings" pitchFamily="2" charset="2"/>
              <a:buChar char="è"/>
            </a:pPr>
            <a:r>
              <a:rPr lang="en-GB" dirty="0" smtClean="0">
                <a:sym typeface="Wingdings" panose="05000000000000000000" pitchFamily="2" charset="2"/>
              </a:rPr>
              <a:t>Security solution prototype development and targeted validation</a:t>
            </a:r>
          </a:p>
          <a:p>
            <a:pPr>
              <a:buFont typeface="Wingdings" pitchFamily="2" charset="2"/>
              <a:buChar char="è"/>
            </a:pPr>
            <a:r>
              <a:rPr lang="en-GB" dirty="0" smtClean="0">
                <a:sym typeface="Wingdings" panose="05000000000000000000" pitchFamily="2" charset="2"/>
              </a:rPr>
              <a:t>Security Function a fundamental enabler for security management</a:t>
            </a:r>
            <a:endParaRPr lang="en-GB" dirty="0" smtClean="0"/>
          </a:p>
          <a:p>
            <a:endParaRPr lang="en-GB" dirty="0"/>
          </a:p>
        </p:txBody>
      </p:sp>
    </p:spTree>
    <p:extLst>
      <p:ext uri="{BB962C8B-B14F-4D97-AF65-F5344CB8AC3E}">
        <p14:creationId xmlns:p14="http://schemas.microsoft.com/office/powerpoint/2010/main" val="35376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000"/>
                                        <p:tgtEl>
                                          <p:spTgt spid="3">
                                            <p:txEl>
                                              <p:pRg st="5" end="5"/>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wipe(left)">
                                      <p:cBhvr>
                                        <p:cTn id="11" dur="1000"/>
                                        <p:tgtEl>
                                          <p:spTgt spid="3">
                                            <p:txEl>
                                              <p:pRg st="6" end="6"/>
                                            </p:txEl>
                                          </p:spTgt>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1"/>
          </p:nvPr>
        </p:nvSpPr>
        <p:spPr>
          <a:xfrm>
            <a:off x="318051" y="5867400"/>
            <a:ext cx="8521149" cy="677108"/>
          </a:xfrm>
        </p:spPr>
        <p:txBody>
          <a:bodyPr/>
          <a:lstStyle/>
          <a:p>
            <a:pPr algn="ctr">
              <a:buFont typeface="Arial" charset="0"/>
              <a:buNone/>
            </a:pPr>
            <a:r>
              <a:rPr lang="it-IT" altLang="fr-FR" b="1" dirty="0" err="1">
                <a:solidFill>
                  <a:srgbClr val="0070C0"/>
                </a:solidFill>
              </a:rPr>
              <a:t>Thank</a:t>
            </a:r>
            <a:r>
              <a:rPr lang="it-IT" altLang="fr-FR" b="1" dirty="0">
                <a:solidFill>
                  <a:srgbClr val="0070C0"/>
                </a:solidFill>
              </a:rPr>
              <a:t> </a:t>
            </a:r>
            <a:r>
              <a:rPr lang="it-IT" altLang="fr-FR" b="1" dirty="0" err="1">
                <a:solidFill>
                  <a:srgbClr val="0070C0"/>
                </a:solidFill>
              </a:rPr>
              <a:t>you</a:t>
            </a:r>
            <a:r>
              <a:rPr lang="it-IT" altLang="fr-FR" b="1" dirty="0">
                <a:solidFill>
                  <a:srgbClr val="0070C0"/>
                </a:solidFill>
              </a:rPr>
              <a:t> and </a:t>
            </a:r>
            <a:r>
              <a:rPr lang="it-IT" altLang="fr-FR" b="1" dirty="0" err="1">
                <a:solidFill>
                  <a:srgbClr val="0070C0"/>
                </a:solidFill>
              </a:rPr>
              <a:t>follow</a:t>
            </a:r>
            <a:r>
              <a:rPr lang="it-IT" altLang="fr-FR" b="1" dirty="0">
                <a:solidFill>
                  <a:srgbClr val="0070C0"/>
                </a:solidFill>
              </a:rPr>
              <a:t> </a:t>
            </a:r>
            <a:r>
              <a:rPr lang="it-IT" altLang="fr-FR" b="1" dirty="0" err="1">
                <a:solidFill>
                  <a:srgbClr val="0070C0"/>
                </a:solidFill>
              </a:rPr>
              <a:t>us</a:t>
            </a:r>
            <a:r>
              <a:rPr lang="it-IT" altLang="fr-FR" b="1" dirty="0">
                <a:solidFill>
                  <a:srgbClr val="0070C0"/>
                </a:solidFill>
              </a:rPr>
              <a:t> @</a:t>
            </a:r>
          </a:p>
          <a:p>
            <a:pPr algn="ctr">
              <a:buFont typeface="Arial" charset="0"/>
              <a:buNone/>
            </a:pPr>
            <a:r>
              <a:rPr lang="it-IT" altLang="fr-FR" b="1" i="1" dirty="0">
                <a:solidFill>
                  <a:srgbClr val="FF0000"/>
                </a:solidFill>
              </a:rPr>
              <a:t>http://www.gamma-project.eu</a:t>
            </a:r>
            <a:endParaRPr lang="it-IT" altLang="fr-FR" b="1" i="1" dirty="0">
              <a:solidFill>
                <a:srgbClr val="0070C0"/>
              </a:solidFill>
            </a:endParaRPr>
          </a:p>
        </p:txBody>
      </p:sp>
      <p:grpSp>
        <p:nvGrpSpPr>
          <p:cNvPr id="2" name="Gruppo 39"/>
          <p:cNvGrpSpPr>
            <a:grpSpLocks noChangeAspect="1"/>
          </p:cNvGrpSpPr>
          <p:nvPr/>
        </p:nvGrpSpPr>
        <p:grpSpPr bwMode="auto">
          <a:xfrm>
            <a:off x="1143000" y="1497747"/>
            <a:ext cx="7010400" cy="4064853"/>
            <a:chOff x="76200" y="1524000"/>
            <a:chExt cx="9067800" cy="5257800"/>
          </a:xfrm>
        </p:grpSpPr>
        <p:sp>
          <p:nvSpPr>
            <p:cNvPr id="20" name="Freccia curva 19"/>
            <p:cNvSpPr/>
            <p:nvPr/>
          </p:nvSpPr>
          <p:spPr bwMode="auto">
            <a:xfrm rot="16200000">
              <a:off x="-1562100" y="3162300"/>
              <a:ext cx="4724400" cy="1447800"/>
            </a:xfrm>
            <a:prstGeom prst="bentArrow">
              <a:avLst>
                <a:gd name="adj1" fmla="val 7106"/>
                <a:gd name="adj2" fmla="val 11316"/>
                <a:gd name="adj3" fmla="val 0"/>
                <a:gd name="adj4" fmla="val 4322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21" name="Freccia curva 20"/>
            <p:cNvSpPr/>
            <p:nvPr/>
          </p:nvSpPr>
          <p:spPr bwMode="auto">
            <a:xfrm rot="5400000" flipH="1">
              <a:off x="6057900" y="3162300"/>
              <a:ext cx="4724400" cy="1447800"/>
            </a:xfrm>
            <a:prstGeom prst="bentArrow">
              <a:avLst>
                <a:gd name="adj1" fmla="val 7106"/>
                <a:gd name="adj2" fmla="val 12632"/>
                <a:gd name="adj3" fmla="val 0"/>
                <a:gd name="adj4" fmla="val 4322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GB"/>
            </a:p>
          </p:txBody>
        </p:sp>
        <p:pic>
          <p:nvPicPr>
            <p:cNvPr id="22" name="Picture 13"/>
            <p:cNvPicPr>
              <a:picLocks noChangeAspect="1"/>
            </p:cNvPicPr>
            <p:nvPr/>
          </p:nvPicPr>
          <p:blipFill>
            <a:blip r:embed="rId3" cstate="print"/>
            <a:srcRect/>
            <a:stretch>
              <a:fillRect/>
            </a:stretch>
          </p:blipFill>
          <p:spPr bwMode="auto">
            <a:xfrm>
              <a:off x="2133600" y="5214613"/>
              <a:ext cx="5105400" cy="1567187"/>
            </a:xfrm>
            <a:prstGeom prst="rect">
              <a:avLst/>
            </a:prstGeom>
            <a:noFill/>
            <a:ln w="9525">
              <a:noFill/>
              <a:miter lim="800000"/>
              <a:headEnd/>
              <a:tailEnd/>
            </a:ln>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525713"/>
            <a:ext cx="23177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descr="http://www.careerealism.com/wp-content/uploads/2012/06/Top-Interview-Questi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5312" y="1497978"/>
            <a:ext cx="3366888" cy="25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71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835150" y="336550"/>
            <a:ext cx="6851650" cy="369332"/>
          </a:xfrm>
        </p:spPr>
        <p:txBody>
          <a:bodyPr/>
          <a:lstStyle/>
          <a:p>
            <a:r>
              <a:rPr lang="en-US" dirty="0"/>
              <a:t>System of systems approach</a:t>
            </a:r>
            <a:endParaRPr lang="en-GB" dirty="0"/>
          </a:p>
        </p:txBody>
      </p:sp>
      <p:sp>
        <p:nvSpPr>
          <p:cNvPr id="142" name="Segnaposto contenuto 4">
            <a:extLst>
              <a:ext uri="{FF2B5EF4-FFF2-40B4-BE49-F238E27FC236}">
                <a16:creationId xmlns="" xmlns:a16="http://schemas.microsoft.com/office/drawing/2014/main" id="{DA7995AD-1CF8-4C40-8AB4-0DFBFBE42C69}"/>
              </a:ext>
            </a:extLst>
          </p:cNvPr>
          <p:cNvSpPr txBox="1">
            <a:spLocks/>
          </p:cNvSpPr>
          <p:nvPr/>
        </p:nvSpPr>
        <p:spPr bwMode="auto">
          <a:xfrm>
            <a:off x="323528" y="1415580"/>
            <a:ext cx="8591872" cy="437658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a:buFont typeface="Arial" panose="020B0604020202020204" pitchFamily="34" charset="0"/>
              <a:buChar char="•"/>
            </a:pPr>
            <a:r>
              <a:rPr lang="en-US" sz="1800" kern="0" dirty="0"/>
              <a:t>The GAMMA Project stems from the growing need to address new air traffic management threats and vulnerabilities due, for instance, to increased reliance on automation and interconnectivity  between systems. The goal of GAMMA is to develop solutions to these emerging vulnerabilities backed up by practical proposals for their implementation.</a:t>
            </a:r>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a:p>
            <a:pPr>
              <a:buFont typeface="Arial" panose="020B0604020202020204" pitchFamily="34" charset="0"/>
              <a:buChar char="•"/>
            </a:pPr>
            <a:endParaRPr lang="en-US" sz="1800" kern="0" dirty="0"/>
          </a:p>
        </p:txBody>
      </p:sp>
      <p:pic>
        <p:nvPicPr>
          <p:cNvPr id="146" name="Picture 3" descr="atmsystem">
            <a:extLst>
              <a:ext uri="{FF2B5EF4-FFF2-40B4-BE49-F238E27FC236}">
                <a16:creationId xmlns="" xmlns:a16="http://schemas.microsoft.com/office/drawing/2014/main" id="{6FCEB4EB-1FB9-4787-BD17-A66D909FA3BC}"/>
              </a:ext>
            </a:extLst>
          </p:cNvPr>
          <p:cNvPicPr>
            <a:picLocks noChangeAspect="1" noChangeArrowheads="1"/>
          </p:cNvPicPr>
          <p:nvPr/>
        </p:nvPicPr>
        <p:blipFill>
          <a:blip r:embed="rId2" cstate="print"/>
          <a:srcRect/>
          <a:stretch>
            <a:fillRect/>
          </a:stretch>
        </p:blipFill>
        <p:spPr bwMode="auto">
          <a:xfrm>
            <a:off x="838200" y="3048000"/>
            <a:ext cx="4038600" cy="3634895"/>
          </a:xfrm>
          <a:prstGeom prst="rect">
            <a:avLst/>
          </a:prstGeom>
          <a:noFill/>
          <a:ln w="9525">
            <a:noFill/>
            <a:miter lim="800000"/>
            <a:headEnd/>
            <a:tailEnd/>
          </a:ln>
        </p:spPr>
      </p:pic>
      <p:pic>
        <p:nvPicPr>
          <p:cNvPr id="154" name="Immagine 153" descr="domino effect.jpg">
            <a:extLst>
              <a:ext uri="{FF2B5EF4-FFF2-40B4-BE49-F238E27FC236}">
                <a16:creationId xmlns="" xmlns:a16="http://schemas.microsoft.com/office/drawing/2014/main" id="{A8F52B2A-75F9-4C66-BF96-4238AC9476EE}"/>
              </a:ext>
            </a:extLst>
          </p:cNvPr>
          <p:cNvPicPr>
            <a:picLocks noChangeAspect="1"/>
          </p:cNvPicPr>
          <p:nvPr/>
        </p:nvPicPr>
        <p:blipFill>
          <a:blip r:embed="rId3" cstate="print"/>
          <a:stretch>
            <a:fillRect/>
          </a:stretch>
        </p:blipFill>
        <p:spPr>
          <a:xfrm>
            <a:off x="5148063" y="3803704"/>
            <a:ext cx="2958603" cy="2216096"/>
          </a:xfrm>
          <a:prstGeom prst="rect">
            <a:avLst/>
          </a:prstGeom>
        </p:spPr>
      </p:pic>
    </p:spTree>
    <p:extLst>
      <p:ext uri="{BB962C8B-B14F-4D97-AF65-F5344CB8AC3E}">
        <p14:creationId xmlns:p14="http://schemas.microsoft.com/office/powerpoint/2010/main" val="17197772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olo 1"/>
          <p:cNvSpPr>
            <a:spLocks noGrp="1"/>
          </p:cNvSpPr>
          <p:nvPr>
            <p:ph type="title" idx="4294967295"/>
          </p:nvPr>
        </p:nvSpPr>
        <p:spPr/>
        <p:txBody>
          <a:bodyPr/>
          <a:lstStyle/>
          <a:p>
            <a:pPr eaLnBrk="1" hangingPunct="1">
              <a:defRPr/>
            </a:pPr>
            <a:r>
              <a:rPr lang="it-IT" dirty="0"/>
              <a:t>GAMMA: a </a:t>
            </a:r>
            <a:r>
              <a:rPr lang="it-IT" dirty="0" err="1"/>
              <a:t>Helicopter</a:t>
            </a:r>
            <a:r>
              <a:rPr lang="it-IT" dirty="0"/>
              <a:t> </a:t>
            </a:r>
            <a:r>
              <a:rPr lang="it-IT" dirty="0" err="1"/>
              <a:t>view</a:t>
            </a:r>
            <a:endParaRPr lang="it-IT" dirty="0"/>
          </a:p>
        </p:txBody>
      </p:sp>
      <p:grpSp>
        <p:nvGrpSpPr>
          <p:cNvPr id="49" name="Gruppo 48"/>
          <p:cNvGrpSpPr/>
          <p:nvPr/>
        </p:nvGrpSpPr>
        <p:grpSpPr>
          <a:xfrm>
            <a:off x="152399" y="1143000"/>
            <a:ext cx="6172201" cy="5105400"/>
            <a:chOff x="866775" y="815975"/>
            <a:chExt cx="7092950" cy="5965825"/>
          </a:xfrm>
        </p:grpSpPr>
        <p:grpSp>
          <p:nvGrpSpPr>
            <p:cNvPr id="60" name="Gruppo 59"/>
            <p:cNvGrpSpPr/>
            <p:nvPr/>
          </p:nvGrpSpPr>
          <p:grpSpPr>
            <a:xfrm>
              <a:off x="3049587" y="815975"/>
              <a:ext cx="2743200" cy="533400"/>
              <a:chOff x="3049587" y="815975"/>
              <a:chExt cx="2743200" cy="533400"/>
            </a:xfrm>
          </p:grpSpPr>
          <p:sp>
            <p:nvSpPr>
              <p:cNvPr id="38" name="AutoShape 32"/>
              <p:cNvSpPr>
                <a:spLocks noChangeArrowheads="1"/>
              </p:cNvSpPr>
              <p:nvPr/>
            </p:nvSpPr>
            <p:spPr bwMode="auto">
              <a:xfrm>
                <a:off x="3049587" y="815975"/>
                <a:ext cx="2743200" cy="533400"/>
              </a:xfrm>
              <a:prstGeom prst="triangle">
                <a:avLst>
                  <a:gd name="adj" fmla="val 49622"/>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path path="circle">
                  <a:fillToRect l="50000" t="50000" r="50000" b="50000"/>
                </a:path>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sz="900">
                  <a:solidFill>
                    <a:srgbClr val="50555A"/>
                  </a:solidFill>
                </a:endParaRPr>
              </a:p>
            </p:txBody>
          </p:sp>
          <p:sp>
            <p:nvSpPr>
              <p:cNvPr id="17457" name="Text Box 33"/>
              <p:cNvSpPr txBox="1">
                <a:spLocks noChangeArrowheads="1"/>
              </p:cNvSpPr>
              <p:nvPr/>
            </p:nvSpPr>
            <p:spPr bwMode="auto">
              <a:xfrm>
                <a:off x="3400127" y="980043"/>
                <a:ext cx="2100434" cy="369332"/>
              </a:xfrm>
              <a:prstGeom prst="rect">
                <a:avLst/>
              </a:prstGeom>
              <a:noFill/>
              <a:ln w="9525">
                <a:noFill/>
                <a:miter lim="800000"/>
                <a:headEnd/>
                <a:tailEnd/>
              </a:ln>
            </p:spPr>
            <p:txBody>
              <a:bodyPr>
                <a:spAutoFit/>
              </a:bodyPr>
              <a:lstStyle/>
              <a:p>
                <a:pPr algn="ctr" eaLnBrk="0" hangingPunct="0"/>
                <a:r>
                  <a:rPr lang="en-US" sz="900" b="1" dirty="0">
                    <a:solidFill>
                      <a:srgbClr val="002060"/>
                    </a:solidFill>
                  </a:rPr>
                  <a:t>Implementation</a:t>
                </a:r>
              </a:p>
              <a:p>
                <a:pPr algn="ctr" eaLnBrk="0" hangingPunct="0"/>
                <a:r>
                  <a:rPr lang="en-US" sz="900" b="1" dirty="0">
                    <a:solidFill>
                      <a:srgbClr val="002060"/>
                    </a:solidFill>
                  </a:rPr>
                  <a:t>Proposals</a:t>
                </a:r>
              </a:p>
            </p:txBody>
          </p:sp>
        </p:grpSp>
        <p:grpSp>
          <p:nvGrpSpPr>
            <p:cNvPr id="57" name="Gruppo 56"/>
            <p:cNvGrpSpPr/>
            <p:nvPr/>
          </p:nvGrpSpPr>
          <p:grpSpPr>
            <a:xfrm>
              <a:off x="2557463" y="1989138"/>
              <a:ext cx="3787775" cy="393700"/>
              <a:chOff x="2557463" y="1989138"/>
              <a:chExt cx="3787775" cy="393700"/>
            </a:xfrm>
          </p:grpSpPr>
          <p:sp>
            <p:nvSpPr>
              <p:cNvPr id="6176" name="Rectangle 78"/>
              <p:cNvSpPr>
                <a:spLocks noChangeArrowheads="1"/>
              </p:cNvSpPr>
              <p:nvPr/>
            </p:nvSpPr>
            <p:spPr bwMode="auto">
              <a:xfrm>
                <a:off x="2557463" y="1989138"/>
                <a:ext cx="3787775"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7194" name="Text Box 79"/>
              <p:cNvSpPr txBox="1">
                <a:spLocks noChangeArrowheads="1"/>
              </p:cNvSpPr>
              <p:nvPr/>
            </p:nvSpPr>
            <p:spPr bwMode="auto">
              <a:xfrm>
                <a:off x="3689628" y="2086918"/>
                <a:ext cx="1415772" cy="230832"/>
              </a:xfrm>
              <a:prstGeom prst="rect">
                <a:avLst/>
              </a:prstGeom>
              <a:noFill/>
              <a:ln w="9525">
                <a:noFill/>
                <a:miter lim="800000"/>
                <a:headEnd/>
                <a:tailEnd/>
              </a:ln>
            </p:spPr>
            <p:txBody>
              <a:bodyPr wrap="none">
                <a:spAutoFit/>
              </a:bodyPr>
              <a:lstStyle/>
              <a:p>
                <a:pPr>
                  <a:defRPr/>
                </a:pPr>
                <a:r>
                  <a:rPr lang="en-US" sz="900" b="1" dirty="0">
                    <a:solidFill>
                      <a:srgbClr val="002060"/>
                    </a:solidFill>
                    <a:latin typeface="Arial" charset="0"/>
                    <a:cs typeface="Arial" charset="0"/>
                  </a:rPr>
                  <a:t>ATM Security Solution</a:t>
                </a:r>
              </a:p>
            </p:txBody>
          </p:sp>
        </p:grpSp>
        <p:grpSp>
          <p:nvGrpSpPr>
            <p:cNvPr id="48" name="Gruppo 47"/>
            <p:cNvGrpSpPr/>
            <p:nvPr/>
          </p:nvGrpSpPr>
          <p:grpSpPr>
            <a:xfrm>
              <a:off x="2054225" y="6053138"/>
              <a:ext cx="4916488" cy="301625"/>
              <a:chOff x="2054225" y="6053138"/>
              <a:chExt cx="4916488" cy="301625"/>
            </a:xfrm>
          </p:grpSpPr>
          <p:sp>
            <p:nvSpPr>
              <p:cNvPr id="6162" name="Rectangle 78"/>
              <p:cNvSpPr>
                <a:spLocks noChangeArrowheads="1"/>
              </p:cNvSpPr>
              <p:nvPr/>
            </p:nvSpPr>
            <p:spPr bwMode="auto">
              <a:xfrm>
                <a:off x="2054225" y="6053138"/>
                <a:ext cx="4916488" cy="3016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7180" name="Text Box 79"/>
              <p:cNvSpPr txBox="1">
                <a:spLocks noChangeArrowheads="1"/>
              </p:cNvSpPr>
              <p:nvPr/>
            </p:nvSpPr>
            <p:spPr bwMode="auto">
              <a:xfrm>
                <a:off x="3541713" y="6121400"/>
                <a:ext cx="1531188" cy="230832"/>
              </a:xfrm>
              <a:prstGeom prst="rect">
                <a:avLst/>
              </a:prstGeom>
              <a:noFill/>
              <a:ln w="9525">
                <a:noFill/>
                <a:miter lim="800000"/>
                <a:headEnd/>
                <a:tailEnd/>
              </a:ln>
            </p:spPr>
            <p:txBody>
              <a:bodyPr wrap="none">
                <a:spAutoFit/>
              </a:bodyPr>
              <a:lstStyle/>
              <a:p>
                <a:pPr eaLnBrk="0" hangingPunct="0">
                  <a:defRPr/>
                </a:pPr>
                <a:r>
                  <a:rPr lang="en-US" sz="900" b="1" dirty="0">
                    <a:solidFill>
                      <a:srgbClr val="002060"/>
                    </a:solidFill>
                    <a:latin typeface="Arial" charset="0"/>
                    <a:cs typeface="Arial" charset="0"/>
                  </a:rPr>
                  <a:t>ATM Threat Assessment</a:t>
                </a:r>
              </a:p>
            </p:txBody>
          </p:sp>
        </p:grpSp>
        <p:grpSp>
          <p:nvGrpSpPr>
            <p:cNvPr id="61" name="Gruppo 60"/>
            <p:cNvGrpSpPr/>
            <p:nvPr/>
          </p:nvGrpSpPr>
          <p:grpSpPr>
            <a:xfrm>
              <a:off x="866775" y="6383338"/>
              <a:ext cx="7092950" cy="398462"/>
              <a:chOff x="866775" y="6383338"/>
              <a:chExt cx="7092950" cy="398462"/>
            </a:xfrm>
          </p:grpSpPr>
          <p:sp>
            <p:nvSpPr>
              <p:cNvPr id="16402" name="Rectangle 78"/>
              <p:cNvSpPr>
                <a:spLocks noChangeArrowheads="1"/>
              </p:cNvSpPr>
              <p:nvPr/>
            </p:nvSpPr>
            <p:spPr bwMode="auto">
              <a:xfrm>
                <a:off x="866775" y="6383338"/>
                <a:ext cx="7092950" cy="398462"/>
              </a:xfrm>
              <a:prstGeom prst="rect">
                <a:avLst/>
              </a:prstGeom>
              <a:solidFill>
                <a:srgbClr val="808080"/>
              </a:solidFill>
              <a:ln w="9525">
                <a:solidFill>
                  <a:schemeClr val="tx1"/>
                </a:solidFill>
                <a:miter lim="800000"/>
                <a:headEnd/>
                <a:tailEnd/>
              </a:ln>
              <a:effectLst>
                <a:glow rad="228600">
                  <a:srgbClr val="FFFF00">
                    <a:alpha val="40000"/>
                  </a:srgbClr>
                </a:glow>
              </a:effectLst>
            </p:spPr>
            <p:txBody>
              <a:bodyPr wrap="none" anchor="ctr"/>
              <a:lstStyle/>
              <a:p>
                <a:pPr>
                  <a:defRPr/>
                </a:pPr>
                <a:endParaRPr lang="it-IT" sz="900">
                  <a:solidFill>
                    <a:srgbClr val="002060"/>
                  </a:solidFill>
                </a:endParaRPr>
              </a:p>
            </p:txBody>
          </p:sp>
          <p:sp>
            <p:nvSpPr>
              <p:cNvPr id="37" name="Text Box 79"/>
              <p:cNvSpPr txBox="1">
                <a:spLocks noChangeArrowheads="1"/>
              </p:cNvSpPr>
              <p:nvPr/>
            </p:nvSpPr>
            <p:spPr bwMode="auto">
              <a:xfrm>
                <a:off x="3962400" y="6473825"/>
                <a:ext cx="582211" cy="230832"/>
              </a:xfrm>
              <a:prstGeom prst="rect">
                <a:avLst/>
              </a:prstGeom>
              <a:solidFill>
                <a:srgbClr val="808080"/>
              </a:solidFill>
              <a:ln w="9525">
                <a:noFill/>
                <a:miter lim="800000"/>
                <a:headEnd/>
                <a:tailEnd/>
              </a:ln>
            </p:spPr>
            <p:txBody>
              <a:bodyPr wrap="none">
                <a:spAutoFit/>
              </a:bodyPr>
              <a:lstStyle/>
              <a:p>
                <a:pPr>
                  <a:defRPr/>
                </a:pPr>
                <a:r>
                  <a:rPr lang="en-US" sz="900" b="1" dirty="0">
                    <a:solidFill>
                      <a:srgbClr val="002060"/>
                    </a:solidFill>
                    <a:latin typeface="Arial" charset="0"/>
                    <a:cs typeface="Arial" charset="0"/>
                  </a:rPr>
                  <a:t>SESAR</a:t>
                </a:r>
              </a:p>
            </p:txBody>
          </p:sp>
        </p:grpSp>
        <p:grpSp>
          <p:nvGrpSpPr>
            <p:cNvPr id="58" name="Gruppo 57"/>
            <p:cNvGrpSpPr/>
            <p:nvPr/>
          </p:nvGrpSpPr>
          <p:grpSpPr>
            <a:xfrm>
              <a:off x="2301875" y="1752600"/>
              <a:ext cx="4284662" cy="230832"/>
              <a:chOff x="2301875" y="1752600"/>
              <a:chExt cx="4284662" cy="230832"/>
            </a:xfrm>
          </p:grpSpPr>
          <p:sp>
            <p:nvSpPr>
              <p:cNvPr id="6160" name="Rectangle 78"/>
              <p:cNvSpPr>
                <a:spLocks noChangeArrowheads="1"/>
              </p:cNvSpPr>
              <p:nvPr/>
            </p:nvSpPr>
            <p:spPr bwMode="auto">
              <a:xfrm>
                <a:off x="2301875" y="1787525"/>
                <a:ext cx="4284662" cy="1809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41" name="Text Box 79"/>
              <p:cNvSpPr txBox="1">
                <a:spLocks noChangeArrowheads="1"/>
              </p:cNvSpPr>
              <p:nvPr/>
            </p:nvSpPr>
            <p:spPr bwMode="auto">
              <a:xfrm>
                <a:off x="3692525" y="1752600"/>
                <a:ext cx="1300356" cy="230832"/>
              </a:xfrm>
              <a:prstGeom prst="rect">
                <a:avLst/>
              </a:prstGeom>
              <a:noFill/>
              <a:ln w="9525">
                <a:noFill/>
                <a:miter lim="800000"/>
                <a:headEnd/>
                <a:tailEnd/>
              </a:ln>
            </p:spPr>
            <p:txBody>
              <a:bodyPr wrap="none">
                <a:spAutoFit/>
              </a:bodyPr>
              <a:lstStyle/>
              <a:p>
                <a:pPr>
                  <a:defRPr/>
                </a:pPr>
                <a:r>
                  <a:rPr lang="en-US" sz="900" b="1" dirty="0">
                    <a:solidFill>
                      <a:srgbClr val="002060"/>
                    </a:solidFill>
                    <a:latin typeface="Arial" charset="0"/>
                    <a:cs typeface="Arial" charset="0"/>
                  </a:rPr>
                  <a:t>Validation Platforms</a:t>
                </a:r>
              </a:p>
            </p:txBody>
          </p:sp>
        </p:grpSp>
        <p:grpSp>
          <p:nvGrpSpPr>
            <p:cNvPr id="59" name="Gruppo 58"/>
            <p:cNvGrpSpPr/>
            <p:nvPr/>
          </p:nvGrpSpPr>
          <p:grpSpPr>
            <a:xfrm>
              <a:off x="2133600" y="1379538"/>
              <a:ext cx="4618037" cy="328612"/>
              <a:chOff x="2133600" y="1379538"/>
              <a:chExt cx="4618037" cy="328612"/>
            </a:xfrm>
          </p:grpSpPr>
          <p:sp>
            <p:nvSpPr>
              <p:cNvPr id="45" name="Trapezio 44"/>
              <p:cNvSpPr/>
              <p:nvPr/>
            </p:nvSpPr>
            <p:spPr bwMode="auto">
              <a:xfrm>
                <a:off x="2133600" y="1379538"/>
                <a:ext cx="4618037" cy="328612"/>
              </a:xfrm>
              <a:prstGeom prst="trapezoid">
                <a:avLst>
                  <a:gd name="adj" fmla="val 266789"/>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16200000" scaled="1"/>
                <a:tileRect/>
              </a:gradFill>
              <a:ln w="9525" cap="flat" cmpd="sng" algn="ctr">
                <a:noFill/>
                <a:prstDash val="solid"/>
                <a:round/>
                <a:headEnd type="triangle" w="med" len="med"/>
                <a:tailEnd type="triangle" w="med" len="med"/>
              </a:ln>
              <a:effectLst>
                <a:outerShdw blurRad="50800" dist="38100" dir="5400000" algn="t" rotWithShape="0">
                  <a:prstClr val="black">
                    <a:alpha val="40000"/>
                  </a:prstClr>
                </a:outerShdw>
              </a:effectLst>
            </p:spPr>
            <p:txBody>
              <a:bodyPr/>
              <a:lstStyle/>
              <a:p>
                <a:pPr algn="ctr" eaLnBrk="0" hangingPunct="0">
                  <a:defRPr/>
                </a:pPr>
                <a:endParaRPr lang="en-US" sz="900">
                  <a:solidFill>
                    <a:srgbClr val="002060"/>
                  </a:solidFill>
                  <a:cs typeface="Arial" charset="0"/>
                </a:endParaRPr>
              </a:p>
            </p:txBody>
          </p:sp>
          <p:sp>
            <p:nvSpPr>
              <p:cNvPr id="17424" name="Text Box 33"/>
              <p:cNvSpPr txBox="1">
                <a:spLocks noChangeArrowheads="1"/>
              </p:cNvSpPr>
              <p:nvPr/>
            </p:nvSpPr>
            <p:spPr bwMode="auto">
              <a:xfrm>
                <a:off x="2774058" y="1423343"/>
                <a:ext cx="3357595" cy="230832"/>
              </a:xfrm>
              <a:prstGeom prst="rect">
                <a:avLst/>
              </a:prstGeom>
              <a:noFill/>
              <a:ln w="9525">
                <a:noFill/>
                <a:miter lim="800000"/>
                <a:headEnd/>
                <a:tailEnd/>
              </a:ln>
            </p:spPr>
            <p:txBody>
              <a:bodyPr>
                <a:spAutoFit/>
              </a:bodyPr>
              <a:lstStyle/>
              <a:p>
                <a:pPr algn="ctr" eaLnBrk="0" hangingPunct="0"/>
                <a:r>
                  <a:rPr lang="en-US" sz="900" b="1" dirty="0">
                    <a:solidFill>
                      <a:srgbClr val="002060"/>
                    </a:solidFill>
                  </a:rPr>
                  <a:t>Validation</a:t>
                </a:r>
              </a:p>
            </p:txBody>
          </p:sp>
        </p:grpSp>
        <p:grpSp>
          <p:nvGrpSpPr>
            <p:cNvPr id="47" name="Gruppo 46"/>
            <p:cNvGrpSpPr/>
            <p:nvPr/>
          </p:nvGrpSpPr>
          <p:grpSpPr>
            <a:xfrm>
              <a:off x="2457450" y="5784850"/>
              <a:ext cx="4022725" cy="263525"/>
              <a:chOff x="2457450" y="5784850"/>
              <a:chExt cx="4022725" cy="263525"/>
            </a:xfrm>
          </p:grpSpPr>
          <p:sp>
            <p:nvSpPr>
              <p:cNvPr id="53" name="Rectangle 78"/>
              <p:cNvSpPr>
                <a:spLocks noChangeArrowheads="1"/>
              </p:cNvSpPr>
              <p:nvPr/>
            </p:nvSpPr>
            <p:spPr bwMode="auto">
              <a:xfrm>
                <a:off x="2457450" y="5784850"/>
                <a:ext cx="4022725" cy="2635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900">
                  <a:solidFill>
                    <a:srgbClr val="002060"/>
                  </a:solidFill>
                  <a:latin typeface="Arial" charset="0"/>
                  <a:cs typeface="Arial" charset="0"/>
                </a:endParaRPr>
              </a:p>
            </p:txBody>
          </p:sp>
          <p:sp>
            <p:nvSpPr>
              <p:cNvPr id="54" name="Text Box 79"/>
              <p:cNvSpPr txBox="1">
                <a:spLocks noChangeArrowheads="1"/>
              </p:cNvSpPr>
              <p:nvPr/>
            </p:nvSpPr>
            <p:spPr bwMode="auto">
              <a:xfrm>
                <a:off x="3395663" y="5802313"/>
                <a:ext cx="1723549" cy="230832"/>
              </a:xfrm>
              <a:prstGeom prst="rect">
                <a:avLst/>
              </a:prstGeom>
              <a:noFill/>
              <a:ln w="9525">
                <a:noFill/>
                <a:miter lim="800000"/>
                <a:headEnd/>
                <a:tailEnd/>
              </a:ln>
            </p:spPr>
            <p:txBody>
              <a:bodyPr wrap="none">
                <a:spAutoFit/>
              </a:bodyPr>
              <a:lstStyle/>
              <a:p>
                <a:pPr eaLnBrk="0" hangingPunct="0">
                  <a:defRPr/>
                </a:pPr>
                <a:r>
                  <a:rPr lang="en-US" sz="900" b="1" dirty="0">
                    <a:solidFill>
                      <a:srgbClr val="002060"/>
                    </a:solidFill>
                    <a:latin typeface="Arial" charset="0"/>
                    <a:cs typeface="Arial" charset="0"/>
                  </a:rPr>
                  <a:t>ATM Security Requirements</a:t>
                </a:r>
              </a:p>
            </p:txBody>
          </p:sp>
        </p:grpSp>
        <p:grpSp>
          <p:nvGrpSpPr>
            <p:cNvPr id="62" name="Gruppo 61"/>
            <p:cNvGrpSpPr/>
            <p:nvPr/>
          </p:nvGrpSpPr>
          <p:grpSpPr>
            <a:xfrm>
              <a:off x="2670175" y="2384425"/>
              <a:ext cx="3544888" cy="3411538"/>
              <a:chOff x="2670175" y="2384425"/>
              <a:chExt cx="3544888" cy="3411538"/>
            </a:xfrm>
          </p:grpSpPr>
          <p:sp>
            <p:nvSpPr>
              <p:cNvPr id="63" name="Freeform 35"/>
              <p:cNvSpPr>
                <a:spLocks/>
              </p:cNvSpPr>
              <p:nvPr/>
            </p:nvSpPr>
            <p:spPr bwMode="auto">
              <a:xfrm>
                <a:off x="2857519" y="2556121"/>
                <a:ext cx="435243" cy="3027700"/>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64" name="Freeform 36"/>
              <p:cNvSpPr>
                <a:spLocks/>
              </p:cNvSpPr>
              <p:nvPr/>
            </p:nvSpPr>
            <p:spPr bwMode="auto">
              <a:xfrm>
                <a:off x="2670175" y="5685212"/>
                <a:ext cx="808038"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5" name="Freeform 37"/>
              <p:cNvSpPr>
                <a:spLocks/>
              </p:cNvSpPr>
              <p:nvPr/>
            </p:nvSpPr>
            <p:spPr bwMode="auto">
              <a:xfrm>
                <a:off x="2757224" y="5585381"/>
                <a:ext cx="633941"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6" name="Freeform 38"/>
              <p:cNvSpPr>
                <a:spLocks/>
              </p:cNvSpPr>
              <p:nvPr/>
            </p:nvSpPr>
            <p:spPr bwMode="auto">
              <a:xfrm rot="10800000">
                <a:off x="2740192" y="2390775"/>
                <a:ext cx="669896"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7" name="Freeform 39"/>
              <p:cNvSpPr>
                <a:spLocks/>
              </p:cNvSpPr>
              <p:nvPr/>
            </p:nvSpPr>
            <p:spPr bwMode="auto">
              <a:xfrm>
                <a:off x="2804533" y="2476568"/>
                <a:ext cx="527969"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68" name="Text Box 40"/>
              <p:cNvSpPr txBox="1">
                <a:spLocks noChangeArrowheads="1"/>
              </p:cNvSpPr>
              <p:nvPr/>
            </p:nvSpPr>
            <p:spPr bwMode="auto">
              <a:xfrm rot="16200000">
                <a:off x="1536741" y="3949077"/>
                <a:ext cx="3037060" cy="230868"/>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Cyber Security</a:t>
                </a:r>
              </a:p>
            </p:txBody>
          </p:sp>
          <p:sp>
            <p:nvSpPr>
              <p:cNvPr id="69" name="Freeform 35"/>
              <p:cNvSpPr>
                <a:spLocks/>
              </p:cNvSpPr>
              <p:nvPr/>
            </p:nvSpPr>
            <p:spPr bwMode="auto">
              <a:xfrm>
                <a:off x="3761657" y="2549771"/>
                <a:ext cx="433532" cy="3027700"/>
              </a:xfrm>
              <a:custGeom>
                <a:avLst/>
                <a:gdLst>
                  <a:gd name="T0" fmla="*/ 0 w 352"/>
                  <a:gd name="T1" fmla="*/ 20135744 h 1320"/>
                  <a:gd name="T2" fmla="*/ 1 w 352"/>
                  <a:gd name="T3" fmla="*/ 0 h 1320"/>
                  <a:gd name="T4" fmla="*/ 1 w 352"/>
                  <a:gd name="T5" fmla="*/ 0 h 1320"/>
                  <a:gd name="T6" fmla="*/ 1 w 352"/>
                  <a:gd name="T7" fmla="*/ 20268614 h 1320"/>
                  <a:gd name="T8" fmla="*/ 0 w 352"/>
                  <a:gd name="T9" fmla="*/ 20261592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70" name="Freeform 36"/>
              <p:cNvSpPr>
                <a:spLocks/>
              </p:cNvSpPr>
              <p:nvPr/>
            </p:nvSpPr>
            <p:spPr bwMode="auto">
              <a:xfrm>
                <a:off x="3575050" y="5678862"/>
                <a:ext cx="804862" cy="11075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1" name="Freeform 37"/>
              <p:cNvSpPr>
                <a:spLocks/>
              </p:cNvSpPr>
              <p:nvPr/>
            </p:nvSpPr>
            <p:spPr bwMode="auto">
              <a:xfrm>
                <a:off x="3661756" y="5579031"/>
                <a:ext cx="631449" cy="99831"/>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2" name="Freeform 38"/>
              <p:cNvSpPr>
                <a:spLocks/>
              </p:cNvSpPr>
              <p:nvPr/>
            </p:nvSpPr>
            <p:spPr bwMode="auto">
              <a:xfrm rot="10800000">
                <a:off x="3644792" y="2384425"/>
                <a:ext cx="667263" cy="873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3" name="Freeform 39"/>
              <p:cNvSpPr>
                <a:spLocks/>
              </p:cNvSpPr>
              <p:nvPr/>
            </p:nvSpPr>
            <p:spPr bwMode="auto">
              <a:xfrm>
                <a:off x="3708880" y="2470218"/>
                <a:ext cx="525893" cy="7955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4" name="Text Box 40"/>
              <p:cNvSpPr txBox="1">
                <a:spLocks noChangeArrowheads="1"/>
              </p:cNvSpPr>
              <p:nvPr/>
            </p:nvSpPr>
            <p:spPr bwMode="auto">
              <a:xfrm rot="16200000">
                <a:off x="2439939" y="3943181"/>
                <a:ext cx="3035500" cy="229961"/>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CNS Security</a:t>
                </a:r>
              </a:p>
            </p:txBody>
          </p:sp>
          <p:sp>
            <p:nvSpPr>
              <p:cNvPr id="75" name="Freeform 35"/>
              <p:cNvSpPr>
                <a:spLocks/>
              </p:cNvSpPr>
              <p:nvPr/>
            </p:nvSpPr>
            <p:spPr bwMode="auto">
              <a:xfrm>
                <a:off x="4664074" y="2549525"/>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76" name="Freeform 36"/>
              <p:cNvSpPr>
                <a:spLocks/>
              </p:cNvSpPr>
              <p:nvPr/>
            </p:nvSpPr>
            <p:spPr bwMode="auto">
              <a:xfrm>
                <a:off x="4476749" y="5678488"/>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7" name="Freeform 37"/>
              <p:cNvSpPr>
                <a:spLocks/>
              </p:cNvSpPr>
              <p:nvPr/>
            </p:nvSpPr>
            <p:spPr bwMode="auto">
              <a:xfrm>
                <a:off x="4564062" y="5578475"/>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8" name="Freeform 38"/>
              <p:cNvSpPr>
                <a:spLocks/>
              </p:cNvSpPr>
              <p:nvPr/>
            </p:nvSpPr>
            <p:spPr bwMode="auto">
              <a:xfrm rot="10800000">
                <a:off x="4546599" y="2384425"/>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79" name="Freeform 39"/>
              <p:cNvSpPr>
                <a:spLocks/>
              </p:cNvSpPr>
              <p:nvPr/>
            </p:nvSpPr>
            <p:spPr bwMode="auto">
              <a:xfrm>
                <a:off x="4610099" y="2470150"/>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0" name="Text Box 40"/>
              <p:cNvSpPr txBox="1">
                <a:spLocks noChangeArrowheads="1"/>
              </p:cNvSpPr>
              <p:nvPr/>
            </p:nvSpPr>
            <p:spPr bwMode="auto">
              <a:xfrm rot="16200000">
                <a:off x="3322960" y="3943027"/>
                <a:ext cx="3033712" cy="230832"/>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physical infrastructure Security</a:t>
                </a:r>
              </a:p>
            </p:txBody>
          </p:sp>
          <p:sp>
            <p:nvSpPr>
              <p:cNvPr id="81" name="Freeform 35"/>
              <p:cNvSpPr>
                <a:spLocks/>
              </p:cNvSpPr>
              <p:nvPr/>
            </p:nvSpPr>
            <p:spPr bwMode="auto">
              <a:xfrm>
                <a:off x="5597525" y="2549525"/>
                <a:ext cx="433388" cy="3027363"/>
              </a:xfrm>
              <a:custGeom>
                <a:avLst/>
                <a:gdLst>
                  <a:gd name="T0" fmla="*/ 0 w 352"/>
                  <a:gd name="T1" fmla="*/ 2147483647 h 1320"/>
                  <a:gd name="T2" fmla="*/ 2147483647 w 352"/>
                  <a:gd name="T3" fmla="*/ 0 h 1320"/>
                  <a:gd name="T4" fmla="*/ 2147483647 w 352"/>
                  <a:gd name="T5" fmla="*/ 0 h 1320"/>
                  <a:gd name="T6" fmla="*/ 2147483647 w 352"/>
                  <a:gd name="T7" fmla="*/ 2147483647 h 1320"/>
                  <a:gd name="T8" fmla="*/ 0 w 352"/>
                  <a:gd name="T9" fmla="*/ 2147483647 h 1320"/>
                  <a:gd name="T10" fmla="*/ 0 60000 65536"/>
                  <a:gd name="T11" fmla="*/ 0 60000 65536"/>
                  <a:gd name="T12" fmla="*/ 0 60000 65536"/>
                  <a:gd name="T13" fmla="*/ 0 60000 65536"/>
                  <a:gd name="T14" fmla="*/ 0 60000 65536"/>
                  <a:gd name="T15" fmla="*/ 0 w 352"/>
                  <a:gd name="T16" fmla="*/ 0 h 1320"/>
                  <a:gd name="T17" fmla="*/ 352 w 352"/>
                  <a:gd name="T18" fmla="*/ 1320 h 1320"/>
                </a:gdLst>
                <a:ahLst/>
                <a:cxnLst>
                  <a:cxn ang="T10">
                    <a:pos x="T0" y="T1"/>
                  </a:cxn>
                  <a:cxn ang="T11">
                    <a:pos x="T2" y="T3"/>
                  </a:cxn>
                  <a:cxn ang="T12">
                    <a:pos x="T4" y="T5"/>
                  </a:cxn>
                  <a:cxn ang="T13">
                    <a:pos x="T6" y="T7"/>
                  </a:cxn>
                  <a:cxn ang="T14">
                    <a:pos x="T8" y="T9"/>
                  </a:cxn>
                </a:cxnLst>
                <a:rect l="T15" t="T16" r="T17" b="T18"/>
                <a:pathLst>
                  <a:path w="352" h="1320">
                    <a:moveTo>
                      <a:pt x="0" y="1311"/>
                    </a:moveTo>
                    <a:lnTo>
                      <a:pt x="48" y="0"/>
                    </a:lnTo>
                    <a:lnTo>
                      <a:pt x="288" y="0"/>
                    </a:lnTo>
                    <a:lnTo>
                      <a:pt x="352" y="1320"/>
                    </a:lnTo>
                    <a:lnTo>
                      <a:pt x="0" y="1319"/>
                    </a:lnTo>
                  </a:path>
                </a:pathLst>
              </a:custGeom>
              <a:gradFill rotWithShape="1">
                <a:gsLst>
                  <a:gs pos="0">
                    <a:srgbClr val="767676"/>
                  </a:gs>
                  <a:gs pos="50000">
                    <a:srgbClr val="FFFFFF"/>
                  </a:gs>
                  <a:gs pos="100000">
                    <a:srgbClr val="767676"/>
                  </a:gs>
                </a:gsLst>
                <a:lin ang="0" scaled="1"/>
              </a:gradFill>
              <a:ln w="9525" cap="flat" cmpd="sng">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endParaRPr lang="it-IT" sz="900">
                  <a:solidFill>
                    <a:srgbClr val="002060"/>
                  </a:solidFill>
                </a:endParaRPr>
              </a:p>
            </p:txBody>
          </p:sp>
          <p:sp>
            <p:nvSpPr>
              <p:cNvPr id="82" name="Freeform 36"/>
              <p:cNvSpPr>
                <a:spLocks/>
              </p:cNvSpPr>
              <p:nvPr/>
            </p:nvSpPr>
            <p:spPr bwMode="auto">
              <a:xfrm>
                <a:off x="5410200" y="5678488"/>
                <a:ext cx="804863" cy="11112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3" name="Freeform 37"/>
              <p:cNvSpPr>
                <a:spLocks/>
              </p:cNvSpPr>
              <p:nvPr/>
            </p:nvSpPr>
            <p:spPr bwMode="auto">
              <a:xfrm>
                <a:off x="5497513" y="5578475"/>
                <a:ext cx="631825" cy="1000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4" name="Freeform 38"/>
              <p:cNvSpPr>
                <a:spLocks/>
              </p:cNvSpPr>
              <p:nvPr/>
            </p:nvSpPr>
            <p:spPr bwMode="auto">
              <a:xfrm rot="10800000">
                <a:off x="5480050" y="2384425"/>
                <a:ext cx="668338" cy="87313"/>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767676"/>
                  </a:gs>
                  <a:gs pos="100000">
                    <a:srgbClr val="FFFFFF"/>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5" name="Freeform 39"/>
              <p:cNvSpPr>
                <a:spLocks/>
              </p:cNvSpPr>
              <p:nvPr/>
            </p:nvSpPr>
            <p:spPr bwMode="auto">
              <a:xfrm>
                <a:off x="5543550" y="2470150"/>
                <a:ext cx="527050" cy="79375"/>
              </a:xfrm>
              <a:custGeom>
                <a:avLst/>
                <a:gdLst>
                  <a:gd name="T0" fmla="*/ 0 w 1019"/>
                  <a:gd name="T1" fmla="*/ 0 h 384"/>
                  <a:gd name="T2" fmla="*/ 0 w 1019"/>
                  <a:gd name="T3" fmla="*/ 0 h 384"/>
                  <a:gd name="T4" fmla="*/ 0 w 1019"/>
                  <a:gd name="T5" fmla="*/ 0 h 384"/>
                  <a:gd name="T6" fmla="*/ 0 w 1019"/>
                  <a:gd name="T7" fmla="*/ 0 h 384"/>
                  <a:gd name="T8" fmla="*/ 0 w 1019"/>
                  <a:gd name="T9" fmla="*/ 0 h 384"/>
                  <a:gd name="T10" fmla="*/ 0 w 1019"/>
                  <a:gd name="T11" fmla="*/ 0 h 384"/>
                  <a:gd name="T12" fmla="*/ 0 60000 65536"/>
                  <a:gd name="T13" fmla="*/ 0 60000 65536"/>
                  <a:gd name="T14" fmla="*/ 0 60000 65536"/>
                  <a:gd name="T15" fmla="*/ 0 60000 65536"/>
                  <a:gd name="T16" fmla="*/ 0 60000 65536"/>
                  <a:gd name="T17" fmla="*/ 0 60000 65536"/>
                  <a:gd name="T18" fmla="*/ 0 w 1019"/>
                  <a:gd name="T19" fmla="*/ 0 h 384"/>
                  <a:gd name="T20" fmla="*/ 1019 w 1019"/>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19" h="384">
                    <a:moveTo>
                      <a:pt x="135" y="0"/>
                    </a:moveTo>
                    <a:cubicBezTo>
                      <a:pt x="118" y="25"/>
                      <a:pt x="28" y="88"/>
                      <a:pt x="30" y="152"/>
                    </a:cubicBezTo>
                    <a:cubicBezTo>
                      <a:pt x="32" y="216"/>
                      <a:pt x="0" y="347"/>
                      <a:pt x="144" y="384"/>
                    </a:cubicBezTo>
                    <a:lnTo>
                      <a:pt x="894" y="376"/>
                    </a:lnTo>
                    <a:cubicBezTo>
                      <a:pt x="1018" y="312"/>
                      <a:pt x="1019" y="61"/>
                      <a:pt x="891" y="0"/>
                    </a:cubicBezTo>
                    <a:lnTo>
                      <a:pt x="126" y="8"/>
                    </a:lnTo>
                  </a:path>
                </a:pathLst>
              </a:custGeom>
              <a:gradFill rotWithShape="1">
                <a:gsLst>
                  <a:gs pos="0">
                    <a:srgbClr val="FFFFFF"/>
                  </a:gs>
                  <a:gs pos="100000">
                    <a:srgbClr val="767676"/>
                  </a:gs>
                </a:gsLst>
                <a:lin ang="5400000" scaled="1"/>
              </a:gradFill>
              <a:ln w="9525" cap="flat" cmpd="sng">
                <a:noFill/>
                <a:prstDash val="solid"/>
                <a:round/>
                <a:headEnd type="none" w="med" len="med"/>
                <a:tailEnd type="none" w="med" len="med"/>
              </a:ln>
            </p:spPr>
            <p:txBody>
              <a:bodyPr/>
              <a:lstStyle/>
              <a:p>
                <a:endParaRPr lang="it-IT" sz="900">
                  <a:solidFill>
                    <a:srgbClr val="002060"/>
                  </a:solidFill>
                </a:endParaRPr>
              </a:p>
            </p:txBody>
          </p:sp>
          <p:sp>
            <p:nvSpPr>
              <p:cNvPr id="86" name="Text Box 40"/>
              <p:cNvSpPr txBox="1">
                <a:spLocks noChangeArrowheads="1"/>
              </p:cNvSpPr>
              <p:nvPr/>
            </p:nvSpPr>
            <p:spPr bwMode="auto">
              <a:xfrm rot="16200000">
                <a:off x="4279901" y="3943027"/>
                <a:ext cx="3033712" cy="230832"/>
              </a:xfrm>
              <a:prstGeom prst="rect">
                <a:avLst/>
              </a:prstGeom>
              <a:noFill/>
              <a:ln w="9525">
                <a:noFill/>
                <a:miter lim="800000"/>
                <a:headEnd/>
                <a:tailEnd/>
              </a:ln>
            </p:spPr>
            <p:txBody>
              <a:bodyPr>
                <a:spAutoFit/>
              </a:bodyPr>
              <a:lstStyle/>
              <a:p>
                <a:pPr eaLnBrk="0" hangingPunct="0">
                  <a:defRPr/>
                </a:pPr>
                <a:r>
                  <a:rPr lang="en-US" sz="900" b="1" dirty="0">
                    <a:solidFill>
                      <a:srgbClr val="002060"/>
                    </a:solidFill>
                    <a:latin typeface="Arial" charset="0"/>
                    <a:cs typeface="Arial" charset="0"/>
                  </a:rPr>
                  <a:t>ATM Crisis Management</a:t>
                </a:r>
              </a:p>
            </p:txBody>
          </p:sp>
        </p:grpSp>
      </p:grpSp>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750" y="2819401"/>
            <a:ext cx="999050" cy="1411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19401"/>
            <a:ext cx="1002933" cy="1411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6971" y="2819400"/>
            <a:ext cx="999629" cy="1411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 name="Freccia a destra 49"/>
          <p:cNvSpPr/>
          <p:nvPr/>
        </p:nvSpPr>
        <p:spPr bwMode="auto">
          <a:xfrm>
            <a:off x="6477000" y="3048000"/>
            <a:ext cx="1066800" cy="27829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 name="Gruppo 1"/>
          <p:cNvGrpSpPr/>
          <p:nvPr/>
        </p:nvGrpSpPr>
        <p:grpSpPr>
          <a:xfrm>
            <a:off x="7450707" y="2819400"/>
            <a:ext cx="1540893" cy="3200400"/>
            <a:chOff x="7450707" y="2819400"/>
            <a:chExt cx="1540893" cy="3200400"/>
          </a:xfrm>
        </p:grpSpPr>
        <p:grpSp>
          <p:nvGrpSpPr>
            <p:cNvPr id="56" name="Gruppo 55"/>
            <p:cNvGrpSpPr/>
            <p:nvPr/>
          </p:nvGrpSpPr>
          <p:grpSpPr>
            <a:xfrm>
              <a:off x="7627728" y="2945372"/>
              <a:ext cx="1154288" cy="2922028"/>
              <a:chOff x="6027528" y="2012812"/>
              <a:chExt cx="1956978" cy="3125304"/>
            </a:xfrm>
          </p:grpSpPr>
          <p:sp>
            <p:nvSpPr>
              <p:cNvPr id="87" name="Figura a mano libera 86"/>
              <p:cNvSpPr/>
              <p:nvPr/>
            </p:nvSpPr>
            <p:spPr>
              <a:xfrm>
                <a:off x="6027528" y="2012812"/>
                <a:ext cx="1956978" cy="781326"/>
              </a:xfrm>
              <a:custGeom>
                <a:avLst/>
                <a:gdLst>
                  <a:gd name="connsiteX0" fmla="*/ 0 w 1956978"/>
                  <a:gd name="connsiteY0" fmla="*/ 78133 h 781326"/>
                  <a:gd name="connsiteX1" fmla="*/ 78133 w 1956978"/>
                  <a:gd name="connsiteY1" fmla="*/ 0 h 781326"/>
                  <a:gd name="connsiteX2" fmla="*/ 1878845 w 1956978"/>
                  <a:gd name="connsiteY2" fmla="*/ 0 h 781326"/>
                  <a:gd name="connsiteX3" fmla="*/ 1956978 w 1956978"/>
                  <a:gd name="connsiteY3" fmla="*/ 78133 h 781326"/>
                  <a:gd name="connsiteX4" fmla="*/ 1956978 w 1956978"/>
                  <a:gd name="connsiteY4" fmla="*/ 703193 h 781326"/>
                  <a:gd name="connsiteX5" fmla="*/ 1878845 w 1956978"/>
                  <a:gd name="connsiteY5" fmla="*/ 781326 h 781326"/>
                  <a:gd name="connsiteX6" fmla="*/ 78133 w 1956978"/>
                  <a:gd name="connsiteY6" fmla="*/ 781326 h 781326"/>
                  <a:gd name="connsiteX7" fmla="*/ 0 w 1956978"/>
                  <a:gd name="connsiteY7" fmla="*/ 703193 h 781326"/>
                  <a:gd name="connsiteX8" fmla="*/ 0 w 1956978"/>
                  <a:gd name="connsiteY8" fmla="*/ 78133 h 7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781326">
                    <a:moveTo>
                      <a:pt x="0" y="78133"/>
                    </a:moveTo>
                    <a:cubicBezTo>
                      <a:pt x="0" y="34981"/>
                      <a:pt x="34981" y="0"/>
                      <a:pt x="78133" y="0"/>
                    </a:cubicBezTo>
                    <a:lnTo>
                      <a:pt x="1878845" y="0"/>
                    </a:lnTo>
                    <a:cubicBezTo>
                      <a:pt x="1921997" y="0"/>
                      <a:pt x="1956978" y="34981"/>
                      <a:pt x="1956978" y="78133"/>
                    </a:cubicBezTo>
                    <a:lnTo>
                      <a:pt x="1956978" y="703193"/>
                    </a:lnTo>
                    <a:cubicBezTo>
                      <a:pt x="1956978" y="746345"/>
                      <a:pt x="1921997" y="781326"/>
                      <a:pt x="1878845" y="781326"/>
                    </a:cubicBezTo>
                    <a:lnTo>
                      <a:pt x="78133" y="781326"/>
                    </a:lnTo>
                    <a:cubicBezTo>
                      <a:pt x="34981" y="781326"/>
                      <a:pt x="0" y="746345"/>
                      <a:pt x="0" y="703193"/>
                    </a:cubicBezTo>
                    <a:lnTo>
                      <a:pt x="0" y="78133"/>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91464" tIns="91464" rIns="91464" bIns="91464" numCol="1" spcCol="1270" anchor="ctr" anchorCtr="0">
                <a:noAutofit/>
              </a:bodyPr>
              <a:lstStyle/>
              <a:p>
                <a:pPr lvl="0" algn="ctr" defTabSz="800100">
                  <a:lnSpc>
                    <a:spcPct val="90000"/>
                  </a:lnSpc>
                  <a:spcBef>
                    <a:spcPct val="0"/>
                  </a:spcBef>
                  <a:spcAft>
                    <a:spcPct val="35000"/>
                  </a:spcAft>
                </a:pPr>
                <a:r>
                  <a:rPr lang="it-IT" sz="1100" kern="1200" dirty="0"/>
                  <a:t>Security Risk </a:t>
                </a:r>
                <a:r>
                  <a:rPr lang="it-IT" sz="1100" kern="1200" dirty="0" err="1"/>
                  <a:t>Assessment</a:t>
                </a:r>
                <a:endParaRPr lang="en-US" sz="1100" kern="1200" dirty="0"/>
              </a:p>
            </p:txBody>
          </p:sp>
          <p:sp>
            <p:nvSpPr>
              <p:cNvPr id="88" name="Figura a mano libera 87"/>
              <p:cNvSpPr/>
              <p:nvPr/>
            </p:nvSpPr>
            <p:spPr>
              <a:xfrm>
                <a:off x="6830219" y="2842970"/>
                <a:ext cx="351597" cy="292998"/>
              </a:xfrm>
              <a:custGeom>
                <a:avLst/>
                <a:gdLst>
                  <a:gd name="connsiteX0" fmla="*/ 0 w 292997"/>
                  <a:gd name="connsiteY0" fmla="*/ 70319 h 351596"/>
                  <a:gd name="connsiteX1" fmla="*/ 146499 w 292997"/>
                  <a:gd name="connsiteY1" fmla="*/ 70319 h 351596"/>
                  <a:gd name="connsiteX2" fmla="*/ 146499 w 292997"/>
                  <a:gd name="connsiteY2" fmla="*/ 0 h 351596"/>
                  <a:gd name="connsiteX3" fmla="*/ 292997 w 292997"/>
                  <a:gd name="connsiteY3" fmla="*/ 175798 h 351596"/>
                  <a:gd name="connsiteX4" fmla="*/ 146499 w 292997"/>
                  <a:gd name="connsiteY4" fmla="*/ 351596 h 351596"/>
                  <a:gd name="connsiteX5" fmla="*/ 146499 w 292997"/>
                  <a:gd name="connsiteY5" fmla="*/ 281277 h 351596"/>
                  <a:gd name="connsiteX6" fmla="*/ 0 w 292997"/>
                  <a:gd name="connsiteY6" fmla="*/ 281277 h 351596"/>
                  <a:gd name="connsiteX7" fmla="*/ 0 w 292997"/>
                  <a:gd name="connsiteY7" fmla="*/ 70319 h 35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997" h="351596">
                    <a:moveTo>
                      <a:pt x="234398" y="1"/>
                    </a:moveTo>
                    <a:lnTo>
                      <a:pt x="234398" y="175799"/>
                    </a:lnTo>
                    <a:lnTo>
                      <a:pt x="292997" y="175799"/>
                    </a:lnTo>
                    <a:lnTo>
                      <a:pt x="146499" y="351595"/>
                    </a:lnTo>
                    <a:lnTo>
                      <a:pt x="0" y="175799"/>
                    </a:lnTo>
                    <a:lnTo>
                      <a:pt x="58599" y="175799"/>
                    </a:lnTo>
                    <a:lnTo>
                      <a:pt x="58599" y="1"/>
                    </a:lnTo>
                    <a:lnTo>
                      <a:pt x="234398" y="1"/>
                    </a:lnTo>
                    <a:close/>
                  </a:path>
                </a:pathLst>
              </a:cu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70320" tIns="1" rIns="70319" bIns="87899" numCol="1" spcCol="1270" anchor="ctr" anchorCtr="0">
                <a:noAutofit/>
              </a:bodyPr>
              <a:lstStyle/>
              <a:p>
                <a:pPr lvl="0" algn="ctr" defTabSz="622300">
                  <a:lnSpc>
                    <a:spcPct val="90000"/>
                  </a:lnSpc>
                  <a:spcBef>
                    <a:spcPct val="0"/>
                  </a:spcBef>
                  <a:spcAft>
                    <a:spcPct val="35000"/>
                  </a:spcAft>
                </a:pPr>
                <a:endParaRPr lang="en-US" sz="1100" kern="1200"/>
              </a:p>
            </p:txBody>
          </p:sp>
          <p:sp>
            <p:nvSpPr>
              <p:cNvPr id="89" name="Figura a mano libera 88"/>
              <p:cNvSpPr/>
              <p:nvPr/>
            </p:nvSpPr>
            <p:spPr>
              <a:xfrm>
                <a:off x="6027528" y="3184801"/>
                <a:ext cx="1956978" cy="781326"/>
              </a:xfrm>
              <a:custGeom>
                <a:avLst/>
                <a:gdLst>
                  <a:gd name="connsiteX0" fmla="*/ 0 w 1956978"/>
                  <a:gd name="connsiteY0" fmla="*/ 78133 h 781326"/>
                  <a:gd name="connsiteX1" fmla="*/ 78133 w 1956978"/>
                  <a:gd name="connsiteY1" fmla="*/ 0 h 781326"/>
                  <a:gd name="connsiteX2" fmla="*/ 1878845 w 1956978"/>
                  <a:gd name="connsiteY2" fmla="*/ 0 h 781326"/>
                  <a:gd name="connsiteX3" fmla="*/ 1956978 w 1956978"/>
                  <a:gd name="connsiteY3" fmla="*/ 78133 h 781326"/>
                  <a:gd name="connsiteX4" fmla="*/ 1956978 w 1956978"/>
                  <a:gd name="connsiteY4" fmla="*/ 703193 h 781326"/>
                  <a:gd name="connsiteX5" fmla="*/ 1878845 w 1956978"/>
                  <a:gd name="connsiteY5" fmla="*/ 781326 h 781326"/>
                  <a:gd name="connsiteX6" fmla="*/ 78133 w 1956978"/>
                  <a:gd name="connsiteY6" fmla="*/ 781326 h 781326"/>
                  <a:gd name="connsiteX7" fmla="*/ 0 w 1956978"/>
                  <a:gd name="connsiteY7" fmla="*/ 703193 h 781326"/>
                  <a:gd name="connsiteX8" fmla="*/ 0 w 1956978"/>
                  <a:gd name="connsiteY8" fmla="*/ 78133 h 7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781326">
                    <a:moveTo>
                      <a:pt x="0" y="78133"/>
                    </a:moveTo>
                    <a:cubicBezTo>
                      <a:pt x="0" y="34981"/>
                      <a:pt x="34981" y="0"/>
                      <a:pt x="78133" y="0"/>
                    </a:cubicBezTo>
                    <a:lnTo>
                      <a:pt x="1878845" y="0"/>
                    </a:lnTo>
                    <a:cubicBezTo>
                      <a:pt x="1921997" y="0"/>
                      <a:pt x="1956978" y="34981"/>
                      <a:pt x="1956978" y="78133"/>
                    </a:cubicBezTo>
                    <a:lnTo>
                      <a:pt x="1956978" y="703193"/>
                    </a:lnTo>
                    <a:cubicBezTo>
                      <a:pt x="1956978" y="746345"/>
                      <a:pt x="1921997" y="781326"/>
                      <a:pt x="1878845" y="781326"/>
                    </a:cubicBezTo>
                    <a:lnTo>
                      <a:pt x="78133" y="781326"/>
                    </a:lnTo>
                    <a:cubicBezTo>
                      <a:pt x="34981" y="781326"/>
                      <a:pt x="0" y="746345"/>
                      <a:pt x="0" y="703193"/>
                    </a:cubicBezTo>
                    <a:lnTo>
                      <a:pt x="0" y="78133"/>
                    </a:lnTo>
                    <a:close/>
                  </a:path>
                </a:pathLst>
              </a:custGeom>
            </p:spPr>
            <p:style>
              <a:lnRef idx="2">
                <a:schemeClr val="lt1">
                  <a:hueOff val="0"/>
                  <a:satOff val="0"/>
                  <a:lumOff val="0"/>
                  <a:alphaOff val="0"/>
                </a:schemeClr>
              </a:lnRef>
              <a:fillRef idx="1">
                <a:schemeClr val="accent2">
                  <a:shade val="80000"/>
                  <a:hueOff val="0"/>
                  <a:satOff val="-14010"/>
                  <a:lumOff val="15876"/>
                  <a:alphaOff val="0"/>
                </a:schemeClr>
              </a:fillRef>
              <a:effectRef idx="0">
                <a:schemeClr val="accent2">
                  <a:shade val="80000"/>
                  <a:hueOff val="0"/>
                  <a:satOff val="-14010"/>
                  <a:lumOff val="15876"/>
                  <a:alphaOff val="0"/>
                </a:schemeClr>
              </a:effectRef>
              <a:fontRef idx="minor">
                <a:schemeClr val="lt1"/>
              </a:fontRef>
            </p:style>
            <p:txBody>
              <a:bodyPr spcFirstLastPara="0" vert="horz" wrap="square" lIns="91464" tIns="91464" rIns="91464" bIns="91464" numCol="1" spcCol="1270" anchor="ctr" anchorCtr="0">
                <a:noAutofit/>
              </a:bodyPr>
              <a:lstStyle/>
              <a:p>
                <a:pPr lvl="0" algn="ctr" defTabSz="800100">
                  <a:lnSpc>
                    <a:spcPct val="90000"/>
                  </a:lnSpc>
                  <a:spcBef>
                    <a:spcPct val="0"/>
                  </a:spcBef>
                  <a:spcAft>
                    <a:spcPct val="35000"/>
                  </a:spcAft>
                </a:pPr>
                <a:r>
                  <a:rPr lang="it-IT" sz="1100" kern="1200" dirty="0"/>
                  <a:t>GAMMA Solution Definition</a:t>
                </a:r>
                <a:endParaRPr lang="en-US" sz="1100" kern="1200" dirty="0"/>
              </a:p>
            </p:txBody>
          </p:sp>
          <p:sp>
            <p:nvSpPr>
              <p:cNvPr id="90" name="Figura a mano libera 89"/>
              <p:cNvSpPr/>
              <p:nvPr/>
            </p:nvSpPr>
            <p:spPr>
              <a:xfrm>
                <a:off x="6830219" y="4014959"/>
                <a:ext cx="351597" cy="292998"/>
              </a:xfrm>
              <a:custGeom>
                <a:avLst/>
                <a:gdLst>
                  <a:gd name="connsiteX0" fmla="*/ 0 w 292997"/>
                  <a:gd name="connsiteY0" fmla="*/ 70319 h 351596"/>
                  <a:gd name="connsiteX1" fmla="*/ 146499 w 292997"/>
                  <a:gd name="connsiteY1" fmla="*/ 70319 h 351596"/>
                  <a:gd name="connsiteX2" fmla="*/ 146499 w 292997"/>
                  <a:gd name="connsiteY2" fmla="*/ 0 h 351596"/>
                  <a:gd name="connsiteX3" fmla="*/ 292997 w 292997"/>
                  <a:gd name="connsiteY3" fmla="*/ 175798 h 351596"/>
                  <a:gd name="connsiteX4" fmla="*/ 146499 w 292997"/>
                  <a:gd name="connsiteY4" fmla="*/ 351596 h 351596"/>
                  <a:gd name="connsiteX5" fmla="*/ 146499 w 292997"/>
                  <a:gd name="connsiteY5" fmla="*/ 281277 h 351596"/>
                  <a:gd name="connsiteX6" fmla="*/ 0 w 292997"/>
                  <a:gd name="connsiteY6" fmla="*/ 281277 h 351596"/>
                  <a:gd name="connsiteX7" fmla="*/ 0 w 292997"/>
                  <a:gd name="connsiteY7" fmla="*/ 70319 h 35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997" h="351596">
                    <a:moveTo>
                      <a:pt x="234398" y="1"/>
                    </a:moveTo>
                    <a:lnTo>
                      <a:pt x="234398" y="175799"/>
                    </a:lnTo>
                    <a:lnTo>
                      <a:pt x="292997" y="175799"/>
                    </a:lnTo>
                    <a:lnTo>
                      <a:pt x="146499" y="351595"/>
                    </a:lnTo>
                    <a:lnTo>
                      <a:pt x="0" y="175799"/>
                    </a:lnTo>
                    <a:lnTo>
                      <a:pt x="58599" y="175799"/>
                    </a:lnTo>
                    <a:lnTo>
                      <a:pt x="58599" y="1"/>
                    </a:lnTo>
                    <a:lnTo>
                      <a:pt x="234398" y="1"/>
                    </a:lnTo>
                    <a:close/>
                  </a:path>
                </a:pathLst>
              </a:cu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70320" tIns="1" rIns="70319" bIns="87899" numCol="1" spcCol="1270" anchor="ctr" anchorCtr="0">
                <a:noAutofit/>
              </a:bodyPr>
              <a:lstStyle/>
              <a:p>
                <a:pPr algn="ctr" defTabSz="622300">
                  <a:lnSpc>
                    <a:spcPct val="90000"/>
                  </a:lnSpc>
                  <a:spcAft>
                    <a:spcPct val="35000"/>
                  </a:spcAft>
                </a:pPr>
                <a:endParaRPr lang="en-US" sz="1100"/>
              </a:p>
            </p:txBody>
          </p:sp>
          <p:sp>
            <p:nvSpPr>
              <p:cNvPr id="91" name="Figura a mano libera 90"/>
              <p:cNvSpPr/>
              <p:nvPr/>
            </p:nvSpPr>
            <p:spPr>
              <a:xfrm>
                <a:off x="6027528" y="4356790"/>
                <a:ext cx="1956978" cy="781326"/>
              </a:xfrm>
              <a:custGeom>
                <a:avLst/>
                <a:gdLst>
                  <a:gd name="connsiteX0" fmla="*/ 0 w 1956978"/>
                  <a:gd name="connsiteY0" fmla="*/ 78133 h 781326"/>
                  <a:gd name="connsiteX1" fmla="*/ 78133 w 1956978"/>
                  <a:gd name="connsiteY1" fmla="*/ 0 h 781326"/>
                  <a:gd name="connsiteX2" fmla="*/ 1878845 w 1956978"/>
                  <a:gd name="connsiteY2" fmla="*/ 0 h 781326"/>
                  <a:gd name="connsiteX3" fmla="*/ 1956978 w 1956978"/>
                  <a:gd name="connsiteY3" fmla="*/ 78133 h 781326"/>
                  <a:gd name="connsiteX4" fmla="*/ 1956978 w 1956978"/>
                  <a:gd name="connsiteY4" fmla="*/ 703193 h 781326"/>
                  <a:gd name="connsiteX5" fmla="*/ 1878845 w 1956978"/>
                  <a:gd name="connsiteY5" fmla="*/ 781326 h 781326"/>
                  <a:gd name="connsiteX6" fmla="*/ 78133 w 1956978"/>
                  <a:gd name="connsiteY6" fmla="*/ 781326 h 781326"/>
                  <a:gd name="connsiteX7" fmla="*/ 0 w 1956978"/>
                  <a:gd name="connsiteY7" fmla="*/ 703193 h 781326"/>
                  <a:gd name="connsiteX8" fmla="*/ 0 w 1956978"/>
                  <a:gd name="connsiteY8" fmla="*/ 78133 h 7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781326">
                    <a:moveTo>
                      <a:pt x="0" y="78133"/>
                    </a:moveTo>
                    <a:cubicBezTo>
                      <a:pt x="0" y="34981"/>
                      <a:pt x="34981" y="0"/>
                      <a:pt x="78133" y="0"/>
                    </a:cubicBezTo>
                    <a:lnTo>
                      <a:pt x="1878845" y="0"/>
                    </a:lnTo>
                    <a:cubicBezTo>
                      <a:pt x="1921997" y="0"/>
                      <a:pt x="1956978" y="34981"/>
                      <a:pt x="1956978" y="78133"/>
                    </a:cubicBezTo>
                    <a:lnTo>
                      <a:pt x="1956978" y="703193"/>
                    </a:lnTo>
                    <a:cubicBezTo>
                      <a:pt x="1956978" y="746345"/>
                      <a:pt x="1921997" y="781326"/>
                      <a:pt x="1878845" y="781326"/>
                    </a:cubicBezTo>
                    <a:lnTo>
                      <a:pt x="78133" y="781326"/>
                    </a:lnTo>
                    <a:cubicBezTo>
                      <a:pt x="34981" y="781326"/>
                      <a:pt x="0" y="746345"/>
                      <a:pt x="0" y="703193"/>
                    </a:cubicBezTo>
                    <a:lnTo>
                      <a:pt x="0" y="78133"/>
                    </a:lnTo>
                    <a:close/>
                  </a:path>
                </a:pathLst>
              </a:custGeom>
            </p:spPr>
            <p:style>
              <a:lnRef idx="2">
                <a:schemeClr val="lt1">
                  <a:hueOff val="0"/>
                  <a:satOff val="0"/>
                  <a:lumOff val="0"/>
                  <a:alphaOff val="0"/>
                </a:schemeClr>
              </a:lnRef>
              <a:fillRef idx="1">
                <a:schemeClr val="accent2">
                  <a:shade val="80000"/>
                  <a:hueOff val="0"/>
                  <a:satOff val="-14010"/>
                  <a:lumOff val="15876"/>
                  <a:alphaOff val="0"/>
                </a:schemeClr>
              </a:fillRef>
              <a:effectRef idx="0">
                <a:schemeClr val="accent2">
                  <a:shade val="80000"/>
                  <a:hueOff val="0"/>
                  <a:satOff val="-14010"/>
                  <a:lumOff val="15876"/>
                  <a:alphaOff val="0"/>
                </a:schemeClr>
              </a:effectRef>
              <a:fontRef idx="minor">
                <a:schemeClr val="lt1"/>
              </a:fontRef>
            </p:style>
            <p:txBody>
              <a:bodyPr spcFirstLastPara="0" vert="horz" wrap="square" lIns="91464" tIns="91464" rIns="91464" bIns="91464" numCol="1" spcCol="1270" anchor="ctr" anchorCtr="0">
                <a:noAutofit/>
              </a:bodyPr>
              <a:lstStyle/>
              <a:p>
                <a:pPr algn="ctr" defTabSz="800100">
                  <a:lnSpc>
                    <a:spcPct val="90000"/>
                  </a:lnSpc>
                  <a:spcAft>
                    <a:spcPct val="35000"/>
                  </a:spcAft>
                </a:pPr>
                <a:r>
                  <a:rPr lang="it-IT" sz="1100" dirty="0"/>
                  <a:t>GAMMA Solution Architecture</a:t>
                </a:r>
              </a:p>
              <a:p>
                <a:pPr algn="ctr" defTabSz="800100">
                  <a:lnSpc>
                    <a:spcPct val="90000"/>
                  </a:lnSpc>
                  <a:spcAft>
                    <a:spcPct val="35000"/>
                  </a:spcAft>
                </a:pPr>
                <a:r>
                  <a:rPr lang="it-IT" sz="1100" dirty="0"/>
                  <a:t>(NAF </a:t>
                </a:r>
                <a:r>
                  <a:rPr lang="it-IT" sz="1100" dirty="0" err="1"/>
                  <a:t>Views</a:t>
                </a:r>
                <a:r>
                  <a:rPr lang="it-IT" sz="1100" dirty="0"/>
                  <a:t>)</a:t>
                </a:r>
                <a:endParaRPr lang="en-US" sz="1100" dirty="0"/>
              </a:p>
            </p:txBody>
          </p:sp>
        </p:grpSp>
        <p:sp>
          <p:nvSpPr>
            <p:cNvPr id="92" name="Rettangolo 91"/>
            <p:cNvSpPr/>
            <p:nvPr/>
          </p:nvSpPr>
          <p:spPr bwMode="auto">
            <a:xfrm>
              <a:off x="7450707" y="2819400"/>
              <a:ext cx="1540893" cy="32004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1762600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ttore 4 5"/>
          <p:cNvCxnSpPr>
            <a:endCxn id="12" idx="1"/>
          </p:cNvCxnSpPr>
          <p:nvPr/>
        </p:nvCxnSpPr>
        <p:spPr>
          <a:xfrm rot="16200000" flipH="1">
            <a:off x="3984625" y="4879976"/>
            <a:ext cx="898525" cy="24765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97" name="Connettore 4 5"/>
          <p:cNvCxnSpPr/>
          <p:nvPr/>
        </p:nvCxnSpPr>
        <p:spPr>
          <a:xfrm rot="16200000" flipH="1">
            <a:off x="3174206" y="3866357"/>
            <a:ext cx="709613"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1268" name="Titolo 1"/>
          <p:cNvSpPr>
            <a:spLocks noGrp="1"/>
          </p:cNvSpPr>
          <p:nvPr>
            <p:ph type="title"/>
          </p:nvPr>
        </p:nvSpPr>
        <p:spPr>
          <a:xfrm>
            <a:off x="1417638" y="257175"/>
            <a:ext cx="7421562" cy="369332"/>
          </a:xfrm>
        </p:spPr>
        <p:txBody>
          <a:bodyPr/>
          <a:lstStyle/>
          <a:p>
            <a:r>
              <a:rPr lang="it-IT" altLang="it-IT" kern="1200" dirty="0">
                <a:latin typeface="Arial" charset="0"/>
                <a:ea typeface="ＭＳ Ｐゴシック" pitchFamily="34" charset="-128"/>
                <a:cs typeface="+mn-cs"/>
              </a:rPr>
              <a:t>Security </a:t>
            </a:r>
            <a:r>
              <a:rPr lang="it-IT" altLang="it-IT" kern="1200" dirty="0" err="1">
                <a:latin typeface="Arial" charset="0"/>
                <a:ea typeface="ＭＳ Ｐゴシック" pitchFamily="34" charset="-128"/>
                <a:cs typeface="+mn-cs"/>
              </a:rPr>
              <a:t>Risk</a:t>
            </a:r>
            <a:r>
              <a:rPr lang="it-IT" altLang="it-IT" kern="1200" dirty="0">
                <a:latin typeface="Arial" charset="0"/>
                <a:ea typeface="ＭＳ Ｐゴシック" pitchFamily="34" charset="-128"/>
                <a:cs typeface="+mn-cs"/>
              </a:rPr>
              <a:t> </a:t>
            </a:r>
            <a:r>
              <a:rPr lang="it-IT" altLang="it-IT" kern="1200" dirty="0" err="1">
                <a:latin typeface="Arial" charset="0"/>
                <a:ea typeface="ＭＳ Ｐゴシック" pitchFamily="34" charset="-128"/>
                <a:cs typeface="+mn-cs"/>
              </a:rPr>
              <a:t>Assessment</a:t>
            </a:r>
            <a:r>
              <a:rPr lang="it-IT" altLang="it-IT" kern="1200" dirty="0">
                <a:latin typeface="Arial" charset="0"/>
                <a:ea typeface="ＭＳ Ｐゴシック" pitchFamily="34" charset="-128"/>
                <a:cs typeface="+mn-cs"/>
              </a:rPr>
              <a:t> and Treatment in GAMMA</a:t>
            </a:r>
          </a:p>
        </p:txBody>
      </p:sp>
      <p:sp>
        <p:nvSpPr>
          <p:cNvPr id="3" name="Rettangolo 2"/>
          <p:cNvSpPr/>
          <p:nvPr/>
        </p:nvSpPr>
        <p:spPr>
          <a:xfrm>
            <a:off x="911225" y="1147763"/>
            <a:ext cx="1725613" cy="6937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ATM Core </a:t>
            </a:r>
            <a:r>
              <a:rPr lang="it-IT" sz="1400" b="1" dirty="0" err="1"/>
              <a:t>Functions</a:t>
            </a:r>
            <a:r>
              <a:rPr lang="it-IT" sz="1400" b="1" dirty="0"/>
              <a:t> (</a:t>
            </a:r>
            <a:r>
              <a:rPr lang="it-IT" sz="1400" b="1" dirty="0" err="1"/>
              <a:t>Primary</a:t>
            </a:r>
            <a:r>
              <a:rPr lang="it-IT" sz="1400" b="1" dirty="0"/>
              <a:t> </a:t>
            </a:r>
            <a:r>
              <a:rPr lang="it-IT" sz="1400" b="1" dirty="0" err="1"/>
              <a:t>Assets</a:t>
            </a:r>
            <a:r>
              <a:rPr lang="it-IT" sz="1400" b="1" dirty="0"/>
              <a:t>)</a:t>
            </a:r>
          </a:p>
        </p:txBody>
      </p:sp>
      <p:cxnSp>
        <p:nvCxnSpPr>
          <p:cNvPr id="6" name="Connettore 4 5"/>
          <p:cNvCxnSpPr/>
          <p:nvPr/>
        </p:nvCxnSpPr>
        <p:spPr>
          <a:xfrm rot="16200000" flipH="1">
            <a:off x="1331913" y="1987550"/>
            <a:ext cx="508000"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9" name="Rettangolo 8"/>
          <p:cNvSpPr/>
          <p:nvPr/>
        </p:nvSpPr>
        <p:spPr>
          <a:xfrm>
            <a:off x="1728788" y="2003425"/>
            <a:ext cx="1725612" cy="693738"/>
          </a:xfrm>
          <a:prstGeom prst="rect">
            <a:avLst/>
          </a:prstGeom>
          <a:solidFill>
            <a:srgbClr val="F6DA1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Supporting </a:t>
            </a:r>
            <a:r>
              <a:rPr lang="it-IT" sz="1400" b="1" dirty="0" err="1"/>
              <a:t>Assets</a:t>
            </a:r>
            <a:endParaRPr lang="it-IT" sz="1400" b="1" dirty="0"/>
          </a:p>
        </p:txBody>
      </p:sp>
      <p:sp>
        <p:nvSpPr>
          <p:cNvPr id="10" name="Rettangolo 9"/>
          <p:cNvSpPr/>
          <p:nvPr/>
        </p:nvSpPr>
        <p:spPr>
          <a:xfrm>
            <a:off x="2663825" y="3109913"/>
            <a:ext cx="1725613" cy="693737"/>
          </a:xfrm>
          <a:prstGeom prst="rect">
            <a:avLst/>
          </a:prstGeom>
          <a:solidFill>
            <a:srgbClr val="FFA2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err="1"/>
              <a:t>Threat</a:t>
            </a:r>
            <a:r>
              <a:rPr lang="it-IT" sz="1400" b="1" dirty="0"/>
              <a:t> </a:t>
            </a:r>
            <a:r>
              <a:rPr lang="it-IT" sz="1400" b="1" dirty="0" err="1"/>
              <a:t>Scenarios</a:t>
            </a:r>
            <a:r>
              <a:rPr lang="it-IT" sz="1400" b="1" dirty="0"/>
              <a:t> </a:t>
            </a:r>
          </a:p>
          <a:p>
            <a:pPr algn="ctr">
              <a:defRPr/>
            </a:pPr>
            <a:r>
              <a:rPr lang="it-IT" sz="1400" b="1" dirty="0"/>
              <a:t>(</a:t>
            </a:r>
            <a:r>
              <a:rPr lang="it-IT" sz="1400" b="1" dirty="0" err="1"/>
              <a:t>most</a:t>
            </a:r>
            <a:r>
              <a:rPr lang="it-IT" sz="1400" b="1" dirty="0"/>
              <a:t> </a:t>
            </a:r>
            <a:r>
              <a:rPr lang="it-IT" sz="1400" b="1" dirty="0" err="1"/>
              <a:t>feared</a:t>
            </a:r>
            <a:r>
              <a:rPr lang="it-IT" sz="1400" b="1" dirty="0"/>
              <a:t> </a:t>
            </a:r>
            <a:r>
              <a:rPr lang="it-IT" sz="1400" b="1" dirty="0" err="1"/>
              <a:t>threats</a:t>
            </a:r>
            <a:r>
              <a:rPr lang="it-IT" sz="1400" b="1" dirty="0"/>
              <a:t>)</a:t>
            </a:r>
          </a:p>
        </p:txBody>
      </p:sp>
      <p:sp>
        <p:nvSpPr>
          <p:cNvPr id="11" name="Rettangolo 10"/>
          <p:cNvSpPr/>
          <p:nvPr/>
        </p:nvSpPr>
        <p:spPr>
          <a:xfrm>
            <a:off x="3611563" y="3975100"/>
            <a:ext cx="1724025" cy="693738"/>
          </a:xfrm>
          <a:prstGeom prst="rect">
            <a:avLst/>
          </a:prstGeom>
          <a:solidFill>
            <a:srgbClr val="E700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High </a:t>
            </a:r>
            <a:r>
              <a:rPr lang="it-IT" sz="1400" b="1" dirty="0" err="1"/>
              <a:t>level</a:t>
            </a:r>
            <a:r>
              <a:rPr lang="it-IT" sz="1400" b="1" dirty="0"/>
              <a:t> </a:t>
            </a:r>
            <a:r>
              <a:rPr lang="it-IT" sz="1400" b="1" dirty="0" err="1"/>
              <a:t>Risks</a:t>
            </a:r>
            <a:endParaRPr lang="it-IT" sz="1400" b="1" dirty="0"/>
          </a:p>
        </p:txBody>
      </p:sp>
      <p:sp>
        <p:nvSpPr>
          <p:cNvPr id="12" name="Rettangolo 11"/>
          <p:cNvSpPr/>
          <p:nvPr/>
        </p:nvSpPr>
        <p:spPr>
          <a:xfrm>
            <a:off x="4557713" y="5105400"/>
            <a:ext cx="1725612" cy="693738"/>
          </a:xfrm>
          <a:prstGeom prst="rect">
            <a:avLst/>
          </a:prstGeom>
          <a:solidFill>
            <a:srgbClr val="0096D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Security Controls</a:t>
            </a:r>
          </a:p>
        </p:txBody>
      </p:sp>
      <p:sp>
        <p:nvSpPr>
          <p:cNvPr id="13" name="Rettangolo 12"/>
          <p:cNvSpPr/>
          <p:nvPr/>
        </p:nvSpPr>
        <p:spPr>
          <a:xfrm>
            <a:off x="5421313" y="5972175"/>
            <a:ext cx="1724025"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t>Security </a:t>
            </a:r>
            <a:r>
              <a:rPr lang="it-IT" sz="1400" b="1" dirty="0" err="1"/>
              <a:t>KPIs</a:t>
            </a:r>
            <a:endParaRPr lang="it-IT" sz="1400" b="1" dirty="0"/>
          </a:p>
        </p:txBody>
      </p:sp>
      <p:sp>
        <p:nvSpPr>
          <p:cNvPr id="11277" name="CasellaDiTesto 19"/>
          <p:cNvSpPr txBox="1">
            <a:spLocks noChangeArrowheads="1"/>
          </p:cNvSpPr>
          <p:nvPr/>
        </p:nvSpPr>
        <p:spPr bwMode="auto">
          <a:xfrm>
            <a:off x="5340350" y="1752600"/>
            <a:ext cx="749300" cy="369888"/>
          </a:xfrm>
          <a:prstGeom prst="rect">
            <a:avLst/>
          </a:prstGeom>
          <a:noFill/>
          <a:ln w="9525">
            <a:noFill/>
            <a:miter lim="800000"/>
            <a:headEnd/>
            <a:tailEnd/>
          </a:ln>
        </p:spPr>
        <p:txBody>
          <a:bodyPr wrap="none">
            <a:spAutoFit/>
          </a:bodyPr>
          <a:lstStyle/>
          <a:p>
            <a:r>
              <a:rPr lang="it-IT" altLang="it-IT" b="1" dirty="0" err="1"/>
              <a:t>What</a:t>
            </a:r>
            <a:endParaRPr lang="it-IT" altLang="it-IT" b="1" dirty="0"/>
          </a:p>
        </p:txBody>
      </p:sp>
      <p:sp>
        <p:nvSpPr>
          <p:cNvPr id="11278" name="CasellaDiTesto 20"/>
          <p:cNvSpPr txBox="1">
            <a:spLocks noChangeArrowheads="1"/>
          </p:cNvSpPr>
          <p:nvPr/>
        </p:nvSpPr>
        <p:spPr bwMode="auto">
          <a:xfrm>
            <a:off x="8212138" y="5943600"/>
            <a:ext cx="673100" cy="369887"/>
          </a:xfrm>
          <a:prstGeom prst="rect">
            <a:avLst/>
          </a:prstGeom>
          <a:noFill/>
          <a:ln w="9525">
            <a:noFill/>
            <a:miter lim="800000"/>
            <a:headEnd/>
            <a:tailEnd/>
          </a:ln>
        </p:spPr>
        <p:txBody>
          <a:bodyPr wrap="none">
            <a:spAutoFit/>
          </a:bodyPr>
          <a:lstStyle/>
          <a:p>
            <a:r>
              <a:rPr lang="it-IT" altLang="it-IT" b="1"/>
              <a:t>How</a:t>
            </a:r>
          </a:p>
        </p:txBody>
      </p:sp>
      <p:sp>
        <p:nvSpPr>
          <p:cNvPr id="11279" name="CasellaDiTesto 21"/>
          <p:cNvSpPr txBox="1">
            <a:spLocks noChangeArrowheads="1"/>
          </p:cNvSpPr>
          <p:nvPr/>
        </p:nvSpPr>
        <p:spPr bwMode="auto">
          <a:xfrm>
            <a:off x="6562725" y="3746500"/>
            <a:ext cx="671513" cy="368300"/>
          </a:xfrm>
          <a:prstGeom prst="rect">
            <a:avLst/>
          </a:prstGeom>
          <a:noFill/>
          <a:ln w="9525">
            <a:noFill/>
            <a:miter lim="800000"/>
            <a:headEnd/>
            <a:tailEnd/>
          </a:ln>
        </p:spPr>
        <p:txBody>
          <a:bodyPr wrap="none">
            <a:spAutoFit/>
          </a:bodyPr>
          <a:lstStyle/>
          <a:p>
            <a:r>
              <a:rPr lang="it-IT" altLang="it-IT" b="1"/>
              <a:t>Why</a:t>
            </a:r>
          </a:p>
        </p:txBody>
      </p:sp>
      <p:pic>
        <p:nvPicPr>
          <p:cNvPr id="11280" name="Immagine 3"/>
          <p:cNvPicPr>
            <a:picLocks noChangeAspect="1" noChangeArrowheads="1"/>
          </p:cNvPicPr>
          <p:nvPr/>
        </p:nvPicPr>
        <p:blipFill>
          <a:blip r:embed="rId3" cstate="print"/>
          <a:srcRect/>
          <a:stretch>
            <a:fillRect/>
          </a:stretch>
        </p:blipFill>
        <p:spPr bwMode="auto">
          <a:xfrm>
            <a:off x="2740025" y="1214438"/>
            <a:ext cx="950913" cy="265112"/>
          </a:xfrm>
          <a:prstGeom prst="rect">
            <a:avLst/>
          </a:prstGeom>
          <a:noFill/>
          <a:ln w="9525">
            <a:noFill/>
            <a:miter lim="800000"/>
            <a:headEnd/>
            <a:tailEnd/>
          </a:ln>
        </p:spPr>
      </p:pic>
      <p:sp>
        <p:nvSpPr>
          <p:cNvPr id="11281" name="CasellaDiTesto 60"/>
          <p:cNvSpPr txBox="1">
            <a:spLocks noChangeArrowheads="1"/>
          </p:cNvSpPr>
          <p:nvPr/>
        </p:nvSpPr>
        <p:spPr bwMode="auto">
          <a:xfrm>
            <a:off x="3025775" y="1416050"/>
            <a:ext cx="411163" cy="338138"/>
          </a:xfrm>
          <a:prstGeom prst="rect">
            <a:avLst/>
          </a:prstGeom>
          <a:noFill/>
          <a:ln w="9525">
            <a:noFill/>
            <a:miter lim="800000"/>
            <a:headEnd/>
            <a:tailEnd/>
          </a:ln>
        </p:spPr>
        <p:txBody>
          <a:bodyPr wrap="none">
            <a:spAutoFit/>
          </a:bodyPr>
          <a:lstStyle/>
          <a:p>
            <a:r>
              <a:rPr lang="it-IT" altLang="it-IT" sz="1600" b="1"/>
              <a:t>13</a:t>
            </a:r>
          </a:p>
        </p:txBody>
      </p:sp>
      <p:pic>
        <p:nvPicPr>
          <p:cNvPr id="11282" name="Immagine 64"/>
          <p:cNvPicPr>
            <a:picLocks noChangeAspect="1" noChangeArrowheads="1"/>
          </p:cNvPicPr>
          <p:nvPr/>
        </p:nvPicPr>
        <p:blipFill>
          <a:blip r:embed="rId4" cstate="print"/>
          <a:srcRect/>
          <a:stretch>
            <a:fillRect/>
          </a:stretch>
        </p:blipFill>
        <p:spPr bwMode="auto">
          <a:xfrm>
            <a:off x="3557588" y="2066925"/>
            <a:ext cx="949325" cy="265113"/>
          </a:xfrm>
          <a:prstGeom prst="rect">
            <a:avLst/>
          </a:prstGeom>
          <a:noFill/>
          <a:ln w="9525">
            <a:noFill/>
            <a:miter lim="800000"/>
            <a:headEnd/>
            <a:tailEnd/>
          </a:ln>
        </p:spPr>
      </p:pic>
      <p:sp>
        <p:nvSpPr>
          <p:cNvPr id="11283" name="CasellaDiTesto 65"/>
          <p:cNvSpPr txBox="1">
            <a:spLocks noChangeArrowheads="1"/>
          </p:cNvSpPr>
          <p:nvPr/>
        </p:nvSpPr>
        <p:spPr bwMode="auto">
          <a:xfrm>
            <a:off x="3843338" y="2268538"/>
            <a:ext cx="411162" cy="339725"/>
          </a:xfrm>
          <a:prstGeom prst="rect">
            <a:avLst/>
          </a:prstGeom>
          <a:noFill/>
          <a:ln w="9525">
            <a:noFill/>
            <a:miter lim="800000"/>
            <a:headEnd/>
            <a:tailEnd/>
          </a:ln>
        </p:spPr>
        <p:txBody>
          <a:bodyPr wrap="none">
            <a:spAutoFit/>
          </a:bodyPr>
          <a:lstStyle/>
          <a:p>
            <a:r>
              <a:rPr lang="it-IT" altLang="it-IT" sz="1600" b="1"/>
              <a:t>59</a:t>
            </a:r>
          </a:p>
        </p:txBody>
      </p:sp>
      <p:pic>
        <p:nvPicPr>
          <p:cNvPr id="11284" name="Immagine 66"/>
          <p:cNvPicPr>
            <a:picLocks noChangeAspect="1" noChangeArrowheads="1"/>
          </p:cNvPicPr>
          <p:nvPr/>
        </p:nvPicPr>
        <p:blipFill>
          <a:blip r:embed="rId4" cstate="print"/>
          <a:srcRect/>
          <a:stretch>
            <a:fillRect/>
          </a:stretch>
        </p:blipFill>
        <p:spPr bwMode="auto">
          <a:xfrm>
            <a:off x="4422775" y="3192463"/>
            <a:ext cx="949325" cy="265112"/>
          </a:xfrm>
          <a:prstGeom prst="rect">
            <a:avLst/>
          </a:prstGeom>
          <a:noFill/>
          <a:ln w="9525">
            <a:noFill/>
            <a:miter lim="800000"/>
            <a:headEnd/>
            <a:tailEnd/>
          </a:ln>
        </p:spPr>
      </p:pic>
      <p:sp>
        <p:nvSpPr>
          <p:cNvPr id="11285" name="CasellaDiTesto 67"/>
          <p:cNvSpPr txBox="1">
            <a:spLocks noChangeArrowheads="1"/>
          </p:cNvSpPr>
          <p:nvPr/>
        </p:nvSpPr>
        <p:spPr bwMode="auto">
          <a:xfrm>
            <a:off x="4706938" y="3395663"/>
            <a:ext cx="412750" cy="338137"/>
          </a:xfrm>
          <a:prstGeom prst="rect">
            <a:avLst/>
          </a:prstGeom>
          <a:noFill/>
          <a:ln w="9525">
            <a:noFill/>
            <a:miter lim="800000"/>
            <a:headEnd/>
            <a:tailEnd/>
          </a:ln>
        </p:spPr>
        <p:txBody>
          <a:bodyPr wrap="none">
            <a:spAutoFit/>
          </a:bodyPr>
          <a:lstStyle/>
          <a:p>
            <a:r>
              <a:rPr lang="it-IT" altLang="it-IT" sz="1600" b="1"/>
              <a:t>44</a:t>
            </a:r>
          </a:p>
        </p:txBody>
      </p:sp>
      <p:pic>
        <p:nvPicPr>
          <p:cNvPr id="11286" name="Immagine 68"/>
          <p:cNvPicPr>
            <a:picLocks noChangeAspect="1" noChangeArrowheads="1"/>
          </p:cNvPicPr>
          <p:nvPr/>
        </p:nvPicPr>
        <p:blipFill>
          <a:blip r:embed="rId3" cstate="print"/>
          <a:srcRect/>
          <a:stretch>
            <a:fillRect/>
          </a:stretch>
        </p:blipFill>
        <p:spPr bwMode="auto">
          <a:xfrm>
            <a:off x="5429250" y="4070350"/>
            <a:ext cx="950913" cy="265113"/>
          </a:xfrm>
          <a:prstGeom prst="rect">
            <a:avLst/>
          </a:prstGeom>
          <a:noFill/>
          <a:ln w="9525">
            <a:noFill/>
            <a:miter lim="800000"/>
            <a:headEnd/>
            <a:tailEnd/>
          </a:ln>
        </p:spPr>
      </p:pic>
      <p:sp>
        <p:nvSpPr>
          <p:cNvPr id="11287" name="CasellaDiTesto 69"/>
          <p:cNvSpPr txBox="1">
            <a:spLocks noChangeArrowheads="1"/>
          </p:cNvSpPr>
          <p:nvPr/>
        </p:nvSpPr>
        <p:spPr bwMode="auto">
          <a:xfrm>
            <a:off x="5715000" y="4271963"/>
            <a:ext cx="412750" cy="338137"/>
          </a:xfrm>
          <a:prstGeom prst="rect">
            <a:avLst/>
          </a:prstGeom>
          <a:noFill/>
          <a:ln w="9525">
            <a:noFill/>
            <a:miter lim="800000"/>
            <a:headEnd/>
            <a:tailEnd/>
          </a:ln>
        </p:spPr>
        <p:txBody>
          <a:bodyPr wrap="none">
            <a:spAutoFit/>
          </a:bodyPr>
          <a:lstStyle/>
          <a:p>
            <a:r>
              <a:rPr lang="it-IT" altLang="it-IT" sz="1600" b="1"/>
              <a:t>95</a:t>
            </a:r>
          </a:p>
        </p:txBody>
      </p:sp>
      <p:pic>
        <p:nvPicPr>
          <p:cNvPr id="11288" name="Immagine 70"/>
          <p:cNvPicPr>
            <a:picLocks noChangeAspect="1" noChangeArrowheads="1"/>
          </p:cNvPicPr>
          <p:nvPr/>
        </p:nvPicPr>
        <p:blipFill>
          <a:blip r:embed="rId4" cstate="print"/>
          <a:srcRect/>
          <a:stretch>
            <a:fillRect/>
          </a:stretch>
        </p:blipFill>
        <p:spPr bwMode="auto">
          <a:xfrm>
            <a:off x="6378575" y="5184775"/>
            <a:ext cx="949325" cy="263525"/>
          </a:xfrm>
          <a:prstGeom prst="rect">
            <a:avLst/>
          </a:prstGeom>
          <a:noFill/>
          <a:ln w="9525">
            <a:noFill/>
            <a:miter lim="800000"/>
            <a:headEnd/>
            <a:tailEnd/>
          </a:ln>
        </p:spPr>
      </p:pic>
      <p:sp>
        <p:nvSpPr>
          <p:cNvPr id="11289" name="CasellaDiTesto 71"/>
          <p:cNvSpPr txBox="1">
            <a:spLocks noChangeArrowheads="1"/>
          </p:cNvSpPr>
          <p:nvPr/>
        </p:nvSpPr>
        <p:spPr bwMode="auto">
          <a:xfrm>
            <a:off x="6662738" y="5386388"/>
            <a:ext cx="527050" cy="338137"/>
          </a:xfrm>
          <a:prstGeom prst="rect">
            <a:avLst/>
          </a:prstGeom>
          <a:noFill/>
          <a:ln w="9525">
            <a:noFill/>
            <a:miter lim="800000"/>
            <a:headEnd/>
            <a:tailEnd/>
          </a:ln>
        </p:spPr>
        <p:txBody>
          <a:bodyPr wrap="none">
            <a:spAutoFit/>
          </a:bodyPr>
          <a:lstStyle/>
          <a:p>
            <a:r>
              <a:rPr lang="it-IT" altLang="it-IT" sz="1600" b="1"/>
              <a:t>318</a:t>
            </a:r>
          </a:p>
        </p:txBody>
      </p:sp>
      <p:cxnSp>
        <p:nvCxnSpPr>
          <p:cNvPr id="89" name="Connettore 4 5"/>
          <p:cNvCxnSpPr/>
          <p:nvPr/>
        </p:nvCxnSpPr>
        <p:spPr>
          <a:xfrm rot="16200000" flipH="1">
            <a:off x="2213769" y="2966244"/>
            <a:ext cx="709612" cy="21590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100" name="Connettore 4 5"/>
          <p:cNvCxnSpPr>
            <a:endCxn id="13" idx="1"/>
          </p:cNvCxnSpPr>
          <p:nvPr/>
        </p:nvCxnSpPr>
        <p:spPr>
          <a:xfrm rot="16200000" flipH="1">
            <a:off x="5062538" y="5959475"/>
            <a:ext cx="541337" cy="176213"/>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102" name="Rettangolo arrotondato 101"/>
          <p:cNvSpPr/>
          <p:nvPr/>
        </p:nvSpPr>
        <p:spPr>
          <a:xfrm>
            <a:off x="792163" y="1023938"/>
            <a:ext cx="4298950" cy="1804987"/>
          </a:xfrm>
          <a:prstGeom prst="roundRect">
            <a:avLst>
              <a:gd name="adj" fmla="val 972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3" name="Rettangolo arrotondato 102"/>
          <p:cNvSpPr/>
          <p:nvPr/>
        </p:nvSpPr>
        <p:spPr>
          <a:xfrm>
            <a:off x="2168525" y="3005138"/>
            <a:ext cx="4298950" cy="1804987"/>
          </a:xfrm>
          <a:prstGeom prst="roundRect">
            <a:avLst>
              <a:gd name="adj" fmla="val 9724"/>
            </a:avLst>
          </a:prstGeom>
          <a:noFill/>
          <a:ln w="38100">
            <a:solidFill>
              <a:srgbClr val="E7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4" name="Rettangolo arrotondato 103"/>
          <p:cNvSpPr/>
          <p:nvPr/>
        </p:nvSpPr>
        <p:spPr>
          <a:xfrm>
            <a:off x="3925888" y="4976813"/>
            <a:ext cx="4298950" cy="1804987"/>
          </a:xfrm>
          <a:prstGeom prst="roundRect">
            <a:avLst>
              <a:gd name="adj" fmla="val 972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1295" name="Immagine 104"/>
          <p:cNvPicPr>
            <a:picLocks noChangeAspect="1" noChangeArrowheads="1"/>
          </p:cNvPicPr>
          <p:nvPr/>
        </p:nvPicPr>
        <p:blipFill>
          <a:blip r:embed="rId3" cstate="print"/>
          <a:srcRect/>
          <a:stretch>
            <a:fillRect/>
          </a:stretch>
        </p:blipFill>
        <p:spPr bwMode="auto">
          <a:xfrm>
            <a:off x="7218363" y="5989638"/>
            <a:ext cx="950912" cy="265112"/>
          </a:xfrm>
          <a:prstGeom prst="rect">
            <a:avLst/>
          </a:prstGeom>
          <a:noFill/>
          <a:ln w="9525">
            <a:noFill/>
            <a:miter lim="800000"/>
            <a:headEnd/>
            <a:tailEnd/>
          </a:ln>
        </p:spPr>
      </p:pic>
      <p:sp>
        <p:nvSpPr>
          <p:cNvPr id="11296" name="CasellaDiTesto 105"/>
          <p:cNvSpPr txBox="1">
            <a:spLocks noChangeArrowheads="1"/>
          </p:cNvSpPr>
          <p:nvPr/>
        </p:nvSpPr>
        <p:spPr bwMode="auto">
          <a:xfrm>
            <a:off x="7504113" y="6191250"/>
            <a:ext cx="412750" cy="339725"/>
          </a:xfrm>
          <a:prstGeom prst="rect">
            <a:avLst/>
          </a:prstGeom>
          <a:noFill/>
          <a:ln w="9525">
            <a:noFill/>
            <a:miter lim="800000"/>
            <a:headEnd/>
            <a:tailEnd/>
          </a:ln>
        </p:spPr>
        <p:txBody>
          <a:bodyPr wrap="none">
            <a:spAutoFit/>
          </a:bodyPr>
          <a:lstStyle/>
          <a:p>
            <a:r>
              <a:rPr lang="it-IT" altLang="it-IT" sz="1600" b="1"/>
              <a:t>27</a:t>
            </a:r>
          </a:p>
        </p:txBody>
      </p:sp>
      <p:grpSp>
        <p:nvGrpSpPr>
          <p:cNvPr id="2" name="Gruppo 46"/>
          <p:cNvGrpSpPr/>
          <p:nvPr/>
        </p:nvGrpSpPr>
        <p:grpSpPr>
          <a:xfrm>
            <a:off x="152400" y="914400"/>
            <a:ext cx="8763000" cy="4953000"/>
            <a:chOff x="152400" y="914400"/>
            <a:chExt cx="8763000" cy="4953000"/>
          </a:xfrm>
        </p:grpSpPr>
        <p:sp>
          <p:nvSpPr>
            <p:cNvPr id="46" name="Rettangolo arrotondato 45"/>
            <p:cNvSpPr/>
            <p:nvPr/>
          </p:nvSpPr>
          <p:spPr>
            <a:xfrm>
              <a:off x="152400" y="914400"/>
              <a:ext cx="8763000" cy="4953000"/>
            </a:xfrm>
            <a:prstGeom prst="roundRect">
              <a:avLst>
                <a:gd name="adj" fmla="val 9724"/>
              </a:avLst>
            </a:prstGeom>
            <a:solidFill>
              <a:srgbClr val="00B0F0">
                <a:alpha val="5000"/>
              </a:srgbClr>
            </a:solidFill>
            <a:ln>
              <a:headEnd type="none" w="med" len="me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it-IT" dirty="0"/>
            </a:p>
          </p:txBody>
        </p:sp>
        <p:grpSp>
          <p:nvGrpSpPr>
            <p:cNvPr id="4" name="Gruppo 37"/>
            <p:cNvGrpSpPr/>
            <p:nvPr/>
          </p:nvGrpSpPr>
          <p:grpSpPr>
            <a:xfrm>
              <a:off x="7239000" y="1143000"/>
              <a:ext cx="1311841" cy="734943"/>
              <a:chOff x="5859720" y="2160657"/>
              <a:chExt cx="1311841" cy="734943"/>
            </a:xfrm>
            <a:noFill/>
          </p:grpSpPr>
          <p:pic>
            <p:nvPicPr>
              <p:cNvPr id="36" name="Immagine 118" descr="SESA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019800" y="2160657"/>
                <a:ext cx="1151761" cy="609600"/>
              </a:xfrm>
              <a:prstGeom prst="rect">
                <a:avLst/>
              </a:prstGeom>
              <a:grpFill/>
              <a:ln w="9525">
                <a:noFill/>
                <a:miter lim="800000"/>
                <a:headEnd/>
                <a:tailEnd/>
              </a:ln>
            </p:spPr>
          </p:pic>
          <p:sp>
            <p:nvSpPr>
              <p:cNvPr id="37" name="Rettangolo 36"/>
              <p:cNvSpPr/>
              <p:nvPr/>
            </p:nvSpPr>
            <p:spPr>
              <a:xfrm>
                <a:off x="5859720" y="2541657"/>
                <a:ext cx="1184940" cy="353943"/>
              </a:xfrm>
              <a:prstGeom prst="rect">
                <a:avLst/>
              </a:prstGeom>
              <a:grpFill/>
            </p:spPr>
            <p:txBody>
              <a:bodyPr wrap="square">
                <a:spAutoFit/>
              </a:bodyPr>
              <a:lstStyle/>
              <a:p>
                <a:pPr algn="ctr"/>
                <a:r>
                  <a:rPr lang="it-IT" altLang="it-IT" sz="1700" dirty="0">
                    <a:solidFill>
                      <a:srgbClr val="0F378F"/>
                    </a:solidFill>
                    <a:latin typeface="Aharoni" pitchFamily="2" charset="-79"/>
                    <a:cs typeface="Aharoni" pitchFamily="2" charset="-79"/>
                  </a:rPr>
                  <a:t>SecRAM</a:t>
                </a:r>
              </a:p>
            </p:txBody>
          </p:sp>
        </p:grpSp>
      </p:grpSp>
    </p:spTree>
    <p:extLst>
      <p:ext uri="{BB962C8B-B14F-4D97-AF65-F5344CB8AC3E}">
        <p14:creationId xmlns:p14="http://schemas.microsoft.com/office/powerpoint/2010/main" val="42914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en-US"/>
              <a:t>© GAMMA.All rights reserved</a:t>
            </a:r>
            <a:endParaRPr lang="en-US" dirty="0"/>
          </a:p>
        </p:txBody>
      </p:sp>
      <p:pic>
        <p:nvPicPr>
          <p:cNvPr id="266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8531225" cy="509587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Segnaposto piè di pagina 3"/>
          <p:cNvSpPr txBox="1">
            <a:spLocks/>
          </p:cNvSpPr>
          <p:nvPr/>
        </p:nvSpPr>
        <p:spPr>
          <a:xfrm rot="16200000">
            <a:off x="-776287" y="4076700"/>
            <a:ext cx="1804988" cy="204787"/>
          </a:xfrm>
          <a:prstGeom prst="rect">
            <a:avLst/>
          </a:prstGeom>
        </p:spPr>
        <p:txBody>
          <a:bodyPr/>
          <a:lstStyle/>
          <a:p>
            <a:pPr algn="ctr" eaLnBrk="0" hangingPunct="0">
              <a:defRPr/>
            </a:pPr>
            <a:r>
              <a:rPr lang="en-US" sz="800">
                <a:latin typeface="Arial" charset="0"/>
                <a:cs typeface="+mn-cs"/>
              </a:rPr>
              <a:t>© GAMMA.All rights reserved</a:t>
            </a:r>
            <a:endParaRPr lang="en-US" sz="800" dirty="0">
              <a:latin typeface="Arial" charset="0"/>
              <a:cs typeface="+mn-cs"/>
            </a:endParaRPr>
          </a:p>
        </p:txBody>
      </p:sp>
      <p:sp>
        <p:nvSpPr>
          <p:cNvPr id="26637" name="Titolo 5"/>
          <p:cNvSpPr>
            <a:spLocks noGrp="1"/>
          </p:cNvSpPr>
          <p:nvPr>
            <p:ph type="title"/>
          </p:nvPr>
        </p:nvSpPr>
        <p:spPr>
          <a:xfrm>
            <a:off x="2514600" y="242888"/>
            <a:ext cx="6173788" cy="369887"/>
          </a:xfrm>
        </p:spPr>
        <p:txBody>
          <a:bodyPr/>
          <a:lstStyle/>
          <a:p>
            <a:r>
              <a:rPr lang="en-US" altLang="it-IT" dirty="0"/>
              <a:t>GAMMA prototypes and validation environment</a:t>
            </a:r>
            <a:endParaRPr lang="it-IT" altLang="it-IT" dirty="0"/>
          </a:p>
        </p:txBody>
      </p:sp>
      <p:grpSp>
        <p:nvGrpSpPr>
          <p:cNvPr id="6" name="Gruppo 5"/>
          <p:cNvGrpSpPr/>
          <p:nvPr/>
        </p:nvGrpSpPr>
        <p:grpSpPr>
          <a:xfrm>
            <a:off x="731838" y="1981200"/>
            <a:ext cx="7727950" cy="2743200"/>
            <a:chOff x="731838" y="1981200"/>
            <a:chExt cx="7727950" cy="2743200"/>
          </a:xfrm>
        </p:grpSpPr>
        <p:grpSp>
          <p:nvGrpSpPr>
            <p:cNvPr id="2" name="Gruppo 59"/>
            <p:cNvGrpSpPr>
              <a:grpSpLocks/>
            </p:cNvGrpSpPr>
            <p:nvPr/>
          </p:nvGrpSpPr>
          <p:grpSpPr bwMode="auto">
            <a:xfrm>
              <a:off x="731946" y="4114800"/>
              <a:ext cx="2087455" cy="539756"/>
              <a:chOff x="611560" y="5517232"/>
              <a:chExt cx="2088232" cy="539750"/>
            </a:xfrm>
            <a:solidFill>
              <a:srgbClr val="FFCC66"/>
            </a:solidFill>
          </p:grpSpPr>
          <p:sp>
            <p:nvSpPr>
              <p:cNvPr id="43" name="Rettangolo arrotondato 42"/>
              <p:cNvSpPr>
                <a:spLocks noChangeAspect="1"/>
              </p:cNvSpPr>
              <p:nvPr/>
            </p:nvSpPr>
            <p:spPr bwMode="auto">
              <a:xfrm>
                <a:off x="611560" y="551723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eaLnBrk="0" hangingPunct="0">
                  <a:defRPr/>
                </a:pPr>
                <a:r>
                  <a:rPr lang="it-IT" sz="1000" b="1" kern="0" dirty="0" err="1">
                    <a:solidFill>
                      <a:sysClr val="windowText" lastClr="000000"/>
                    </a:solidFill>
                    <a:cs typeface="Arial" pitchFamily="34" charset="0"/>
                  </a:rPr>
                  <a:t>Satcom</a:t>
                </a:r>
                <a:r>
                  <a:rPr lang="it-IT" sz="1000" b="1" kern="0" dirty="0">
                    <a:solidFill>
                      <a:sysClr val="windowText" lastClr="000000"/>
                    </a:solidFill>
                    <a:cs typeface="Arial" pitchFamily="34" charset="0"/>
                  </a:rPr>
                  <a:t> Security</a:t>
                </a:r>
              </a:p>
            </p:txBody>
          </p:sp>
          <p:pic>
            <p:nvPicPr>
              <p:cNvPr id="44" name="Picture 13" descr="C:\Users\Roberta\Desktop\TASE.jpg"/>
              <p:cNvPicPr>
                <a:picLocks noChangeAspect="1" noChangeArrowheads="1"/>
              </p:cNvPicPr>
              <p:nvPr/>
            </p:nvPicPr>
            <p:blipFill>
              <a:blip r:embed="rId4" cstate="print"/>
              <a:srcRect/>
              <a:stretch>
                <a:fillRect/>
              </a:stretch>
            </p:blipFill>
            <p:spPr bwMode="auto">
              <a:xfrm>
                <a:off x="683568" y="5593431"/>
                <a:ext cx="756320" cy="399286"/>
              </a:xfrm>
              <a:prstGeom prst="rect">
                <a:avLst/>
              </a:prstGeom>
              <a:grpFill/>
              <a:ln w="9525">
                <a:noFill/>
                <a:miter lim="800000"/>
                <a:headEnd/>
                <a:tailEnd/>
              </a:ln>
            </p:spPr>
          </p:pic>
        </p:grpSp>
        <p:grpSp>
          <p:nvGrpSpPr>
            <p:cNvPr id="3" name="Gruppo 64"/>
            <p:cNvGrpSpPr>
              <a:grpSpLocks/>
            </p:cNvGrpSpPr>
            <p:nvPr/>
          </p:nvGrpSpPr>
          <p:grpSpPr bwMode="auto">
            <a:xfrm>
              <a:off x="6370746" y="2133600"/>
              <a:ext cx="2087454" cy="539756"/>
              <a:chOff x="823364" y="1196752"/>
              <a:chExt cx="2088232" cy="539750"/>
            </a:xfrm>
            <a:solidFill>
              <a:srgbClr val="FFCC66"/>
            </a:solidFill>
          </p:grpSpPr>
          <p:sp>
            <p:nvSpPr>
              <p:cNvPr id="46" name="Rettangolo arrotondato 45"/>
              <p:cNvSpPr>
                <a:spLocks noChangeAspect="1"/>
              </p:cNvSpPr>
              <p:nvPr/>
            </p:nvSpPr>
            <p:spPr bwMode="auto">
              <a:xfrm>
                <a:off x="823364" y="1196752"/>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endParaRPr lang="it-IT" sz="1000" b="1" kern="0" dirty="0">
                  <a:solidFill>
                    <a:sysClr val="windowText" lastClr="000000"/>
                  </a:solidFill>
                </a:endParaRPr>
              </a:p>
              <a:p>
                <a:pPr algn="r" fontAlgn="auto">
                  <a:spcBef>
                    <a:spcPts val="0"/>
                  </a:spcBef>
                  <a:spcAft>
                    <a:spcPts val="0"/>
                  </a:spcAft>
                  <a:defRPr/>
                </a:pPr>
                <a:r>
                  <a:rPr lang="it-IT" sz="1000" b="1" kern="0" dirty="0">
                    <a:solidFill>
                      <a:sysClr val="windowText" lastClr="000000"/>
                    </a:solidFill>
                  </a:rPr>
                  <a:t>GNSS </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47" name="Immagine 95" descr="hd_logo_thales.jpg"/>
              <p:cNvPicPr>
                <a:picLocks noChangeAspect="1"/>
              </p:cNvPicPr>
              <p:nvPr/>
            </p:nvPicPr>
            <p:blipFill>
              <a:blip r:embed="rId5" cstate="print"/>
              <a:srcRect/>
              <a:stretch>
                <a:fillRect/>
              </a:stretch>
            </p:blipFill>
            <p:spPr bwMode="auto">
              <a:xfrm>
                <a:off x="989213" y="1291910"/>
                <a:ext cx="901348" cy="219958"/>
              </a:xfrm>
              <a:prstGeom prst="rect">
                <a:avLst/>
              </a:prstGeom>
              <a:grpFill/>
              <a:ln w="9525">
                <a:noFill/>
                <a:miter lim="800000"/>
                <a:headEnd/>
                <a:tailEnd/>
              </a:ln>
            </p:spPr>
          </p:pic>
        </p:grpSp>
        <p:grpSp>
          <p:nvGrpSpPr>
            <p:cNvPr id="5" name="Gruppo 69"/>
            <p:cNvGrpSpPr>
              <a:grpSpLocks/>
            </p:cNvGrpSpPr>
            <p:nvPr/>
          </p:nvGrpSpPr>
          <p:grpSpPr bwMode="auto">
            <a:xfrm>
              <a:off x="6370746" y="3048000"/>
              <a:ext cx="2089042" cy="539756"/>
              <a:chOff x="827584" y="1844824"/>
              <a:chExt cx="2088232" cy="539750"/>
            </a:xfrm>
            <a:solidFill>
              <a:srgbClr val="FFCC66"/>
            </a:solidFill>
          </p:grpSpPr>
          <p:sp>
            <p:nvSpPr>
              <p:cNvPr id="49" name="Rettangolo arrotondato 48"/>
              <p:cNvSpPr>
                <a:spLocks noChangeAspect="1"/>
              </p:cNvSpPr>
              <p:nvPr/>
            </p:nvSpPr>
            <p:spPr bwMode="auto">
              <a:xfrm>
                <a:off x="827584" y="1844824"/>
                <a:ext cx="2088232" cy="539750"/>
              </a:xfrm>
              <a:prstGeom prst="roundRect">
                <a:avLst/>
              </a:prstGeom>
              <a:grp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Secure</a:t>
                </a:r>
                <a:r>
                  <a:rPr lang="it-IT" sz="1000" b="1" kern="0" dirty="0">
                    <a:solidFill>
                      <a:sysClr val="windowText" lastClr="000000"/>
                    </a:solidFill>
                  </a:rPr>
                  <a:t> ATC</a:t>
                </a:r>
              </a:p>
              <a:p>
                <a:pPr algn="r" fontAlgn="auto">
                  <a:spcBef>
                    <a:spcPts val="0"/>
                  </a:spcBef>
                  <a:spcAft>
                    <a:spcPts val="0"/>
                  </a:spcAft>
                  <a:defRPr/>
                </a:pPr>
                <a:r>
                  <a:rPr lang="it-IT" sz="1000" b="1" kern="0" dirty="0" err="1">
                    <a:solidFill>
                      <a:sysClr val="windowText" lastClr="000000"/>
                    </a:solidFill>
                  </a:rPr>
                  <a:t>communications</a:t>
                </a:r>
                <a:endParaRPr lang="it-IT" sz="1000" b="1" kern="0" dirty="0">
                  <a:solidFill>
                    <a:sysClr val="windowText" lastClr="000000"/>
                  </a:solidFill>
                </a:endParaRPr>
              </a:p>
            </p:txBody>
          </p:sp>
          <p:pic>
            <p:nvPicPr>
              <p:cNvPr id="50" name="Picture 15" descr="C:\Users\Roberta\Desktop\DLR.jpg"/>
              <p:cNvPicPr>
                <a:picLocks noChangeAspect="1" noChangeArrowheads="1"/>
              </p:cNvPicPr>
              <p:nvPr/>
            </p:nvPicPr>
            <p:blipFill>
              <a:blip r:embed="rId6" cstate="print"/>
              <a:srcRect/>
              <a:stretch>
                <a:fillRect/>
              </a:stretch>
            </p:blipFill>
            <p:spPr bwMode="auto">
              <a:xfrm>
                <a:off x="946479" y="1916832"/>
                <a:ext cx="457169" cy="382537"/>
              </a:xfrm>
              <a:prstGeom prst="rect">
                <a:avLst/>
              </a:prstGeom>
              <a:grpFill/>
              <a:ln w="9525">
                <a:noFill/>
                <a:miter lim="800000"/>
                <a:headEnd/>
                <a:tailEnd/>
              </a:ln>
            </p:spPr>
          </p:pic>
        </p:grpSp>
        <p:sp>
          <p:nvSpPr>
            <p:cNvPr id="52" name="Rettangolo arrotondato 51"/>
            <p:cNvSpPr>
              <a:spLocks noChangeAspect="1"/>
            </p:cNvSpPr>
            <p:nvPr/>
          </p:nvSpPr>
          <p:spPr bwMode="auto">
            <a:xfrm>
              <a:off x="731838" y="2057400"/>
              <a:ext cx="2089150" cy="53975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Exchange</a:t>
              </a:r>
            </a:p>
            <a:p>
              <a:pPr algn="r" fontAlgn="auto">
                <a:spcBef>
                  <a:spcPts val="0"/>
                </a:spcBef>
                <a:spcAft>
                  <a:spcPts val="0"/>
                </a:spcAft>
                <a:defRPr/>
              </a:pPr>
              <a:r>
                <a:rPr lang="it-IT" sz="1000" b="1" kern="0" dirty="0">
                  <a:solidFill>
                    <a:sysClr val="windowText" lastClr="000000"/>
                  </a:solidFill>
                </a:rPr>
                <a:t>Gateway</a:t>
              </a:r>
            </a:p>
          </p:txBody>
        </p:sp>
        <p:sp>
          <p:nvSpPr>
            <p:cNvPr id="55" name="Rettangolo arrotondato 54"/>
            <p:cNvSpPr>
              <a:spLocks noChangeAspect="1"/>
            </p:cNvSpPr>
            <p:nvPr/>
          </p:nvSpPr>
          <p:spPr bwMode="auto">
            <a:xfrm>
              <a:off x="731946" y="3124200"/>
              <a:ext cx="2089042" cy="539756"/>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ysClr val="windowText" lastClr="000000"/>
                  </a:solidFill>
                </a:rPr>
                <a:t>Information</a:t>
              </a:r>
            </a:p>
            <a:p>
              <a:pPr algn="r" fontAlgn="auto">
                <a:spcBef>
                  <a:spcPts val="0"/>
                </a:spcBef>
                <a:spcAft>
                  <a:spcPts val="0"/>
                </a:spcAft>
                <a:defRPr/>
              </a:pPr>
              <a:r>
                <a:rPr lang="it-IT" sz="1000" b="1" kern="0" dirty="0">
                  <a:solidFill>
                    <a:sysClr val="windowText" lastClr="000000"/>
                  </a:solidFill>
                </a:rPr>
                <a:t>Security</a:t>
              </a:r>
            </a:p>
            <a:p>
              <a:pPr algn="r" fontAlgn="auto">
                <a:spcBef>
                  <a:spcPts val="0"/>
                </a:spcBef>
                <a:spcAft>
                  <a:spcPts val="0"/>
                </a:spcAft>
                <a:defRPr/>
              </a:pPr>
              <a:r>
                <a:rPr lang="it-IT" sz="1000" b="1" kern="0" dirty="0">
                  <a:solidFill>
                    <a:sysClr val="windowText" lastClr="000000"/>
                  </a:solidFill>
                </a:rPr>
                <a:t>System</a:t>
              </a:r>
            </a:p>
          </p:txBody>
        </p:sp>
        <p:sp>
          <p:nvSpPr>
            <p:cNvPr id="58" name="Rettangolo arrotondato 57"/>
            <p:cNvSpPr>
              <a:spLocks noChangeAspect="1"/>
            </p:cNvSpPr>
            <p:nvPr/>
          </p:nvSpPr>
          <p:spPr bwMode="auto">
            <a:xfrm>
              <a:off x="6370746" y="4038600"/>
              <a:ext cx="2089042" cy="539756"/>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err="1">
                  <a:solidFill>
                    <a:sysClr val="windowText" lastClr="000000"/>
                  </a:solidFill>
                </a:rPr>
                <a:t>Integrated</a:t>
              </a:r>
              <a:endParaRPr lang="it-IT" sz="1000" b="1" kern="0" dirty="0">
                <a:solidFill>
                  <a:sysClr val="windowText" lastClr="000000"/>
                </a:solidFill>
              </a:endParaRPr>
            </a:p>
            <a:p>
              <a:pPr algn="r" fontAlgn="auto">
                <a:spcBef>
                  <a:spcPts val="0"/>
                </a:spcBef>
                <a:spcAft>
                  <a:spcPts val="0"/>
                </a:spcAft>
                <a:defRPr/>
              </a:pPr>
              <a:r>
                <a:rPr lang="it-IT" sz="1000" b="1" kern="0" dirty="0">
                  <a:solidFill>
                    <a:sysClr val="windowText" lastClr="000000"/>
                  </a:solidFill>
                </a:rPr>
                <a:t>Modular </a:t>
              </a:r>
            </a:p>
            <a:p>
              <a:pPr algn="r" fontAlgn="auto">
                <a:spcBef>
                  <a:spcPts val="0"/>
                </a:spcBef>
                <a:spcAft>
                  <a:spcPts val="0"/>
                </a:spcAft>
                <a:defRPr/>
              </a:pPr>
              <a:r>
                <a:rPr lang="it-IT" sz="1000" b="1" kern="0" dirty="0" err="1">
                  <a:solidFill>
                    <a:sysClr val="windowText" lastClr="000000"/>
                  </a:solidFill>
                </a:rPr>
                <a:t>Communication</a:t>
              </a:r>
              <a:endParaRPr lang="it-IT" sz="1000" b="1" kern="0" dirty="0">
                <a:solidFill>
                  <a:sysClr val="windowText" lastClr="000000"/>
                </a:solidFill>
              </a:endParaRPr>
            </a:p>
          </p:txBody>
        </p:sp>
        <p:grpSp>
          <p:nvGrpSpPr>
            <p:cNvPr id="26635" name="Gruppo 44"/>
            <p:cNvGrpSpPr>
              <a:grpSpLocks/>
            </p:cNvGrpSpPr>
            <p:nvPr/>
          </p:nvGrpSpPr>
          <p:grpSpPr bwMode="auto">
            <a:xfrm>
              <a:off x="2971800" y="1981200"/>
              <a:ext cx="3276600" cy="2743200"/>
              <a:chOff x="5334000" y="1752600"/>
              <a:chExt cx="3276600" cy="2743200"/>
            </a:xfrm>
          </p:grpSpPr>
          <p:sp>
            <p:nvSpPr>
              <p:cNvPr id="76" name="Rettangolo arrotondato 75"/>
              <p:cNvSpPr>
                <a:spLocks/>
              </p:cNvSpPr>
              <p:nvPr/>
            </p:nvSpPr>
            <p:spPr bwMode="auto">
              <a:xfrm>
                <a:off x="5334000" y="1752600"/>
                <a:ext cx="3276600" cy="2743200"/>
              </a:xfrm>
              <a:prstGeom prst="roundRect">
                <a:avLst/>
              </a:prstGeom>
              <a:solidFill>
                <a:srgbClr val="FFCC66"/>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it-IT" sz="1000" b="1" kern="0" dirty="0">
                    <a:solidFill>
                      <a:srgbClr val="000000"/>
                    </a:solidFill>
                  </a:rPr>
                  <a:t>ATM </a:t>
                </a:r>
                <a:r>
                  <a:rPr lang="it-IT" sz="1000" b="1" kern="0" dirty="0">
                    <a:solidFill>
                      <a:sysClr val="windowText" lastClr="000000"/>
                    </a:solidFill>
                  </a:rPr>
                  <a:t>Security </a:t>
                </a:r>
              </a:p>
              <a:p>
                <a:pPr algn="r" fontAlgn="auto">
                  <a:spcBef>
                    <a:spcPts val="0"/>
                  </a:spcBef>
                  <a:spcAft>
                    <a:spcPts val="0"/>
                  </a:spcAft>
                  <a:defRPr/>
                </a:pPr>
                <a:r>
                  <a:rPr lang="it-IT" sz="1000" b="1" kern="0" dirty="0">
                    <a:solidFill>
                      <a:sysClr val="windowText" lastClr="000000"/>
                    </a:solidFill>
                  </a:rPr>
                  <a:t>Management </a:t>
                </a:r>
                <a:r>
                  <a:rPr lang="it-IT" sz="1000" b="1" kern="0" dirty="0" err="1">
                    <a:solidFill>
                      <a:sysClr val="windowText" lastClr="000000"/>
                    </a:solidFill>
                  </a:rPr>
                  <a:t>Platform</a:t>
                </a:r>
                <a:endParaRPr lang="it-IT" sz="1000" b="1" kern="0" dirty="0">
                  <a:solidFill>
                    <a:sysClr val="windowText" lastClr="000000"/>
                  </a:solidFill>
                </a:endParaRPr>
              </a:p>
            </p:txBody>
          </p:sp>
          <p:grpSp>
            <p:nvGrpSpPr>
              <p:cNvPr id="26647" name="Gruppo 40"/>
              <p:cNvGrpSpPr>
                <a:grpSpLocks/>
              </p:cNvGrpSpPr>
              <p:nvPr/>
            </p:nvGrpSpPr>
            <p:grpSpPr bwMode="auto">
              <a:xfrm>
                <a:off x="5486400" y="3721100"/>
                <a:ext cx="2941638" cy="546100"/>
                <a:chOff x="838200" y="6089644"/>
                <a:chExt cx="2941593" cy="546112"/>
              </a:xfrm>
            </p:grpSpPr>
            <p:grpSp>
              <p:nvGrpSpPr>
                <p:cNvPr id="11" name="Gruppo 66"/>
                <p:cNvGrpSpPr/>
                <p:nvPr/>
              </p:nvGrpSpPr>
              <p:grpSpPr bwMode="auto">
                <a:xfrm>
                  <a:off x="2339867" y="6089644"/>
                  <a:ext cx="1439926" cy="539756"/>
                  <a:chOff x="3708064" y="1628800"/>
                  <a:chExt cx="1440000" cy="539750"/>
                </a:xfrm>
                <a:solidFill>
                  <a:srgbClr val="FFCC66"/>
                </a:solidFill>
              </p:grpSpPr>
              <p:sp>
                <p:nvSpPr>
                  <p:cNvPr id="67" name="Rettangolo arrotondato 66"/>
                  <p:cNvSpPr>
                    <a:spLocks/>
                  </p:cNvSpPr>
                  <p:nvPr/>
                </p:nvSpPr>
                <p:spPr bwMode="auto">
                  <a:xfrm>
                    <a:off x="3708064" y="1628800"/>
                    <a:ext cx="1440000" cy="539750"/>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pPr>
                    <a:r>
                      <a:rPr lang="it-IT" sz="1000" b="1" kern="0" dirty="0">
                        <a:solidFill>
                          <a:srgbClr val="000000"/>
                        </a:solidFill>
                      </a:rPr>
                      <a:t>Information  </a:t>
                    </a:r>
                    <a:r>
                      <a:rPr lang="it-IT" sz="1000" b="1" kern="0" dirty="0" err="1">
                        <a:solidFill>
                          <a:srgbClr val="000000"/>
                        </a:solidFill>
                      </a:rPr>
                      <a:t>Dissemination</a:t>
                    </a:r>
                    <a:r>
                      <a:rPr lang="it-IT" sz="1000" b="1" kern="0" dirty="0">
                        <a:solidFill>
                          <a:srgbClr val="000000"/>
                        </a:solidFill>
                      </a:rPr>
                      <a:t> System </a:t>
                    </a:r>
                  </a:p>
                </p:txBody>
              </p:sp>
              <p:pic>
                <p:nvPicPr>
                  <p:cNvPr id="68" name="Picture 2" descr="image001"/>
                  <p:cNvPicPr>
                    <a:picLocks noChangeAspect="1" noChangeArrowheads="1"/>
                  </p:cNvPicPr>
                  <p:nvPr/>
                </p:nvPicPr>
                <p:blipFill>
                  <a:blip r:embed="rId7" cstate="print"/>
                  <a:srcRect/>
                  <a:stretch>
                    <a:fillRect/>
                  </a:stretch>
                </p:blipFill>
                <p:spPr bwMode="auto">
                  <a:xfrm>
                    <a:off x="3730375" y="1749877"/>
                    <a:ext cx="457217" cy="272626"/>
                  </a:xfrm>
                  <a:prstGeom prst="rect">
                    <a:avLst/>
                  </a:prstGeom>
                  <a:grpFill/>
                  <a:ln w="9525">
                    <a:noFill/>
                    <a:miter lim="800000"/>
                    <a:headEnd/>
                    <a:tailEnd/>
                  </a:ln>
                </p:spPr>
              </p:pic>
            </p:grpSp>
            <p:grpSp>
              <p:nvGrpSpPr>
                <p:cNvPr id="12" name="Gruppo 79"/>
                <p:cNvGrpSpPr/>
                <p:nvPr/>
              </p:nvGrpSpPr>
              <p:grpSpPr bwMode="auto">
                <a:xfrm>
                  <a:off x="838200" y="6096000"/>
                  <a:ext cx="1439966" cy="539756"/>
                  <a:chOff x="4284088" y="1628800"/>
                  <a:chExt cx="1440040" cy="539750"/>
                </a:xfrm>
                <a:solidFill>
                  <a:srgbClr val="FFCC66"/>
                </a:solidFill>
              </p:grpSpPr>
              <p:sp>
                <p:nvSpPr>
                  <p:cNvPr id="63" name="Rettangolo arrotondato 62"/>
                  <p:cNvSpPr>
                    <a:spLocks/>
                  </p:cNvSpPr>
                  <p:nvPr/>
                </p:nvSpPr>
                <p:spPr bwMode="auto">
                  <a:xfrm>
                    <a:off x="4284088" y="1628800"/>
                    <a:ext cx="1440040" cy="539750"/>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pPr>
                    <a:r>
                      <a:rPr lang="it-IT" sz="1000" b="1" kern="0" dirty="0" err="1">
                        <a:solidFill>
                          <a:srgbClr val="000000"/>
                        </a:solidFill>
                      </a:rPr>
                      <a:t>Attack</a:t>
                    </a:r>
                    <a:endParaRPr lang="it-IT" sz="1000" b="1" kern="0" dirty="0">
                      <a:solidFill>
                        <a:srgbClr val="000000"/>
                      </a:solidFill>
                    </a:endParaRPr>
                  </a:p>
                  <a:p>
                    <a:pPr algn="r" fontAlgn="auto">
                      <a:spcBef>
                        <a:spcPts val="0"/>
                      </a:spcBef>
                      <a:spcAft>
                        <a:spcPts val="0"/>
                      </a:spcAft>
                    </a:pPr>
                    <a:r>
                      <a:rPr lang="it-IT" sz="1000" b="1" kern="0" dirty="0" err="1">
                        <a:solidFill>
                          <a:srgbClr val="000000"/>
                        </a:solidFill>
                      </a:rPr>
                      <a:t>Prediction</a:t>
                    </a:r>
                    <a:endParaRPr lang="it-IT" sz="1000" b="1" kern="0" dirty="0">
                      <a:solidFill>
                        <a:srgbClr val="000000"/>
                      </a:solidFill>
                    </a:endParaRPr>
                  </a:p>
                </p:txBody>
              </p:sp>
              <p:grpSp>
                <p:nvGrpSpPr>
                  <p:cNvPr id="13" name="Gruppo 78"/>
                  <p:cNvGrpSpPr/>
                  <p:nvPr/>
                </p:nvGrpSpPr>
                <p:grpSpPr>
                  <a:xfrm>
                    <a:off x="4355976" y="1700808"/>
                    <a:ext cx="630237" cy="419100"/>
                    <a:chOff x="7114172" y="3100462"/>
                    <a:chExt cx="630237" cy="419100"/>
                  </a:xfrm>
                  <a:grpFill/>
                </p:grpSpPr>
                <p:pic>
                  <p:nvPicPr>
                    <p:cNvPr id="65" name="Picture 19" descr="C:\Users\Roberta\Desktop\RNC.jpg"/>
                    <p:cNvPicPr>
                      <a:picLocks noChangeAspect="1" noChangeArrowheads="1"/>
                    </p:cNvPicPr>
                    <p:nvPr/>
                  </p:nvPicPr>
                  <p:blipFill>
                    <a:blip r:embed="rId8" cstate="print"/>
                    <a:srcRect/>
                    <a:stretch>
                      <a:fillRect/>
                    </a:stretch>
                  </p:blipFill>
                  <p:spPr bwMode="auto">
                    <a:xfrm>
                      <a:off x="7114172" y="3100462"/>
                      <a:ext cx="630237" cy="263525"/>
                    </a:xfrm>
                    <a:prstGeom prst="rect">
                      <a:avLst/>
                    </a:prstGeom>
                    <a:grpFill/>
                    <a:ln w="9525">
                      <a:noFill/>
                      <a:miter lim="800000"/>
                      <a:headEnd/>
                      <a:tailEnd/>
                    </a:ln>
                  </p:spPr>
                </p:pic>
                <p:pic>
                  <p:nvPicPr>
                    <p:cNvPr id="66" name="Picture 7" descr="Lancaster University"/>
                    <p:cNvPicPr>
                      <a:picLocks noChangeAspect="1" noChangeArrowheads="1"/>
                    </p:cNvPicPr>
                    <p:nvPr/>
                  </p:nvPicPr>
                  <p:blipFill>
                    <a:blip r:embed="rId9" cstate="print"/>
                    <a:srcRect/>
                    <a:stretch>
                      <a:fillRect/>
                    </a:stretch>
                  </p:blipFill>
                  <p:spPr bwMode="auto">
                    <a:xfrm>
                      <a:off x="7150684" y="3324299"/>
                      <a:ext cx="320675" cy="195263"/>
                    </a:xfrm>
                    <a:prstGeom prst="rect">
                      <a:avLst/>
                    </a:prstGeom>
                    <a:grpFill/>
                    <a:ln w="9525">
                      <a:noFill/>
                      <a:miter lim="800000"/>
                      <a:headEnd/>
                      <a:tailEnd/>
                    </a:ln>
                  </p:spPr>
                </p:pic>
              </p:grpSp>
            </p:grpSp>
          </p:grpSp>
          <p:sp>
            <p:nvSpPr>
              <p:cNvPr id="70" name="Rettangolo arrotondato 69"/>
              <p:cNvSpPr>
                <a:spLocks/>
              </p:cNvSpPr>
              <p:nvPr/>
            </p:nvSpPr>
            <p:spPr bwMode="auto">
              <a:xfrm>
                <a:off x="5486400" y="3117844"/>
                <a:ext cx="2971800" cy="539756"/>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pPr>
                <a:r>
                  <a:rPr lang="it-IT" sz="1000" b="1" kern="0" dirty="0" err="1">
                    <a:solidFill>
                      <a:srgbClr val="000000"/>
                    </a:solidFill>
                  </a:rPr>
                  <a:t>Cybersecurity</a:t>
                </a:r>
                <a:r>
                  <a:rPr lang="it-IT" sz="1000" b="1" kern="0" dirty="0">
                    <a:solidFill>
                      <a:srgbClr val="000000"/>
                    </a:solidFill>
                  </a:rPr>
                  <a:t> </a:t>
                </a:r>
              </a:p>
              <a:p>
                <a:pPr algn="r" fontAlgn="auto">
                  <a:spcBef>
                    <a:spcPts val="0"/>
                  </a:spcBef>
                  <a:spcAft>
                    <a:spcPts val="0"/>
                  </a:spcAft>
                </a:pPr>
                <a:r>
                  <a:rPr lang="it-IT" sz="1000" b="1" kern="0" dirty="0" err="1">
                    <a:solidFill>
                      <a:srgbClr val="000000"/>
                    </a:solidFill>
                  </a:rPr>
                  <a:t>Intelligent</a:t>
                </a:r>
                <a:endParaRPr lang="it-IT" sz="1000" b="1" kern="0" dirty="0">
                  <a:solidFill>
                    <a:srgbClr val="000000"/>
                  </a:solidFill>
                </a:endParaRPr>
              </a:p>
              <a:p>
                <a:pPr algn="r" fontAlgn="auto">
                  <a:spcBef>
                    <a:spcPts val="0"/>
                  </a:spcBef>
                  <a:spcAft>
                    <a:spcPts val="0"/>
                  </a:spcAft>
                </a:pPr>
                <a:r>
                  <a:rPr lang="it-IT" sz="1000" b="1" kern="0" dirty="0" err="1">
                    <a:solidFill>
                      <a:srgbClr val="000000"/>
                    </a:solidFill>
                  </a:rPr>
                  <a:t>Platform</a:t>
                </a:r>
                <a:endParaRPr lang="it-IT" sz="1000" b="1" kern="0" dirty="0">
                  <a:solidFill>
                    <a:srgbClr val="000000"/>
                  </a:solidFill>
                </a:endParaRPr>
              </a:p>
            </p:txBody>
          </p:sp>
          <p:sp>
            <p:nvSpPr>
              <p:cNvPr id="73" name="Rettangolo arrotondato 72"/>
              <p:cNvSpPr>
                <a:spLocks/>
              </p:cNvSpPr>
              <p:nvPr/>
            </p:nvSpPr>
            <p:spPr bwMode="auto">
              <a:xfrm>
                <a:off x="5486400" y="2438400"/>
                <a:ext cx="2971800" cy="539756"/>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t-IT" sz="1000" b="1" kern="0" dirty="0">
                    <a:solidFill>
                      <a:srgbClr val="000000"/>
                    </a:solidFill>
                  </a:rPr>
                  <a:t>Coordination</a:t>
                </a:r>
              </a:p>
              <a:p>
                <a:pPr algn="r" fontAlgn="auto">
                  <a:spcBef>
                    <a:spcPts val="0"/>
                  </a:spcBef>
                  <a:spcAft>
                    <a:spcPts val="0"/>
                  </a:spcAft>
                  <a:defRPr/>
                </a:pPr>
                <a:r>
                  <a:rPr lang="it-IT" sz="1000" b="1" kern="0" dirty="0">
                    <a:solidFill>
                      <a:srgbClr val="000000"/>
                    </a:solidFill>
                  </a:rPr>
                  <a:t>and </a:t>
                </a:r>
                <a:r>
                  <a:rPr lang="it-IT" sz="1000" b="1" kern="0" dirty="0" err="1">
                    <a:solidFill>
                      <a:srgbClr val="000000"/>
                    </a:solidFill>
                  </a:rPr>
                  <a:t>Control</a:t>
                </a:r>
                <a:endParaRPr lang="it-IT" sz="1000" b="1" kern="0" dirty="0">
                  <a:solidFill>
                    <a:srgbClr val="000000"/>
                  </a:solidFill>
                </a:endParaRPr>
              </a:p>
              <a:p>
                <a:pPr algn="r" fontAlgn="auto">
                  <a:spcBef>
                    <a:spcPts val="0"/>
                  </a:spcBef>
                  <a:spcAft>
                    <a:spcPts val="0"/>
                  </a:spcAft>
                  <a:defRPr/>
                </a:pPr>
                <a:r>
                  <a:rPr lang="it-IT" sz="1000" b="1" kern="0" dirty="0">
                    <a:solidFill>
                      <a:srgbClr val="000000"/>
                    </a:solidFill>
                  </a:rPr>
                  <a:t>System</a:t>
                </a:r>
              </a:p>
            </p:txBody>
          </p:sp>
        </p:grpSp>
        <p:pic>
          <p:nvPicPr>
            <p:cNvPr id="40" name="Immagin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2596" y="2133600"/>
              <a:ext cx="882204" cy="421298"/>
            </a:xfrm>
            <a:prstGeom prst="rect">
              <a:avLst/>
            </a:prstGeom>
          </p:spPr>
        </p:pic>
        <p:pic>
          <p:nvPicPr>
            <p:cNvPr id="51" name="Immagin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2596" y="2743200"/>
              <a:ext cx="882204" cy="421298"/>
            </a:xfrm>
            <a:prstGeom prst="rect">
              <a:avLst/>
            </a:prstGeom>
          </p:spPr>
        </p:pic>
        <p:pic>
          <p:nvPicPr>
            <p:cNvPr id="53" name="Immagin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2596" y="3429000"/>
              <a:ext cx="882204" cy="421298"/>
            </a:xfrm>
            <a:prstGeom prst="rect">
              <a:avLst/>
            </a:prstGeom>
          </p:spPr>
        </p:pic>
        <p:pic>
          <p:nvPicPr>
            <p:cNvPr id="54" name="Immagin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196" y="3200400"/>
              <a:ext cx="882204" cy="421298"/>
            </a:xfrm>
            <a:prstGeom prst="rect">
              <a:avLst/>
            </a:prstGeom>
          </p:spPr>
        </p:pic>
      </p:grpSp>
      <p:sp>
        <p:nvSpPr>
          <p:cNvPr id="117" name="Rettangolo arrotondato 116"/>
          <p:cNvSpPr/>
          <p:nvPr/>
        </p:nvSpPr>
        <p:spPr bwMode="auto">
          <a:xfrm>
            <a:off x="838200" y="5257800"/>
            <a:ext cx="7312321" cy="583660"/>
          </a:xfrm>
          <a:prstGeom prst="roundRect">
            <a:avLst/>
          </a:prstGeom>
          <a:solidFill>
            <a:srgbClr val="FF993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pPr>
            <a:endParaRPr lang="it-IT" sz="1000" b="1" kern="0">
              <a:solidFill>
                <a:srgbClr val="000000"/>
              </a:solidFill>
              <a:latin typeface="+mn-lt"/>
            </a:endParaRPr>
          </a:p>
        </p:txBody>
      </p:sp>
      <p:sp>
        <p:nvSpPr>
          <p:cNvPr id="118" name="CasellaDiTesto 256"/>
          <p:cNvSpPr txBox="1">
            <a:spLocks noChangeArrowheads="1"/>
          </p:cNvSpPr>
          <p:nvPr/>
        </p:nvSpPr>
        <p:spPr bwMode="auto">
          <a:xfrm>
            <a:off x="3629046" y="5436140"/>
            <a:ext cx="1655773" cy="143037"/>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srgbClr val="000000"/>
                </a:solidFill>
                <a:effectLst/>
                <a:uLnTx/>
                <a:uFillTx/>
              </a:rPr>
              <a:t>Validation</a:t>
            </a:r>
            <a:r>
              <a:rPr kumimoji="0" lang="it-IT" sz="1100" b="1" i="0" u="none" strike="noStrike" kern="0" cap="none" spc="0" normalizeH="0" baseline="0" noProof="0" dirty="0">
                <a:ln>
                  <a:noFill/>
                </a:ln>
                <a:solidFill>
                  <a:srgbClr val="000000"/>
                </a:solidFill>
                <a:effectLst/>
                <a:uLnTx/>
                <a:uFillTx/>
              </a:rPr>
              <a:t> Environment</a:t>
            </a:r>
          </a:p>
        </p:txBody>
      </p:sp>
      <p:pic>
        <p:nvPicPr>
          <p:cNvPr id="42" name="Immagine 95" descr="hd_logo_thales.jpg"/>
          <p:cNvPicPr>
            <a:picLocks noChangeAspect="1"/>
          </p:cNvPicPr>
          <p:nvPr/>
        </p:nvPicPr>
        <p:blipFill>
          <a:blip r:embed="rId5" cstate="print"/>
          <a:srcRect/>
          <a:stretch>
            <a:fillRect/>
          </a:stretch>
        </p:blipFill>
        <p:spPr bwMode="auto">
          <a:xfrm>
            <a:off x="6553200" y="4114800"/>
            <a:ext cx="901012" cy="219960"/>
          </a:xfrm>
          <a:prstGeom prst="rect">
            <a:avLst/>
          </a:prstGeom>
          <a:solidFill>
            <a:srgbClr val="FFCC66"/>
          </a:solidFill>
          <a:ln w="9525">
            <a:noFill/>
            <a:miter lim="800000"/>
            <a:headEnd/>
            <a:tailEnd/>
          </a:ln>
        </p:spPr>
      </p:pic>
      <p:pic>
        <p:nvPicPr>
          <p:cNvPr id="45" name="Image 1"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6645" y="2209800"/>
            <a:ext cx="707355" cy="1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8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down)">
                                      <p:cBhvr>
                                        <p:cTn id="1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piè di pagina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a:t>© GAMMA.All rights reserved</a:t>
            </a:r>
          </a:p>
        </p:txBody>
      </p:sp>
      <p:sp>
        <p:nvSpPr>
          <p:cNvPr id="7172" name="Titolo 1"/>
          <p:cNvSpPr>
            <a:spLocks noGrp="1"/>
          </p:cNvSpPr>
          <p:nvPr>
            <p:ph type="title"/>
          </p:nvPr>
        </p:nvSpPr>
        <p:spPr>
          <a:xfrm>
            <a:off x="1600200" y="152400"/>
            <a:ext cx="7088189" cy="369332"/>
          </a:xfrm>
        </p:spPr>
        <p:txBody>
          <a:bodyPr/>
          <a:lstStyle/>
          <a:p>
            <a:r>
              <a:rPr lang="en-US" altLang="de-DE" dirty="0"/>
              <a:t>Integrated validation scenarios and deployment</a:t>
            </a:r>
            <a:endParaRPr lang="it-IT" altLang="de-DE" dirty="0"/>
          </a:p>
        </p:txBody>
      </p:sp>
      <p:pic>
        <p:nvPicPr>
          <p:cNvPr id="22" name="Segnaposto contenuto 21"/>
          <p:cNvPicPr>
            <a:picLocks noGrp="1" noChangeAspect="1"/>
          </p:cNvPicPr>
          <p:nvPr>
            <p:ph idx="1"/>
          </p:nvPr>
        </p:nvPicPr>
        <p:blipFill rotWithShape="1">
          <a:blip r:embed="rId3">
            <a:extLst>
              <a:ext uri="{28A0092B-C50C-407E-A947-70E740481C1C}">
                <a14:useLocalDpi xmlns:a14="http://schemas.microsoft.com/office/drawing/2010/main" val="0"/>
              </a:ext>
            </a:extLst>
          </a:blip>
          <a:srcRect l="12751" t="21384" r="25941" b="12137"/>
          <a:stretch/>
        </p:blipFill>
        <p:spPr>
          <a:xfrm>
            <a:off x="3306763" y="3962400"/>
            <a:ext cx="3118871" cy="2795233"/>
          </a:xfrm>
          <a:ln>
            <a:solidFill>
              <a:schemeClr val="accent2"/>
            </a:solidFill>
          </a:ln>
        </p:spPr>
      </p:pic>
      <p:grpSp>
        <p:nvGrpSpPr>
          <p:cNvPr id="30" name="Gruppo 29"/>
          <p:cNvGrpSpPr/>
          <p:nvPr/>
        </p:nvGrpSpPr>
        <p:grpSpPr>
          <a:xfrm>
            <a:off x="84963" y="1143000"/>
            <a:ext cx="9013000" cy="650657"/>
            <a:chOff x="84963" y="1143000"/>
            <a:chExt cx="9013000" cy="650657"/>
          </a:xfrm>
        </p:grpSpPr>
        <p:sp>
          <p:nvSpPr>
            <p:cNvPr id="401" name="Rettangolo arrotondato 400"/>
            <p:cNvSpPr>
              <a:spLocks noChangeAspect="1"/>
            </p:cNvSpPr>
            <p:nvPr/>
          </p:nvSpPr>
          <p:spPr bwMode="auto">
            <a:xfrm>
              <a:off x="4305300" y="1143000"/>
              <a:ext cx="2087563" cy="650657"/>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it-IT" sz="1200" b="1" kern="0" dirty="0">
                  <a:solidFill>
                    <a:sysClr val="windowText" lastClr="000000"/>
                  </a:solidFill>
                  <a:cs typeface="Arial" pitchFamily="34" charset="0"/>
                </a:rPr>
                <a:t>Non </a:t>
              </a:r>
              <a:r>
                <a:rPr lang="it-IT" sz="1200" b="1" kern="0" dirty="0" err="1">
                  <a:solidFill>
                    <a:sysClr val="windowText" lastClr="000000"/>
                  </a:solidFill>
                  <a:cs typeface="Arial" pitchFamily="34" charset="0"/>
                </a:rPr>
                <a:t>coordinated</a:t>
              </a:r>
              <a:r>
                <a:rPr lang="it-IT" sz="1200" b="1" kern="0" dirty="0">
                  <a:solidFill>
                    <a:sysClr val="windowText" lastClr="000000"/>
                  </a:solidFill>
                  <a:cs typeface="Arial" pitchFamily="34" charset="0"/>
                </a:rPr>
                <a:t> </a:t>
              </a:r>
              <a:r>
                <a:rPr lang="it-IT" sz="1200" b="1" kern="0" dirty="0" err="1">
                  <a:solidFill>
                    <a:sysClr val="windowText" lastClr="000000"/>
                  </a:solidFill>
                  <a:cs typeface="Arial" pitchFamily="34" charset="0"/>
                </a:rPr>
                <a:t>attack</a:t>
              </a:r>
              <a:endParaRPr lang="it-IT" sz="1200" b="1" kern="0" dirty="0">
                <a:solidFill>
                  <a:sysClr val="windowText" lastClr="000000"/>
                </a:solidFill>
                <a:cs typeface="Arial" pitchFamily="34" charset="0"/>
              </a:endParaRPr>
            </a:p>
          </p:txBody>
        </p:sp>
        <p:sp>
          <p:nvSpPr>
            <p:cNvPr id="403" name="Rettangolo arrotondato 402"/>
            <p:cNvSpPr>
              <a:spLocks noChangeAspect="1"/>
            </p:cNvSpPr>
            <p:nvPr/>
          </p:nvSpPr>
          <p:spPr bwMode="auto">
            <a:xfrm>
              <a:off x="1600200" y="1143000"/>
              <a:ext cx="2087563" cy="650657"/>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it-IT" sz="1200" b="1" kern="0" dirty="0" err="1">
                  <a:solidFill>
                    <a:sysClr val="windowText" lastClr="000000"/>
                  </a:solidFill>
                  <a:cs typeface="Arial" pitchFamily="34" charset="0"/>
                </a:rPr>
                <a:t>Coordinated</a:t>
              </a:r>
              <a:r>
                <a:rPr lang="it-IT" sz="1200" b="1" kern="0" dirty="0">
                  <a:solidFill>
                    <a:sysClr val="windowText" lastClr="000000"/>
                  </a:solidFill>
                  <a:cs typeface="Arial" pitchFamily="34" charset="0"/>
                </a:rPr>
                <a:t> </a:t>
              </a:r>
              <a:r>
                <a:rPr lang="it-IT" sz="1200" b="1" kern="0" dirty="0" err="1">
                  <a:solidFill>
                    <a:sysClr val="windowText" lastClr="000000"/>
                  </a:solidFill>
                  <a:cs typeface="Arial" pitchFamily="34" charset="0"/>
                </a:rPr>
                <a:t>attack</a:t>
              </a:r>
              <a:endParaRPr lang="it-IT" sz="1200" b="1" kern="0" dirty="0">
                <a:solidFill>
                  <a:sysClr val="windowText" lastClr="000000"/>
                </a:solidFill>
                <a:cs typeface="Arial" pitchFamily="34" charset="0"/>
              </a:endParaRPr>
            </a:p>
          </p:txBody>
        </p:sp>
        <p:sp>
          <p:nvSpPr>
            <p:cNvPr id="404" name="Rettangolo arrotondato 403"/>
            <p:cNvSpPr>
              <a:spLocks noChangeAspect="1"/>
            </p:cNvSpPr>
            <p:nvPr/>
          </p:nvSpPr>
          <p:spPr bwMode="auto">
            <a:xfrm>
              <a:off x="7010400" y="1143000"/>
              <a:ext cx="2087563" cy="650657"/>
            </a:xfrm>
            <a:prstGeom prst="roundRect">
              <a:avLst/>
            </a:prstGeom>
            <a:solidFill>
              <a:srgbClr val="FFCC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it-IT" sz="1200" b="1" kern="0" dirty="0" err="1">
                  <a:solidFill>
                    <a:sysClr val="windowText" lastClr="000000"/>
                  </a:solidFill>
                  <a:cs typeface="Arial" pitchFamily="34" charset="0"/>
                </a:rPr>
                <a:t>Coordinated</a:t>
              </a:r>
              <a:r>
                <a:rPr lang="it-IT" sz="1200" b="1" kern="0" dirty="0">
                  <a:solidFill>
                    <a:sysClr val="windowText" lastClr="000000"/>
                  </a:solidFill>
                  <a:cs typeface="Arial" pitchFamily="34" charset="0"/>
                </a:rPr>
                <a:t> </a:t>
              </a:r>
            </a:p>
            <a:p>
              <a:pPr algn="ctr" eaLnBrk="0" hangingPunct="0">
                <a:defRPr/>
              </a:pPr>
              <a:r>
                <a:rPr lang="it-IT" sz="900" b="1" kern="0" dirty="0">
                  <a:solidFill>
                    <a:sysClr val="windowText" lastClr="000000"/>
                  </a:solidFill>
                  <a:cs typeface="Arial" pitchFamily="34" charset="0"/>
                </a:rPr>
                <a:t>+</a:t>
              </a:r>
            </a:p>
            <a:p>
              <a:pPr algn="ctr" eaLnBrk="0" hangingPunct="0">
                <a:defRPr/>
              </a:pPr>
              <a:r>
                <a:rPr lang="it-IT" sz="1200" b="1" kern="0" dirty="0">
                  <a:solidFill>
                    <a:sysClr val="windowText" lastClr="000000"/>
                  </a:solidFill>
                  <a:cs typeface="Arial" pitchFamily="34" charset="0"/>
                </a:rPr>
                <a:t>Non </a:t>
              </a:r>
              <a:r>
                <a:rPr lang="it-IT" sz="1200" b="1" kern="0" dirty="0" err="1">
                  <a:solidFill>
                    <a:sysClr val="windowText" lastClr="000000"/>
                  </a:solidFill>
                  <a:cs typeface="Arial" pitchFamily="34" charset="0"/>
                </a:rPr>
                <a:t>coordinated</a:t>
              </a:r>
              <a:r>
                <a:rPr lang="it-IT" sz="1200" b="1" kern="0" dirty="0">
                  <a:solidFill>
                    <a:sysClr val="windowText" lastClr="000000"/>
                  </a:solidFill>
                  <a:cs typeface="Arial" pitchFamily="34" charset="0"/>
                </a:rPr>
                <a:t> </a:t>
              </a:r>
              <a:r>
                <a:rPr lang="it-IT" sz="1200" b="1" kern="0" dirty="0" err="1">
                  <a:solidFill>
                    <a:sysClr val="windowText" lastClr="000000"/>
                  </a:solidFill>
                  <a:cs typeface="Arial" pitchFamily="34" charset="0"/>
                </a:rPr>
                <a:t>attack</a:t>
              </a:r>
              <a:endParaRPr lang="it-IT" sz="1200" b="1" kern="0" dirty="0">
                <a:solidFill>
                  <a:sysClr val="windowText" lastClr="000000"/>
                </a:solidFill>
                <a:cs typeface="Arial" pitchFamily="34" charset="0"/>
              </a:endParaRPr>
            </a:p>
          </p:txBody>
        </p:sp>
        <p:sp>
          <p:nvSpPr>
            <p:cNvPr id="424" name="CasellaDiTesto 423"/>
            <p:cNvSpPr txBox="1"/>
            <p:nvPr/>
          </p:nvSpPr>
          <p:spPr>
            <a:xfrm>
              <a:off x="84963" y="1299831"/>
              <a:ext cx="1361270" cy="261610"/>
            </a:xfrm>
            <a:prstGeom prst="rect">
              <a:avLst/>
            </a:prstGeom>
            <a:noFill/>
          </p:spPr>
          <p:txBody>
            <a:bodyPr wrap="none" rtlCol="0">
              <a:spAutoFit/>
            </a:bodyPr>
            <a:lstStyle/>
            <a:p>
              <a:pPr algn="ctr"/>
              <a:r>
                <a:rPr lang="it-IT" sz="1100" b="1" dirty="0" err="1"/>
                <a:t>Research</a:t>
              </a:r>
              <a:r>
                <a:rPr lang="it-IT" sz="1100" b="1" dirty="0"/>
                <a:t> </a:t>
              </a:r>
              <a:r>
                <a:rPr lang="it-IT" sz="1100" b="1" dirty="0" err="1"/>
                <a:t>context</a:t>
              </a:r>
              <a:endParaRPr lang="it-IT" sz="1100" b="1" dirty="0"/>
            </a:p>
          </p:txBody>
        </p:sp>
      </p:grpSp>
      <p:sp>
        <p:nvSpPr>
          <p:cNvPr id="426" name="CasellaDiTesto 425"/>
          <p:cNvSpPr txBox="1"/>
          <p:nvPr/>
        </p:nvSpPr>
        <p:spPr>
          <a:xfrm>
            <a:off x="167368" y="5181600"/>
            <a:ext cx="1233031" cy="430887"/>
          </a:xfrm>
          <a:prstGeom prst="rect">
            <a:avLst/>
          </a:prstGeom>
          <a:noFill/>
        </p:spPr>
        <p:txBody>
          <a:bodyPr wrap="none" rtlCol="0">
            <a:spAutoFit/>
          </a:bodyPr>
          <a:lstStyle/>
          <a:p>
            <a:pPr algn="ctr"/>
            <a:r>
              <a:rPr lang="it-IT" sz="1100" b="1" dirty="0"/>
              <a:t>Geo-</a:t>
            </a:r>
            <a:r>
              <a:rPr lang="it-IT" sz="1100" b="1" dirty="0" err="1"/>
              <a:t>distributed</a:t>
            </a:r>
            <a:endParaRPr lang="it-IT" sz="1100" b="1" dirty="0"/>
          </a:p>
          <a:p>
            <a:pPr algn="ctr"/>
            <a:r>
              <a:rPr lang="it-IT" sz="1100" b="1" dirty="0"/>
              <a:t>Deployment</a:t>
            </a:r>
          </a:p>
        </p:txBody>
      </p:sp>
      <p:sp>
        <p:nvSpPr>
          <p:cNvPr id="429" name="Ellipse 75"/>
          <p:cNvSpPr/>
          <p:nvPr/>
        </p:nvSpPr>
        <p:spPr bwMode="auto">
          <a:xfrm>
            <a:off x="5542817" y="5604918"/>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endParaRPr lang="de-DE" sz="800" b="1" dirty="0">
              <a:solidFill>
                <a:schemeClr val="bg1"/>
              </a:solidFill>
              <a:latin typeface="Arial" pitchFamily="34" charset="0"/>
            </a:endParaRPr>
          </a:p>
        </p:txBody>
      </p:sp>
      <p:sp>
        <p:nvSpPr>
          <p:cNvPr id="430" name="CasellaDiTesto 429"/>
          <p:cNvSpPr txBox="1"/>
          <p:nvPr/>
        </p:nvSpPr>
        <p:spPr>
          <a:xfrm>
            <a:off x="5440363" y="5728156"/>
            <a:ext cx="771365" cy="215444"/>
          </a:xfrm>
          <a:prstGeom prst="rect">
            <a:avLst/>
          </a:prstGeom>
          <a:noFill/>
        </p:spPr>
        <p:txBody>
          <a:bodyPr wrap="none" rtlCol="0">
            <a:spAutoFit/>
          </a:bodyPr>
          <a:lstStyle/>
          <a:p>
            <a:pPr algn="ctr"/>
            <a:r>
              <a:rPr lang="it-IT" sz="800" b="1" dirty="0"/>
              <a:t>LEONARDO</a:t>
            </a:r>
          </a:p>
        </p:txBody>
      </p:sp>
      <p:sp>
        <p:nvSpPr>
          <p:cNvPr id="431" name="Ellipse 75"/>
          <p:cNvSpPr/>
          <p:nvPr/>
        </p:nvSpPr>
        <p:spPr bwMode="auto">
          <a:xfrm>
            <a:off x="3916363" y="4104064"/>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32" name="CasellaDiTesto 431"/>
          <p:cNvSpPr txBox="1"/>
          <p:nvPr/>
        </p:nvSpPr>
        <p:spPr>
          <a:xfrm>
            <a:off x="4026192" y="4157246"/>
            <a:ext cx="383438" cy="338554"/>
          </a:xfrm>
          <a:prstGeom prst="rect">
            <a:avLst/>
          </a:prstGeom>
          <a:noFill/>
        </p:spPr>
        <p:txBody>
          <a:bodyPr wrap="none" rtlCol="0">
            <a:spAutoFit/>
          </a:bodyPr>
          <a:lstStyle/>
          <a:p>
            <a:pPr algn="ctr"/>
            <a:r>
              <a:rPr lang="it-IT" sz="800" b="1" dirty="0"/>
              <a:t>TRT</a:t>
            </a:r>
          </a:p>
          <a:p>
            <a:pPr algn="ctr"/>
            <a:r>
              <a:rPr lang="it-IT" sz="800" b="1" dirty="0"/>
              <a:t>IMC</a:t>
            </a:r>
          </a:p>
        </p:txBody>
      </p:sp>
      <p:sp>
        <p:nvSpPr>
          <p:cNvPr id="433" name="Ellipse 75"/>
          <p:cNvSpPr/>
          <p:nvPr/>
        </p:nvSpPr>
        <p:spPr bwMode="auto">
          <a:xfrm>
            <a:off x="4543652" y="4648200"/>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37" name="Ellipse 75"/>
          <p:cNvSpPr/>
          <p:nvPr/>
        </p:nvSpPr>
        <p:spPr bwMode="auto">
          <a:xfrm>
            <a:off x="4830763" y="4038600"/>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38" name="CasellaDiTesto 437"/>
          <p:cNvSpPr txBox="1"/>
          <p:nvPr/>
        </p:nvSpPr>
        <p:spPr>
          <a:xfrm>
            <a:off x="4874927" y="4114800"/>
            <a:ext cx="489236" cy="215444"/>
          </a:xfrm>
          <a:prstGeom prst="rect">
            <a:avLst/>
          </a:prstGeom>
          <a:noFill/>
        </p:spPr>
        <p:txBody>
          <a:bodyPr wrap="none" rtlCol="0">
            <a:spAutoFit/>
          </a:bodyPr>
          <a:lstStyle/>
          <a:p>
            <a:pPr algn="ctr"/>
            <a:r>
              <a:rPr lang="it-IT" sz="800" b="1" dirty="0"/>
              <a:t>42 Sol</a:t>
            </a:r>
          </a:p>
        </p:txBody>
      </p:sp>
      <p:sp>
        <p:nvSpPr>
          <p:cNvPr id="439" name="Ellipse 75"/>
          <p:cNvSpPr/>
          <p:nvPr/>
        </p:nvSpPr>
        <p:spPr bwMode="auto">
          <a:xfrm>
            <a:off x="3535363" y="5833518"/>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40" name="CasellaDiTesto 439"/>
          <p:cNvSpPr txBox="1"/>
          <p:nvPr/>
        </p:nvSpPr>
        <p:spPr>
          <a:xfrm>
            <a:off x="3611563" y="5943600"/>
            <a:ext cx="458780" cy="215444"/>
          </a:xfrm>
          <a:prstGeom prst="rect">
            <a:avLst/>
          </a:prstGeom>
          <a:noFill/>
        </p:spPr>
        <p:txBody>
          <a:bodyPr wrap="none" rtlCol="0">
            <a:spAutoFit/>
          </a:bodyPr>
          <a:lstStyle/>
          <a:p>
            <a:pPr algn="ctr"/>
            <a:r>
              <a:rPr lang="it-IT" sz="800" b="1" dirty="0"/>
              <a:t>TASE</a:t>
            </a:r>
          </a:p>
        </p:txBody>
      </p:sp>
      <p:sp>
        <p:nvSpPr>
          <p:cNvPr id="441" name="Ellipse 75"/>
          <p:cNvSpPr/>
          <p:nvPr/>
        </p:nvSpPr>
        <p:spPr bwMode="auto">
          <a:xfrm>
            <a:off x="4221163" y="4724400"/>
            <a:ext cx="533400" cy="414882"/>
          </a:xfrm>
          <a:prstGeom prst="ellipse">
            <a:avLst/>
          </a:prstGeom>
          <a:solidFill>
            <a:srgbClr val="FFCC6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42" name="CasellaDiTesto 441"/>
          <p:cNvSpPr txBox="1"/>
          <p:nvPr/>
        </p:nvSpPr>
        <p:spPr>
          <a:xfrm>
            <a:off x="4222743" y="4800600"/>
            <a:ext cx="510076" cy="338554"/>
          </a:xfrm>
          <a:prstGeom prst="rect">
            <a:avLst/>
          </a:prstGeom>
          <a:noFill/>
        </p:spPr>
        <p:txBody>
          <a:bodyPr wrap="none" rtlCol="0">
            <a:spAutoFit/>
          </a:bodyPr>
          <a:lstStyle/>
          <a:p>
            <a:pPr algn="ctr"/>
            <a:r>
              <a:rPr lang="it-IT" sz="800" b="1" dirty="0"/>
              <a:t>Airbus</a:t>
            </a:r>
          </a:p>
          <a:p>
            <a:pPr algn="ctr"/>
            <a:r>
              <a:rPr lang="it-IT" sz="800" b="1" dirty="0"/>
              <a:t>DS</a:t>
            </a:r>
          </a:p>
        </p:txBody>
      </p:sp>
      <p:sp>
        <p:nvSpPr>
          <p:cNvPr id="443" name="Ellipse 75"/>
          <p:cNvSpPr/>
          <p:nvPr/>
        </p:nvSpPr>
        <p:spPr bwMode="auto">
          <a:xfrm>
            <a:off x="3763963" y="6062118"/>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44" name="CasellaDiTesto 443"/>
          <p:cNvSpPr txBox="1"/>
          <p:nvPr/>
        </p:nvSpPr>
        <p:spPr>
          <a:xfrm>
            <a:off x="3788789" y="6138318"/>
            <a:ext cx="463588" cy="215444"/>
          </a:xfrm>
          <a:prstGeom prst="rect">
            <a:avLst/>
          </a:prstGeom>
          <a:noFill/>
        </p:spPr>
        <p:txBody>
          <a:bodyPr wrap="none" rtlCol="0">
            <a:spAutoFit/>
          </a:bodyPr>
          <a:lstStyle/>
          <a:p>
            <a:pPr algn="ctr"/>
            <a:r>
              <a:rPr lang="it-IT" sz="800" b="1" dirty="0"/>
              <a:t>BRTE</a:t>
            </a:r>
          </a:p>
        </p:txBody>
      </p:sp>
      <p:sp>
        <p:nvSpPr>
          <p:cNvPr id="445" name="Ellipse 75"/>
          <p:cNvSpPr/>
          <p:nvPr/>
        </p:nvSpPr>
        <p:spPr bwMode="auto">
          <a:xfrm>
            <a:off x="5287963" y="4114800"/>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a:ln>
                <a:noFill/>
              </a:ln>
              <a:solidFill>
                <a:schemeClr val="bg1"/>
              </a:solidFill>
              <a:effectLst/>
              <a:latin typeface="Arial" pitchFamily="34" charset="0"/>
            </a:endParaRPr>
          </a:p>
        </p:txBody>
      </p:sp>
      <p:sp>
        <p:nvSpPr>
          <p:cNvPr id="446" name="CasellaDiTesto 445"/>
          <p:cNvSpPr txBox="1"/>
          <p:nvPr/>
        </p:nvSpPr>
        <p:spPr>
          <a:xfrm>
            <a:off x="5364163" y="4204156"/>
            <a:ext cx="394660" cy="215444"/>
          </a:xfrm>
          <a:prstGeom prst="rect">
            <a:avLst/>
          </a:prstGeom>
          <a:noFill/>
        </p:spPr>
        <p:txBody>
          <a:bodyPr wrap="none" rtlCol="0">
            <a:spAutoFit/>
          </a:bodyPr>
          <a:lstStyle/>
          <a:p>
            <a:pPr algn="ctr"/>
            <a:r>
              <a:rPr lang="it-IT" sz="800" b="1" dirty="0"/>
              <a:t>DLR</a:t>
            </a:r>
          </a:p>
        </p:txBody>
      </p:sp>
      <p:sp>
        <p:nvSpPr>
          <p:cNvPr id="448" name="Ellipse 75"/>
          <p:cNvSpPr/>
          <p:nvPr/>
        </p:nvSpPr>
        <p:spPr bwMode="auto">
          <a:xfrm>
            <a:off x="5466617" y="5909718"/>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endParaRPr lang="de-DE" sz="800" b="1" dirty="0">
              <a:solidFill>
                <a:schemeClr val="bg1"/>
              </a:solidFill>
              <a:latin typeface="Arial" pitchFamily="34" charset="0"/>
            </a:endParaRPr>
          </a:p>
        </p:txBody>
      </p:sp>
      <p:sp>
        <p:nvSpPr>
          <p:cNvPr id="449" name="CasellaDiTesto 448"/>
          <p:cNvSpPr txBox="1"/>
          <p:nvPr/>
        </p:nvSpPr>
        <p:spPr>
          <a:xfrm>
            <a:off x="5364163" y="6032956"/>
            <a:ext cx="771365" cy="215444"/>
          </a:xfrm>
          <a:prstGeom prst="rect">
            <a:avLst/>
          </a:prstGeom>
          <a:noFill/>
        </p:spPr>
        <p:txBody>
          <a:bodyPr wrap="none" rtlCol="0">
            <a:spAutoFit/>
          </a:bodyPr>
          <a:lstStyle/>
          <a:p>
            <a:pPr algn="ctr"/>
            <a:r>
              <a:rPr lang="it-IT" sz="800" b="1" dirty="0"/>
              <a:t>LEONARDO</a:t>
            </a:r>
          </a:p>
        </p:txBody>
      </p:sp>
      <p:sp>
        <p:nvSpPr>
          <p:cNvPr id="450" name="Ellipse 75"/>
          <p:cNvSpPr/>
          <p:nvPr/>
        </p:nvSpPr>
        <p:spPr bwMode="auto">
          <a:xfrm>
            <a:off x="5838252" y="5867400"/>
            <a:ext cx="533400" cy="414882"/>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a:endParaRPr lang="de-DE" sz="800" b="1" dirty="0">
              <a:solidFill>
                <a:schemeClr val="bg1"/>
              </a:solidFill>
              <a:latin typeface="Arial" pitchFamily="34" charset="0"/>
            </a:endParaRPr>
          </a:p>
        </p:txBody>
      </p:sp>
      <p:sp>
        <p:nvSpPr>
          <p:cNvPr id="451" name="CasellaDiTesto 450"/>
          <p:cNvSpPr txBox="1"/>
          <p:nvPr/>
        </p:nvSpPr>
        <p:spPr>
          <a:xfrm>
            <a:off x="5735798" y="5990638"/>
            <a:ext cx="771365" cy="215444"/>
          </a:xfrm>
          <a:prstGeom prst="rect">
            <a:avLst/>
          </a:prstGeom>
          <a:noFill/>
        </p:spPr>
        <p:txBody>
          <a:bodyPr wrap="none" rtlCol="0">
            <a:spAutoFit/>
          </a:bodyPr>
          <a:lstStyle/>
          <a:p>
            <a:pPr algn="ctr"/>
            <a:r>
              <a:rPr lang="it-IT" sz="800" b="1" dirty="0"/>
              <a:t>LEONARDO</a:t>
            </a:r>
          </a:p>
        </p:txBody>
      </p:sp>
      <p:grpSp>
        <p:nvGrpSpPr>
          <p:cNvPr id="31" name="Gruppo 30"/>
          <p:cNvGrpSpPr/>
          <p:nvPr/>
        </p:nvGrpSpPr>
        <p:grpSpPr>
          <a:xfrm>
            <a:off x="-9536" y="1981200"/>
            <a:ext cx="9107499" cy="539941"/>
            <a:chOff x="-9536" y="1981200"/>
            <a:chExt cx="9107499" cy="539941"/>
          </a:xfrm>
        </p:grpSpPr>
        <p:sp>
          <p:nvSpPr>
            <p:cNvPr id="21" name="CasellaDiTesto 20"/>
            <p:cNvSpPr txBox="1"/>
            <p:nvPr/>
          </p:nvSpPr>
          <p:spPr>
            <a:xfrm>
              <a:off x="-9536" y="1981200"/>
              <a:ext cx="1609736" cy="430887"/>
            </a:xfrm>
            <a:prstGeom prst="rect">
              <a:avLst/>
            </a:prstGeom>
            <a:noFill/>
          </p:spPr>
          <p:txBody>
            <a:bodyPr wrap="none" rtlCol="0">
              <a:spAutoFit/>
            </a:bodyPr>
            <a:lstStyle/>
            <a:p>
              <a:pPr algn="ctr"/>
              <a:r>
                <a:rPr lang="it-IT" sz="1100" b="1" dirty="0" err="1"/>
                <a:t>Validation</a:t>
              </a:r>
              <a:r>
                <a:rPr lang="it-IT" sz="1100" b="1" dirty="0"/>
                <a:t> </a:t>
              </a:r>
              <a:r>
                <a:rPr lang="it-IT" sz="1100" b="1" dirty="0" err="1"/>
                <a:t>Scenarios</a:t>
              </a:r>
              <a:r>
                <a:rPr lang="it-IT" sz="1100" b="1" dirty="0"/>
                <a:t> </a:t>
              </a:r>
            </a:p>
            <a:p>
              <a:pPr algn="ctr"/>
              <a:r>
                <a:rPr lang="it-IT" sz="1100" b="1" dirty="0" err="1"/>
                <a:t>storyboard</a:t>
              </a:r>
              <a:endParaRPr lang="it-IT" sz="1100" b="1" dirty="0"/>
            </a:p>
          </p:txBody>
        </p:sp>
        <p:grpSp>
          <p:nvGrpSpPr>
            <p:cNvPr id="29" name="Gruppo 28"/>
            <p:cNvGrpSpPr/>
            <p:nvPr/>
          </p:nvGrpSpPr>
          <p:grpSpPr>
            <a:xfrm>
              <a:off x="1630363" y="1981200"/>
              <a:ext cx="2093040" cy="539941"/>
              <a:chOff x="1602660" y="2056550"/>
              <a:chExt cx="2093040" cy="539941"/>
            </a:xfrm>
          </p:grpSpPr>
          <p:grpSp>
            <p:nvGrpSpPr>
              <p:cNvPr id="28" name="Gruppo 27"/>
              <p:cNvGrpSpPr/>
              <p:nvPr/>
            </p:nvGrpSpPr>
            <p:grpSpPr>
              <a:xfrm>
                <a:off x="1602660" y="2056550"/>
                <a:ext cx="2093040" cy="539941"/>
                <a:chOff x="2906829" y="2029754"/>
                <a:chExt cx="2728983" cy="847988"/>
              </a:xfrm>
            </p:grpSpPr>
            <p:pic>
              <p:nvPicPr>
                <p:cNvPr id="24" name="Immagin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829" y="2029754"/>
                  <a:ext cx="2657475" cy="847988"/>
                </a:xfrm>
                <a:prstGeom prst="rect">
                  <a:avLst/>
                </a:prstGeom>
              </p:spPr>
            </p:pic>
            <p:pic>
              <p:nvPicPr>
                <p:cNvPr id="453" name="Immagine 66"/>
                <p:cNvPicPr>
                  <a:picLocks noChangeAspect="1" noChangeArrowheads="1"/>
                </p:cNvPicPr>
                <p:nvPr/>
              </p:nvPicPr>
              <p:blipFill>
                <a:blip r:embed="rId5" cstate="print"/>
                <a:srcRect/>
                <a:stretch>
                  <a:fillRect/>
                </a:stretch>
              </p:blipFill>
              <p:spPr bwMode="auto">
                <a:xfrm>
                  <a:off x="3810000" y="2321809"/>
                  <a:ext cx="794219" cy="205769"/>
                </a:xfrm>
                <a:prstGeom prst="rect">
                  <a:avLst/>
                </a:prstGeom>
                <a:noFill/>
                <a:ln w="9525">
                  <a:noFill/>
                  <a:miter lim="800000"/>
                  <a:headEnd/>
                  <a:tailEnd/>
                </a:ln>
              </p:spPr>
            </p:pic>
            <p:sp>
              <p:nvSpPr>
                <p:cNvPr id="26" name="Rettangolo 25"/>
                <p:cNvSpPr/>
                <p:nvPr/>
              </p:nvSpPr>
              <p:spPr bwMode="auto">
                <a:xfrm>
                  <a:off x="3809999" y="2133600"/>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grpSp>
              <p:nvGrpSpPr>
                <p:cNvPr id="27" name="Gruppo 26"/>
                <p:cNvGrpSpPr/>
                <p:nvPr/>
              </p:nvGrpSpPr>
              <p:grpSpPr>
                <a:xfrm>
                  <a:off x="2913569" y="2133600"/>
                  <a:ext cx="972631" cy="609600"/>
                  <a:chOff x="1654779" y="2104217"/>
                  <a:chExt cx="972631" cy="609600"/>
                </a:xfrm>
              </p:grpSpPr>
              <p:sp>
                <p:nvSpPr>
                  <p:cNvPr id="454" name="Rettangolo 453"/>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25" name="CasellaDiTesto 24"/>
                  <p:cNvSpPr txBox="1"/>
                  <p:nvPr/>
                </p:nvSpPr>
                <p:spPr>
                  <a:xfrm>
                    <a:off x="1654779" y="2248722"/>
                    <a:ext cx="972631" cy="381757"/>
                  </a:xfrm>
                  <a:prstGeom prst="rect">
                    <a:avLst/>
                  </a:prstGeom>
                  <a:noFill/>
                </p:spPr>
                <p:txBody>
                  <a:bodyPr wrap="square" rtlCol="0">
                    <a:spAutoFit/>
                  </a:bodyPr>
                  <a:lstStyle/>
                  <a:p>
                    <a:r>
                      <a:rPr lang="it-IT" sz="600" b="1" dirty="0"/>
                      <a:t>Once </a:t>
                    </a:r>
                    <a:r>
                      <a:rPr lang="it-IT" sz="600" b="1" dirty="0" err="1"/>
                      <a:t>upon</a:t>
                    </a:r>
                    <a:endParaRPr lang="it-IT" sz="600" b="1" dirty="0"/>
                  </a:p>
                  <a:p>
                    <a:r>
                      <a:rPr lang="it-IT" sz="600" b="1" dirty="0"/>
                      <a:t> a time…</a:t>
                    </a:r>
                  </a:p>
                </p:txBody>
              </p:sp>
            </p:grpSp>
            <p:grpSp>
              <p:nvGrpSpPr>
                <p:cNvPr id="455" name="Gruppo 454"/>
                <p:cNvGrpSpPr/>
                <p:nvPr/>
              </p:nvGrpSpPr>
              <p:grpSpPr>
                <a:xfrm>
                  <a:off x="4685172" y="2133600"/>
                  <a:ext cx="950640" cy="609600"/>
                  <a:chOff x="1614643" y="2104217"/>
                  <a:chExt cx="972631" cy="609600"/>
                </a:xfrm>
              </p:grpSpPr>
              <p:sp>
                <p:nvSpPr>
                  <p:cNvPr id="456" name="Rettangolo 455"/>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457" name="CasellaDiTesto 456"/>
                  <p:cNvSpPr txBox="1"/>
                  <p:nvPr/>
                </p:nvSpPr>
                <p:spPr>
                  <a:xfrm>
                    <a:off x="1614643" y="2210407"/>
                    <a:ext cx="972631" cy="381757"/>
                  </a:xfrm>
                  <a:prstGeom prst="rect">
                    <a:avLst/>
                  </a:prstGeom>
                  <a:noFill/>
                </p:spPr>
                <p:txBody>
                  <a:bodyPr wrap="square" rtlCol="0">
                    <a:spAutoFit/>
                  </a:bodyPr>
                  <a:lstStyle/>
                  <a:p>
                    <a:r>
                      <a:rPr lang="it-IT" sz="600" b="1" dirty="0"/>
                      <a:t>…and </a:t>
                    </a:r>
                    <a:r>
                      <a:rPr lang="it-IT" sz="600" b="1" dirty="0" err="1"/>
                      <a:t>they</a:t>
                    </a:r>
                    <a:r>
                      <a:rPr lang="it-IT" sz="600" b="1" dirty="0"/>
                      <a:t> </a:t>
                    </a:r>
                    <a:r>
                      <a:rPr lang="it-IT" sz="600" b="1" dirty="0" err="1"/>
                      <a:t>all</a:t>
                    </a:r>
                    <a:r>
                      <a:rPr lang="it-IT" sz="600" b="1" dirty="0"/>
                      <a:t> </a:t>
                    </a:r>
                    <a:r>
                      <a:rPr lang="it-IT" sz="600" b="1" dirty="0" err="1"/>
                      <a:t>lived</a:t>
                    </a:r>
                    <a:r>
                      <a:rPr lang="it-IT" sz="600" b="1" dirty="0"/>
                      <a:t> </a:t>
                    </a:r>
                    <a:r>
                      <a:rPr lang="it-IT" sz="600" b="1" dirty="0" err="1"/>
                      <a:t>happily</a:t>
                    </a:r>
                    <a:endParaRPr lang="it-IT" sz="600" b="1" dirty="0"/>
                  </a:p>
                </p:txBody>
              </p:sp>
            </p:grpSp>
          </p:grpSp>
          <p:pic>
            <p:nvPicPr>
              <p:cNvPr id="478" name="Immagine 66"/>
              <p:cNvPicPr>
                <a:picLocks noChangeAspect="1" noChangeArrowheads="1"/>
              </p:cNvPicPr>
              <p:nvPr/>
            </p:nvPicPr>
            <p:blipFill>
              <a:blip r:embed="rId6" cstate="print"/>
              <a:srcRect/>
              <a:stretch>
                <a:fillRect/>
              </a:stretch>
            </p:blipFill>
            <p:spPr bwMode="auto">
              <a:xfrm>
                <a:off x="2339510" y="2286000"/>
                <a:ext cx="551451" cy="142872"/>
              </a:xfrm>
              <a:prstGeom prst="rect">
                <a:avLst/>
              </a:prstGeom>
              <a:noFill/>
              <a:ln w="9525">
                <a:noFill/>
                <a:miter lim="800000"/>
                <a:headEnd/>
                <a:tailEnd/>
              </a:ln>
            </p:spPr>
          </p:pic>
        </p:grpSp>
        <p:grpSp>
          <p:nvGrpSpPr>
            <p:cNvPr id="479" name="Gruppo 478"/>
            <p:cNvGrpSpPr/>
            <p:nvPr/>
          </p:nvGrpSpPr>
          <p:grpSpPr>
            <a:xfrm>
              <a:off x="4337923" y="1981200"/>
              <a:ext cx="2093040" cy="539941"/>
              <a:chOff x="1602660" y="2056550"/>
              <a:chExt cx="2093040" cy="539941"/>
            </a:xfrm>
          </p:grpSpPr>
          <p:grpSp>
            <p:nvGrpSpPr>
              <p:cNvPr id="480" name="Gruppo 479"/>
              <p:cNvGrpSpPr/>
              <p:nvPr/>
            </p:nvGrpSpPr>
            <p:grpSpPr>
              <a:xfrm>
                <a:off x="1602660" y="2056550"/>
                <a:ext cx="2093040" cy="539941"/>
                <a:chOff x="2906829" y="2029754"/>
                <a:chExt cx="2728983" cy="847988"/>
              </a:xfrm>
            </p:grpSpPr>
            <p:pic>
              <p:nvPicPr>
                <p:cNvPr id="482" name="Immagine 4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829" y="2029754"/>
                  <a:ext cx="2657475" cy="847988"/>
                </a:xfrm>
                <a:prstGeom prst="rect">
                  <a:avLst/>
                </a:prstGeom>
              </p:spPr>
            </p:pic>
            <p:pic>
              <p:nvPicPr>
                <p:cNvPr id="483" name="Immagine 66"/>
                <p:cNvPicPr>
                  <a:picLocks noChangeAspect="1" noChangeArrowheads="1"/>
                </p:cNvPicPr>
                <p:nvPr/>
              </p:nvPicPr>
              <p:blipFill>
                <a:blip r:embed="rId5" cstate="print"/>
                <a:srcRect/>
                <a:stretch>
                  <a:fillRect/>
                </a:stretch>
              </p:blipFill>
              <p:spPr bwMode="auto">
                <a:xfrm>
                  <a:off x="3810000" y="2321809"/>
                  <a:ext cx="794219" cy="205769"/>
                </a:xfrm>
                <a:prstGeom prst="rect">
                  <a:avLst/>
                </a:prstGeom>
                <a:noFill/>
                <a:ln w="9525">
                  <a:noFill/>
                  <a:miter lim="800000"/>
                  <a:headEnd/>
                  <a:tailEnd/>
                </a:ln>
              </p:spPr>
            </p:pic>
            <p:sp>
              <p:nvSpPr>
                <p:cNvPr id="484" name="Rettangolo 483"/>
                <p:cNvSpPr/>
                <p:nvPr/>
              </p:nvSpPr>
              <p:spPr bwMode="auto">
                <a:xfrm>
                  <a:off x="3809999" y="2133600"/>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grpSp>
              <p:nvGrpSpPr>
                <p:cNvPr id="485" name="Gruppo 484"/>
                <p:cNvGrpSpPr/>
                <p:nvPr/>
              </p:nvGrpSpPr>
              <p:grpSpPr>
                <a:xfrm>
                  <a:off x="2913569" y="2133600"/>
                  <a:ext cx="972631" cy="609600"/>
                  <a:chOff x="1654779" y="2104217"/>
                  <a:chExt cx="972631" cy="609600"/>
                </a:xfrm>
              </p:grpSpPr>
              <p:sp>
                <p:nvSpPr>
                  <p:cNvPr id="489" name="Rettangolo 488"/>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490" name="CasellaDiTesto 489"/>
                  <p:cNvSpPr txBox="1"/>
                  <p:nvPr/>
                </p:nvSpPr>
                <p:spPr>
                  <a:xfrm>
                    <a:off x="1654779" y="2248722"/>
                    <a:ext cx="972631" cy="381757"/>
                  </a:xfrm>
                  <a:prstGeom prst="rect">
                    <a:avLst/>
                  </a:prstGeom>
                  <a:noFill/>
                </p:spPr>
                <p:txBody>
                  <a:bodyPr wrap="square" rtlCol="0">
                    <a:spAutoFit/>
                  </a:bodyPr>
                  <a:lstStyle/>
                  <a:p>
                    <a:r>
                      <a:rPr lang="it-IT" sz="600" b="1" dirty="0"/>
                      <a:t>Once </a:t>
                    </a:r>
                    <a:r>
                      <a:rPr lang="it-IT" sz="600" b="1" dirty="0" err="1"/>
                      <a:t>upon</a:t>
                    </a:r>
                    <a:endParaRPr lang="it-IT" sz="600" b="1" dirty="0"/>
                  </a:p>
                  <a:p>
                    <a:r>
                      <a:rPr lang="it-IT" sz="600" b="1" dirty="0"/>
                      <a:t> a time…</a:t>
                    </a:r>
                  </a:p>
                </p:txBody>
              </p:sp>
            </p:grpSp>
            <p:grpSp>
              <p:nvGrpSpPr>
                <p:cNvPr id="486" name="Gruppo 485"/>
                <p:cNvGrpSpPr/>
                <p:nvPr/>
              </p:nvGrpSpPr>
              <p:grpSpPr>
                <a:xfrm>
                  <a:off x="4685172" y="2133600"/>
                  <a:ext cx="950640" cy="609600"/>
                  <a:chOff x="1614643" y="2104217"/>
                  <a:chExt cx="972631" cy="609600"/>
                </a:xfrm>
              </p:grpSpPr>
              <p:sp>
                <p:nvSpPr>
                  <p:cNvPr id="487" name="Rettangolo 486"/>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488" name="CasellaDiTesto 487"/>
                  <p:cNvSpPr txBox="1"/>
                  <p:nvPr/>
                </p:nvSpPr>
                <p:spPr>
                  <a:xfrm>
                    <a:off x="1614643" y="2210407"/>
                    <a:ext cx="972631" cy="381757"/>
                  </a:xfrm>
                  <a:prstGeom prst="rect">
                    <a:avLst/>
                  </a:prstGeom>
                  <a:noFill/>
                </p:spPr>
                <p:txBody>
                  <a:bodyPr wrap="square" rtlCol="0">
                    <a:spAutoFit/>
                  </a:bodyPr>
                  <a:lstStyle/>
                  <a:p>
                    <a:r>
                      <a:rPr lang="it-IT" sz="600" b="1" dirty="0"/>
                      <a:t>…and </a:t>
                    </a:r>
                    <a:r>
                      <a:rPr lang="it-IT" sz="600" b="1" dirty="0" err="1"/>
                      <a:t>they</a:t>
                    </a:r>
                    <a:r>
                      <a:rPr lang="it-IT" sz="600" b="1" dirty="0"/>
                      <a:t> </a:t>
                    </a:r>
                    <a:r>
                      <a:rPr lang="it-IT" sz="600" b="1" dirty="0" err="1"/>
                      <a:t>all</a:t>
                    </a:r>
                    <a:r>
                      <a:rPr lang="it-IT" sz="600" b="1" dirty="0"/>
                      <a:t> </a:t>
                    </a:r>
                    <a:r>
                      <a:rPr lang="it-IT" sz="600" b="1" dirty="0" err="1"/>
                      <a:t>lived</a:t>
                    </a:r>
                    <a:r>
                      <a:rPr lang="it-IT" sz="600" b="1" dirty="0"/>
                      <a:t> </a:t>
                    </a:r>
                    <a:r>
                      <a:rPr lang="it-IT" sz="600" b="1" dirty="0" err="1"/>
                      <a:t>happily</a:t>
                    </a:r>
                    <a:endParaRPr lang="it-IT" sz="600" b="1" dirty="0"/>
                  </a:p>
                </p:txBody>
              </p:sp>
            </p:grpSp>
          </p:grpSp>
          <p:pic>
            <p:nvPicPr>
              <p:cNvPr id="481" name="Immagine 66"/>
              <p:cNvPicPr>
                <a:picLocks noChangeAspect="1" noChangeArrowheads="1"/>
              </p:cNvPicPr>
              <p:nvPr/>
            </p:nvPicPr>
            <p:blipFill>
              <a:blip r:embed="rId6" cstate="print"/>
              <a:srcRect/>
              <a:stretch>
                <a:fillRect/>
              </a:stretch>
            </p:blipFill>
            <p:spPr bwMode="auto">
              <a:xfrm>
                <a:off x="2339510" y="2286000"/>
                <a:ext cx="551451" cy="142872"/>
              </a:xfrm>
              <a:prstGeom prst="rect">
                <a:avLst/>
              </a:prstGeom>
              <a:noFill/>
              <a:ln w="9525">
                <a:noFill/>
                <a:miter lim="800000"/>
                <a:headEnd/>
                <a:tailEnd/>
              </a:ln>
            </p:spPr>
          </p:pic>
        </p:grpSp>
        <p:grpSp>
          <p:nvGrpSpPr>
            <p:cNvPr id="491" name="Gruppo 490"/>
            <p:cNvGrpSpPr/>
            <p:nvPr/>
          </p:nvGrpSpPr>
          <p:grpSpPr>
            <a:xfrm>
              <a:off x="7004923" y="1981200"/>
              <a:ext cx="2093040" cy="539941"/>
              <a:chOff x="1602660" y="2056550"/>
              <a:chExt cx="2093040" cy="539941"/>
            </a:xfrm>
          </p:grpSpPr>
          <p:grpSp>
            <p:nvGrpSpPr>
              <p:cNvPr id="492" name="Gruppo 491"/>
              <p:cNvGrpSpPr/>
              <p:nvPr/>
            </p:nvGrpSpPr>
            <p:grpSpPr>
              <a:xfrm>
                <a:off x="1602660" y="2056550"/>
                <a:ext cx="2093040" cy="539941"/>
                <a:chOff x="2906829" y="2029754"/>
                <a:chExt cx="2728983" cy="847988"/>
              </a:xfrm>
            </p:grpSpPr>
            <p:pic>
              <p:nvPicPr>
                <p:cNvPr id="494" name="Immagine 4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829" y="2029754"/>
                  <a:ext cx="2657475" cy="847988"/>
                </a:xfrm>
                <a:prstGeom prst="rect">
                  <a:avLst/>
                </a:prstGeom>
              </p:spPr>
            </p:pic>
            <p:pic>
              <p:nvPicPr>
                <p:cNvPr id="495" name="Immagine 66"/>
                <p:cNvPicPr>
                  <a:picLocks noChangeAspect="1" noChangeArrowheads="1"/>
                </p:cNvPicPr>
                <p:nvPr/>
              </p:nvPicPr>
              <p:blipFill>
                <a:blip r:embed="rId5" cstate="print"/>
                <a:srcRect/>
                <a:stretch>
                  <a:fillRect/>
                </a:stretch>
              </p:blipFill>
              <p:spPr bwMode="auto">
                <a:xfrm>
                  <a:off x="3810000" y="2321809"/>
                  <a:ext cx="794219" cy="205769"/>
                </a:xfrm>
                <a:prstGeom prst="rect">
                  <a:avLst/>
                </a:prstGeom>
                <a:noFill/>
                <a:ln w="9525">
                  <a:noFill/>
                  <a:miter lim="800000"/>
                  <a:headEnd/>
                  <a:tailEnd/>
                </a:ln>
              </p:spPr>
            </p:pic>
            <p:sp>
              <p:nvSpPr>
                <p:cNvPr id="496" name="Rettangolo 495"/>
                <p:cNvSpPr/>
                <p:nvPr/>
              </p:nvSpPr>
              <p:spPr bwMode="auto">
                <a:xfrm>
                  <a:off x="3809999" y="2133600"/>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grpSp>
              <p:nvGrpSpPr>
                <p:cNvPr id="497" name="Gruppo 496"/>
                <p:cNvGrpSpPr/>
                <p:nvPr/>
              </p:nvGrpSpPr>
              <p:grpSpPr>
                <a:xfrm>
                  <a:off x="2913569" y="2133600"/>
                  <a:ext cx="972631" cy="609600"/>
                  <a:chOff x="1654779" y="2104217"/>
                  <a:chExt cx="972631" cy="609600"/>
                </a:xfrm>
              </p:grpSpPr>
              <p:sp>
                <p:nvSpPr>
                  <p:cNvPr id="501" name="Rettangolo 500"/>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502" name="CasellaDiTesto 501"/>
                  <p:cNvSpPr txBox="1"/>
                  <p:nvPr/>
                </p:nvSpPr>
                <p:spPr>
                  <a:xfrm>
                    <a:off x="1654779" y="2248722"/>
                    <a:ext cx="972631" cy="381757"/>
                  </a:xfrm>
                  <a:prstGeom prst="rect">
                    <a:avLst/>
                  </a:prstGeom>
                  <a:noFill/>
                </p:spPr>
                <p:txBody>
                  <a:bodyPr wrap="square" rtlCol="0">
                    <a:spAutoFit/>
                  </a:bodyPr>
                  <a:lstStyle/>
                  <a:p>
                    <a:r>
                      <a:rPr lang="it-IT" sz="600" b="1" dirty="0"/>
                      <a:t>Once </a:t>
                    </a:r>
                    <a:r>
                      <a:rPr lang="it-IT" sz="600" b="1" dirty="0" err="1"/>
                      <a:t>upon</a:t>
                    </a:r>
                    <a:endParaRPr lang="it-IT" sz="600" b="1" dirty="0"/>
                  </a:p>
                  <a:p>
                    <a:r>
                      <a:rPr lang="it-IT" sz="600" b="1" dirty="0"/>
                      <a:t> a time…</a:t>
                    </a:r>
                  </a:p>
                </p:txBody>
              </p:sp>
            </p:grpSp>
            <p:grpSp>
              <p:nvGrpSpPr>
                <p:cNvPr id="498" name="Gruppo 497"/>
                <p:cNvGrpSpPr/>
                <p:nvPr/>
              </p:nvGrpSpPr>
              <p:grpSpPr>
                <a:xfrm>
                  <a:off x="4685172" y="2133600"/>
                  <a:ext cx="950640" cy="609600"/>
                  <a:chOff x="1614643" y="2104217"/>
                  <a:chExt cx="972631" cy="609600"/>
                </a:xfrm>
              </p:grpSpPr>
              <p:sp>
                <p:nvSpPr>
                  <p:cNvPr id="499" name="Rettangolo 498"/>
                  <p:cNvSpPr/>
                  <p:nvPr/>
                </p:nvSpPr>
                <p:spPr bwMode="auto">
                  <a:xfrm>
                    <a:off x="1654779" y="2104217"/>
                    <a:ext cx="856169"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a:ln>
                        <a:noFill/>
                      </a:ln>
                      <a:solidFill>
                        <a:schemeClr val="tx1"/>
                      </a:solidFill>
                      <a:effectLst/>
                      <a:latin typeface="Arial" pitchFamily="34" charset="0"/>
                    </a:endParaRPr>
                  </a:p>
                </p:txBody>
              </p:sp>
              <p:sp>
                <p:nvSpPr>
                  <p:cNvPr id="500" name="CasellaDiTesto 499"/>
                  <p:cNvSpPr txBox="1"/>
                  <p:nvPr/>
                </p:nvSpPr>
                <p:spPr>
                  <a:xfrm>
                    <a:off x="1614643" y="2210407"/>
                    <a:ext cx="972631" cy="381757"/>
                  </a:xfrm>
                  <a:prstGeom prst="rect">
                    <a:avLst/>
                  </a:prstGeom>
                  <a:noFill/>
                </p:spPr>
                <p:txBody>
                  <a:bodyPr wrap="square" rtlCol="0">
                    <a:spAutoFit/>
                  </a:bodyPr>
                  <a:lstStyle/>
                  <a:p>
                    <a:r>
                      <a:rPr lang="it-IT" sz="600" b="1" dirty="0"/>
                      <a:t>…and </a:t>
                    </a:r>
                    <a:r>
                      <a:rPr lang="it-IT" sz="600" b="1" dirty="0" err="1"/>
                      <a:t>they</a:t>
                    </a:r>
                    <a:r>
                      <a:rPr lang="it-IT" sz="600" b="1" dirty="0"/>
                      <a:t> </a:t>
                    </a:r>
                    <a:r>
                      <a:rPr lang="it-IT" sz="600" b="1" dirty="0" err="1"/>
                      <a:t>all</a:t>
                    </a:r>
                    <a:r>
                      <a:rPr lang="it-IT" sz="600" b="1" dirty="0"/>
                      <a:t> </a:t>
                    </a:r>
                    <a:r>
                      <a:rPr lang="it-IT" sz="600" b="1" dirty="0" err="1"/>
                      <a:t>lived</a:t>
                    </a:r>
                    <a:r>
                      <a:rPr lang="it-IT" sz="600" b="1" dirty="0"/>
                      <a:t> </a:t>
                    </a:r>
                    <a:r>
                      <a:rPr lang="it-IT" sz="600" b="1" dirty="0" err="1"/>
                      <a:t>happily</a:t>
                    </a:r>
                    <a:endParaRPr lang="it-IT" sz="600" b="1" dirty="0"/>
                  </a:p>
                </p:txBody>
              </p:sp>
            </p:grpSp>
          </p:grpSp>
          <p:pic>
            <p:nvPicPr>
              <p:cNvPr id="493" name="Immagine 66"/>
              <p:cNvPicPr>
                <a:picLocks noChangeAspect="1" noChangeArrowheads="1"/>
              </p:cNvPicPr>
              <p:nvPr/>
            </p:nvPicPr>
            <p:blipFill>
              <a:blip r:embed="rId6" cstate="print"/>
              <a:srcRect/>
              <a:stretch>
                <a:fillRect/>
              </a:stretch>
            </p:blipFill>
            <p:spPr bwMode="auto">
              <a:xfrm>
                <a:off x="2339510" y="2286000"/>
                <a:ext cx="551451" cy="142872"/>
              </a:xfrm>
              <a:prstGeom prst="rect">
                <a:avLst/>
              </a:prstGeom>
              <a:noFill/>
              <a:ln w="9525">
                <a:noFill/>
                <a:miter lim="800000"/>
                <a:headEnd/>
                <a:tailEnd/>
              </a:ln>
            </p:spPr>
          </p:pic>
        </p:grpSp>
      </p:grpSp>
      <p:sp>
        <p:nvSpPr>
          <p:cNvPr id="434" name="CasellaDiTesto 433"/>
          <p:cNvSpPr txBox="1"/>
          <p:nvPr/>
        </p:nvSpPr>
        <p:spPr>
          <a:xfrm>
            <a:off x="4527543" y="4690646"/>
            <a:ext cx="538930" cy="338554"/>
          </a:xfrm>
          <a:prstGeom prst="rect">
            <a:avLst/>
          </a:prstGeom>
          <a:noFill/>
        </p:spPr>
        <p:txBody>
          <a:bodyPr wrap="none" rtlCol="0">
            <a:spAutoFit/>
          </a:bodyPr>
          <a:lstStyle/>
          <a:p>
            <a:pPr algn="ctr"/>
            <a:r>
              <a:rPr lang="it-IT" sz="800" b="1" dirty="0"/>
              <a:t>Airbus </a:t>
            </a:r>
          </a:p>
          <a:p>
            <a:pPr algn="ctr"/>
            <a:r>
              <a:rPr lang="it-IT" sz="800" b="1" dirty="0"/>
              <a:t>Cyber</a:t>
            </a:r>
          </a:p>
        </p:txBody>
      </p:sp>
      <p:grpSp>
        <p:nvGrpSpPr>
          <p:cNvPr id="4" name="Gruppo 3"/>
          <p:cNvGrpSpPr/>
          <p:nvPr/>
        </p:nvGrpSpPr>
        <p:grpSpPr>
          <a:xfrm>
            <a:off x="-28657" y="2743200"/>
            <a:ext cx="9005434" cy="1109796"/>
            <a:chOff x="-28657" y="2743200"/>
            <a:chExt cx="9005434" cy="1109796"/>
          </a:xfrm>
        </p:grpSpPr>
        <p:grpSp>
          <p:nvGrpSpPr>
            <p:cNvPr id="2" name="Gruppo 1"/>
            <p:cNvGrpSpPr/>
            <p:nvPr/>
          </p:nvGrpSpPr>
          <p:grpSpPr>
            <a:xfrm>
              <a:off x="-28657" y="2743200"/>
              <a:ext cx="6002420" cy="1034581"/>
              <a:chOff x="-28657" y="2743200"/>
              <a:chExt cx="6002420" cy="1034581"/>
            </a:xfrm>
          </p:grpSpPr>
          <p:grpSp>
            <p:nvGrpSpPr>
              <p:cNvPr id="13" name="Gruppo 12"/>
              <p:cNvGrpSpPr/>
              <p:nvPr/>
            </p:nvGrpSpPr>
            <p:grpSpPr>
              <a:xfrm>
                <a:off x="2087563" y="2841391"/>
                <a:ext cx="1110781" cy="860190"/>
                <a:chOff x="1979432" y="3188443"/>
                <a:chExt cx="1263181" cy="1034581"/>
              </a:xfrm>
            </p:grpSpPr>
            <p:sp>
              <p:nvSpPr>
                <p:cNvPr id="14" name="Figura a mano libera 13"/>
                <p:cNvSpPr/>
                <p:nvPr/>
              </p:nvSpPr>
              <p:spPr>
                <a:xfrm>
                  <a:off x="2205310" y="3331449"/>
                  <a:ext cx="753105" cy="753105"/>
                </a:xfrm>
                <a:custGeom>
                  <a:avLst/>
                  <a:gdLst>
                    <a:gd name="connsiteX0" fmla="*/ 0 w 753105"/>
                    <a:gd name="connsiteY0" fmla="*/ 376553 h 753105"/>
                    <a:gd name="connsiteX1" fmla="*/ 376553 w 753105"/>
                    <a:gd name="connsiteY1" fmla="*/ 0 h 753105"/>
                    <a:gd name="connsiteX2" fmla="*/ 753106 w 753105"/>
                    <a:gd name="connsiteY2" fmla="*/ 376553 h 753105"/>
                    <a:gd name="connsiteX3" fmla="*/ 376553 w 753105"/>
                    <a:gd name="connsiteY3" fmla="*/ 753106 h 753105"/>
                    <a:gd name="connsiteX4" fmla="*/ 0 w 753105"/>
                    <a:gd name="connsiteY4" fmla="*/ 376553 h 75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05" h="753105">
                      <a:moveTo>
                        <a:pt x="0" y="376553"/>
                      </a:moveTo>
                      <a:cubicBezTo>
                        <a:pt x="0" y="168589"/>
                        <a:pt x="168589" y="0"/>
                        <a:pt x="376553" y="0"/>
                      </a:cubicBezTo>
                      <a:cubicBezTo>
                        <a:pt x="584517" y="0"/>
                        <a:pt x="753106" y="168589"/>
                        <a:pt x="753106" y="376553"/>
                      </a:cubicBezTo>
                      <a:cubicBezTo>
                        <a:pt x="753106" y="584517"/>
                        <a:pt x="584517" y="753106"/>
                        <a:pt x="376553" y="753106"/>
                      </a:cubicBezTo>
                      <a:cubicBezTo>
                        <a:pt x="168589" y="753106"/>
                        <a:pt x="0" y="584517"/>
                        <a:pt x="0" y="376553"/>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116640" tIns="116640" rIns="116640" bIns="116640" numCol="1" spcCol="1270" anchor="ctr" anchorCtr="0">
                  <a:noAutofit/>
                </a:bodyPr>
                <a:lstStyle/>
                <a:p>
                  <a:pPr lvl="0" algn="ctr" defTabSz="222250">
                    <a:lnSpc>
                      <a:spcPct val="90000"/>
                    </a:lnSpc>
                    <a:spcBef>
                      <a:spcPct val="0"/>
                    </a:spcBef>
                    <a:spcAft>
                      <a:spcPct val="35000"/>
                    </a:spcAft>
                  </a:pPr>
                  <a:r>
                    <a:rPr lang="de-DE" sz="500" kern="1200" dirty="0"/>
                    <a:t>SMP</a:t>
                  </a:r>
                </a:p>
              </p:txBody>
            </p:sp>
            <p:sp>
              <p:nvSpPr>
                <p:cNvPr id="15" name="Figura a mano libera 14"/>
                <p:cNvSpPr/>
                <p:nvPr/>
              </p:nvSpPr>
              <p:spPr>
                <a:xfrm>
                  <a:off x="2665232" y="3188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a:t>ISS</a:t>
                  </a:r>
                </a:p>
              </p:txBody>
            </p:sp>
            <p:sp>
              <p:nvSpPr>
                <p:cNvPr id="16" name="Figura a mano libera 15"/>
                <p:cNvSpPr/>
                <p:nvPr/>
              </p:nvSpPr>
              <p:spPr>
                <a:xfrm>
                  <a:off x="2893832" y="3525462"/>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a:t>SATCOM</a:t>
                  </a:r>
                </a:p>
              </p:txBody>
            </p:sp>
            <p:sp>
              <p:nvSpPr>
                <p:cNvPr id="17" name="Figura a mano libera 16"/>
                <p:cNvSpPr/>
                <p:nvPr/>
              </p:nvSpPr>
              <p:spPr>
                <a:xfrm>
                  <a:off x="2665232" y="38742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a:t>IMC</a:t>
                  </a:r>
                </a:p>
              </p:txBody>
            </p:sp>
            <p:sp>
              <p:nvSpPr>
                <p:cNvPr id="18" name="Figura a mano libera 17"/>
                <p:cNvSpPr/>
                <p:nvPr/>
              </p:nvSpPr>
              <p:spPr>
                <a:xfrm>
                  <a:off x="2208032" y="38742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a:t>GNSS</a:t>
                  </a:r>
                </a:p>
              </p:txBody>
            </p:sp>
            <p:sp>
              <p:nvSpPr>
                <p:cNvPr id="19" name="Figura a mano libera 18"/>
                <p:cNvSpPr/>
                <p:nvPr/>
              </p:nvSpPr>
              <p:spPr>
                <a:xfrm>
                  <a:off x="1979432" y="3569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err="1"/>
                    <a:t>SACom</a:t>
                  </a:r>
                  <a:endParaRPr lang="de-DE" sz="500" dirty="0"/>
                </a:p>
              </p:txBody>
            </p:sp>
            <p:sp>
              <p:nvSpPr>
                <p:cNvPr id="20" name="Figura a mano libera 19"/>
                <p:cNvSpPr/>
                <p:nvPr/>
              </p:nvSpPr>
              <p:spPr>
                <a:xfrm>
                  <a:off x="2131832" y="3188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a:t>IEG</a:t>
                  </a:r>
                </a:p>
              </p:txBody>
            </p:sp>
          </p:grpSp>
          <p:grpSp>
            <p:nvGrpSpPr>
              <p:cNvPr id="405" name="Gruppo 404"/>
              <p:cNvGrpSpPr/>
              <p:nvPr/>
            </p:nvGrpSpPr>
            <p:grpSpPr>
              <a:xfrm>
                <a:off x="4710582" y="2743200"/>
                <a:ext cx="1263181" cy="1034581"/>
                <a:chOff x="1979432" y="3188443"/>
                <a:chExt cx="1263181" cy="1034581"/>
              </a:xfrm>
            </p:grpSpPr>
            <p:sp>
              <p:nvSpPr>
                <p:cNvPr id="406" name="Figura a mano libera 405"/>
                <p:cNvSpPr/>
                <p:nvPr/>
              </p:nvSpPr>
              <p:spPr>
                <a:xfrm>
                  <a:off x="2205310" y="3331449"/>
                  <a:ext cx="753105" cy="753105"/>
                </a:xfrm>
                <a:custGeom>
                  <a:avLst/>
                  <a:gdLst>
                    <a:gd name="connsiteX0" fmla="*/ 0 w 753105"/>
                    <a:gd name="connsiteY0" fmla="*/ 376553 h 753105"/>
                    <a:gd name="connsiteX1" fmla="*/ 376553 w 753105"/>
                    <a:gd name="connsiteY1" fmla="*/ 0 h 753105"/>
                    <a:gd name="connsiteX2" fmla="*/ 753106 w 753105"/>
                    <a:gd name="connsiteY2" fmla="*/ 376553 h 753105"/>
                    <a:gd name="connsiteX3" fmla="*/ 376553 w 753105"/>
                    <a:gd name="connsiteY3" fmla="*/ 753106 h 753105"/>
                    <a:gd name="connsiteX4" fmla="*/ 0 w 753105"/>
                    <a:gd name="connsiteY4" fmla="*/ 376553 h 75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05" h="753105">
                      <a:moveTo>
                        <a:pt x="0" y="376553"/>
                      </a:moveTo>
                      <a:cubicBezTo>
                        <a:pt x="0" y="168589"/>
                        <a:pt x="168589" y="0"/>
                        <a:pt x="376553" y="0"/>
                      </a:cubicBezTo>
                      <a:cubicBezTo>
                        <a:pt x="584517" y="0"/>
                        <a:pt x="753106" y="168589"/>
                        <a:pt x="753106" y="376553"/>
                      </a:cubicBezTo>
                      <a:cubicBezTo>
                        <a:pt x="753106" y="584517"/>
                        <a:pt x="584517" y="753106"/>
                        <a:pt x="376553" y="753106"/>
                      </a:cubicBezTo>
                      <a:cubicBezTo>
                        <a:pt x="168589" y="753106"/>
                        <a:pt x="0" y="584517"/>
                        <a:pt x="0" y="376553"/>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116640" tIns="116640" rIns="116640" bIns="116640" numCol="1" spcCol="1270" anchor="ctr" anchorCtr="0">
                  <a:noAutofit/>
                </a:bodyPr>
                <a:lstStyle/>
                <a:p>
                  <a:pPr lvl="0" algn="ctr" defTabSz="222250">
                    <a:lnSpc>
                      <a:spcPct val="90000"/>
                    </a:lnSpc>
                    <a:spcBef>
                      <a:spcPct val="0"/>
                    </a:spcBef>
                    <a:spcAft>
                      <a:spcPct val="35000"/>
                    </a:spcAft>
                  </a:pPr>
                  <a:r>
                    <a:rPr lang="de-DE" sz="500" kern="1200" dirty="0"/>
                    <a:t>SMP</a:t>
                  </a:r>
                </a:p>
              </p:txBody>
            </p:sp>
            <p:sp>
              <p:nvSpPr>
                <p:cNvPr id="407" name="Figura a mano libera 406"/>
                <p:cNvSpPr/>
                <p:nvPr/>
              </p:nvSpPr>
              <p:spPr>
                <a:xfrm>
                  <a:off x="2665232" y="3188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a:t>ISS</a:t>
                  </a:r>
                </a:p>
              </p:txBody>
            </p:sp>
            <p:sp>
              <p:nvSpPr>
                <p:cNvPr id="408" name="Figura a mano libera 407"/>
                <p:cNvSpPr/>
                <p:nvPr/>
              </p:nvSpPr>
              <p:spPr>
                <a:xfrm>
                  <a:off x="2893832" y="3525462"/>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a:t>SATCOM</a:t>
                  </a:r>
                </a:p>
              </p:txBody>
            </p:sp>
            <p:sp>
              <p:nvSpPr>
                <p:cNvPr id="409" name="Figura a mano libera 408"/>
                <p:cNvSpPr/>
                <p:nvPr/>
              </p:nvSpPr>
              <p:spPr>
                <a:xfrm>
                  <a:off x="2665232" y="38742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a:t>IMC</a:t>
                  </a:r>
                </a:p>
              </p:txBody>
            </p:sp>
            <p:sp>
              <p:nvSpPr>
                <p:cNvPr id="410" name="Figura a mano libera 409"/>
                <p:cNvSpPr/>
                <p:nvPr/>
              </p:nvSpPr>
              <p:spPr>
                <a:xfrm>
                  <a:off x="2208032" y="38742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a:t>GNSS</a:t>
                  </a:r>
                </a:p>
              </p:txBody>
            </p:sp>
            <p:sp>
              <p:nvSpPr>
                <p:cNvPr id="411" name="Figura a mano libera 410"/>
                <p:cNvSpPr/>
                <p:nvPr/>
              </p:nvSpPr>
              <p:spPr>
                <a:xfrm>
                  <a:off x="1979432" y="3569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lvl="0" algn="ctr" defTabSz="222250">
                    <a:lnSpc>
                      <a:spcPct val="90000"/>
                    </a:lnSpc>
                    <a:spcBef>
                      <a:spcPct val="0"/>
                    </a:spcBef>
                    <a:spcAft>
                      <a:spcPct val="35000"/>
                    </a:spcAft>
                  </a:pPr>
                  <a:r>
                    <a:rPr lang="de-DE" sz="500" kern="1200" dirty="0" err="1"/>
                    <a:t>SACom</a:t>
                  </a:r>
                  <a:endParaRPr lang="de-DE" sz="500" kern="1200" dirty="0"/>
                </a:p>
              </p:txBody>
            </p:sp>
            <p:sp>
              <p:nvSpPr>
                <p:cNvPr id="412" name="Figura a mano libera 411"/>
                <p:cNvSpPr/>
                <p:nvPr/>
              </p:nvSpPr>
              <p:spPr>
                <a:xfrm>
                  <a:off x="2131832" y="3188443"/>
                  <a:ext cx="348781" cy="348781"/>
                </a:xfrm>
                <a:custGeom>
                  <a:avLst/>
                  <a:gdLst>
                    <a:gd name="connsiteX0" fmla="*/ 0 w 348781"/>
                    <a:gd name="connsiteY0" fmla="*/ 174391 h 348781"/>
                    <a:gd name="connsiteX1" fmla="*/ 174391 w 348781"/>
                    <a:gd name="connsiteY1" fmla="*/ 0 h 348781"/>
                    <a:gd name="connsiteX2" fmla="*/ 348782 w 348781"/>
                    <a:gd name="connsiteY2" fmla="*/ 174391 h 348781"/>
                    <a:gd name="connsiteX3" fmla="*/ 174391 w 348781"/>
                    <a:gd name="connsiteY3" fmla="*/ 348782 h 348781"/>
                    <a:gd name="connsiteX4" fmla="*/ 0 w 348781"/>
                    <a:gd name="connsiteY4" fmla="*/ 174391 h 3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1" h="348781">
                      <a:moveTo>
                        <a:pt x="0" y="174391"/>
                      </a:moveTo>
                      <a:cubicBezTo>
                        <a:pt x="0" y="78078"/>
                        <a:pt x="78078" y="0"/>
                        <a:pt x="174391" y="0"/>
                      </a:cubicBezTo>
                      <a:cubicBezTo>
                        <a:pt x="270704" y="0"/>
                        <a:pt x="348782" y="78078"/>
                        <a:pt x="348782" y="174391"/>
                      </a:cubicBezTo>
                      <a:cubicBezTo>
                        <a:pt x="348782" y="270704"/>
                        <a:pt x="270704" y="348782"/>
                        <a:pt x="174391" y="348782"/>
                      </a:cubicBezTo>
                      <a:cubicBezTo>
                        <a:pt x="78078" y="348782"/>
                        <a:pt x="0" y="270704"/>
                        <a:pt x="0" y="174391"/>
                      </a:cubicBezTo>
                      <a:close/>
                    </a:path>
                  </a:pathLst>
                </a:custGeom>
                <a:solidFill>
                  <a:schemeClr val="accent3">
                    <a:lumMod val="9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txBody>
                <a:bodyPr spcFirstLastPara="0" vert="horz" wrap="square" lIns="57428" tIns="57428" rIns="57428" bIns="57428" numCol="1" spcCol="1270" anchor="ctr" anchorCtr="0">
                  <a:noAutofit/>
                </a:bodyPr>
                <a:lstStyle/>
                <a:p>
                  <a:pPr algn="ctr" defTabSz="222250">
                    <a:lnSpc>
                      <a:spcPct val="90000"/>
                    </a:lnSpc>
                    <a:spcAft>
                      <a:spcPct val="35000"/>
                    </a:spcAft>
                  </a:pPr>
                  <a:r>
                    <a:rPr lang="de-DE" sz="500" dirty="0"/>
                    <a:t>IEG</a:t>
                  </a:r>
                </a:p>
              </p:txBody>
            </p:sp>
          </p:grpSp>
          <p:sp>
            <p:nvSpPr>
              <p:cNvPr id="425" name="CasellaDiTesto 424"/>
              <p:cNvSpPr txBox="1"/>
              <p:nvPr/>
            </p:nvSpPr>
            <p:spPr>
              <a:xfrm>
                <a:off x="-28657" y="3015781"/>
                <a:ext cx="1797287" cy="600164"/>
              </a:xfrm>
              <a:prstGeom prst="rect">
                <a:avLst/>
              </a:prstGeom>
              <a:noFill/>
            </p:spPr>
            <p:txBody>
              <a:bodyPr wrap="none" rtlCol="0">
                <a:spAutoFit/>
              </a:bodyPr>
              <a:lstStyle/>
              <a:p>
                <a:pPr algn="ctr"/>
                <a:r>
                  <a:rPr lang="it-IT" sz="1100" b="1" dirty="0" err="1"/>
                  <a:t>Prototype</a:t>
                </a:r>
                <a:r>
                  <a:rPr lang="it-IT" sz="1100" b="1" dirty="0"/>
                  <a:t> and</a:t>
                </a:r>
              </a:p>
              <a:p>
                <a:pPr algn="ctr"/>
                <a:r>
                  <a:rPr lang="it-IT" sz="1100" b="1" dirty="0" err="1"/>
                  <a:t>Validation</a:t>
                </a:r>
                <a:r>
                  <a:rPr lang="it-IT" sz="1100" b="1" dirty="0"/>
                  <a:t> Environment </a:t>
                </a:r>
              </a:p>
              <a:p>
                <a:pPr algn="ctr"/>
                <a:r>
                  <a:rPr lang="it-IT" sz="1100" b="1" dirty="0" err="1"/>
                  <a:t>preparation</a:t>
                </a:r>
                <a:endParaRPr lang="it-IT" sz="1100" b="1" dirty="0"/>
              </a:p>
            </p:txBody>
          </p:sp>
        </p:grpSp>
        <p:pic>
          <p:nvPicPr>
            <p:cNvPr id="1026" name="Grafik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218" y="2778730"/>
              <a:ext cx="1918559" cy="10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bwMode="auto">
            <a:xfrm>
              <a:off x="6934200" y="3121601"/>
              <a:ext cx="157877" cy="46485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379193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6"/>
                                        </p:tgtEl>
                                        <p:attrNameLst>
                                          <p:attrName>style.visibility</p:attrName>
                                        </p:attrNameLst>
                                      </p:cBhvr>
                                      <p:to>
                                        <p:strVal val="visible"/>
                                      </p:to>
                                    </p:set>
                                    <p:animEffect transition="in" filter="wipe(left)">
                                      <p:cBhvr>
                                        <p:cTn id="19" dur="500"/>
                                        <p:tgtEl>
                                          <p:spTgt spid="426"/>
                                        </p:tgtEl>
                                      </p:cBhvr>
                                    </p:animEffect>
                                  </p:childTnLst>
                                </p:cTn>
                              </p:par>
                              <p:par>
                                <p:cTn id="20" presetID="22" presetClass="entr" presetSubtype="8"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9"/>
                                        </p:tgtEl>
                                        <p:attrNameLst>
                                          <p:attrName>style.visibility</p:attrName>
                                        </p:attrNameLst>
                                      </p:cBhvr>
                                      <p:to>
                                        <p:strVal val="visible"/>
                                      </p:to>
                                    </p:set>
                                    <p:animEffect transition="in" filter="wipe(left)">
                                      <p:cBhvr>
                                        <p:cTn id="25" dur="500"/>
                                        <p:tgtEl>
                                          <p:spTgt spid="4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0"/>
                                        </p:tgtEl>
                                        <p:attrNameLst>
                                          <p:attrName>style.visibility</p:attrName>
                                        </p:attrNameLst>
                                      </p:cBhvr>
                                      <p:to>
                                        <p:strVal val="visible"/>
                                      </p:to>
                                    </p:set>
                                    <p:animEffect transition="in" filter="wipe(left)">
                                      <p:cBhvr>
                                        <p:cTn id="28" dur="500"/>
                                        <p:tgtEl>
                                          <p:spTgt spid="4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1"/>
                                        </p:tgtEl>
                                        <p:attrNameLst>
                                          <p:attrName>style.visibility</p:attrName>
                                        </p:attrNameLst>
                                      </p:cBhvr>
                                      <p:to>
                                        <p:strVal val="visible"/>
                                      </p:to>
                                    </p:set>
                                    <p:animEffect transition="in" filter="wipe(left)">
                                      <p:cBhvr>
                                        <p:cTn id="31" dur="500"/>
                                        <p:tgtEl>
                                          <p:spTgt spid="4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wipe(left)">
                                      <p:cBhvr>
                                        <p:cTn id="34" dur="500"/>
                                        <p:tgtEl>
                                          <p:spTgt spid="4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wipe(left)">
                                      <p:cBhvr>
                                        <p:cTn id="37" dur="500"/>
                                        <p:tgtEl>
                                          <p:spTgt spid="4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34"/>
                                        </p:tgtEl>
                                        <p:attrNameLst>
                                          <p:attrName>style.visibility</p:attrName>
                                        </p:attrNameLst>
                                      </p:cBhvr>
                                      <p:to>
                                        <p:strVal val="visible"/>
                                      </p:to>
                                    </p:set>
                                    <p:animEffect transition="in" filter="wipe(left)">
                                      <p:cBhvr>
                                        <p:cTn id="40" dur="500"/>
                                        <p:tgtEl>
                                          <p:spTgt spid="4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7"/>
                                        </p:tgtEl>
                                        <p:attrNameLst>
                                          <p:attrName>style.visibility</p:attrName>
                                        </p:attrNameLst>
                                      </p:cBhvr>
                                      <p:to>
                                        <p:strVal val="visible"/>
                                      </p:to>
                                    </p:set>
                                    <p:animEffect transition="in" filter="wipe(left)">
                                      <p:cBhvr>
                                        <p:cTn id="43" dur="500"/>
                                        <p:tgtEl>
                                          <p:spTgt spid="43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38"/>
                                        </p:tgtEl>
                                        <p:attrNameLst>
                                          <p:attrName>style.visibility</p:attrName>
                                        </p:attrNameLst>
                                      </p:cBhvr>
                                      <p:to>
                                        <p:strVal val="visible"/>
                                      </p:to>
                                    </p:set>
                                    <p:animEffect transition="in" filter="wipe(left)">
                                      <p:cBhvr>
                                        <p:cTn id="46" dur="500"/>
                                        <p:tgtEl>
                                          <p:spTgt spid="43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9"/>
                                        </p:tgtEl>
                                        <p:attrNameLst>
                                          <p:attrName>style.visibility</p:attrName>
                                        </p:attrNameLst>
                                      </p:cBhvr>
                                      <p:to>
                                        <p:strVal val="visible"/>
                                      </p:to>
                                    </p:set>
                                    <p:animEffect transition="in" filter="wipe(left)">
                                      <p:cBhvr>
                                        <p:cTn id="49" dur="500"/>
                                        <p:tgtEl>
                                          <p:spTgt spid="4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0"/>
                                        </p:tgtEl>
                                        <p:attrNameLst>
                                          <p:attrName>style.visibility</p:attrName>
                                        </p:attrNameLst>
                                      </p:cBhvr>
                                      <p:to>
                                        <p:strVal val="visible"/>
                                      </p:to>
                                    </p:set>
                                    <p:animEffect transition="in" filter="wipe(left)">
                                      <p:cBhvr>
                                        <p:cTn id="52" dur="500"/>
                                        <p:tgtEl>
                                          <p:spTgt spid="4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1"/>
                                        </p:tgtEl>
                                        <p:attrNameLst>
                                          <p:attrName>style.visibility</p:attrName>
                                        </p:attrNameLst>
                                      </p:cBhvr>
                                      <p:to>
                                        <p:strVal val="visible"/>
                                      </p:to>
                                    </p:set>
                                    <p:animEffect transition="in" filter="wipe(left)">
                                      <p:cBhvr>
                                        <p:cTn id="55" dur="500"/>
                                        <p:tgtEl>
                                          <p:spTgt spid="44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42"/>
                                        </p:tgtEl>
                                        <p:attrNameLst>
                                          <p:attrName>style.visibility</p:attrName>
                                        </p:attrNameLst>
                                      </p:cBhvr>
                                      <p:to>
                                        <p:strVal val="visible"/>
                                      </p:to>
                                    </p:set>
                                    <p:animEffect transition="in" filter="wipe(left)">
                                      <p:cBhvr>
                                        <p:cTn id="58" dur="500"/>
                                        <p:tgtEl>
                                          <p:spTgt spid="4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3"/>
                                        </p:tgtEl>
                                        <p:attrNameLst>
                                          <p:attrName>style.visibility</p:attrName>
                                        </p:attrNameLst>
                                      </p:cBhvr>
                                      <p:to>
                                        <p:strVal val="visible"/>
                                      </p:to>
                                    </p:set>
                                    <p:animEffect transition="in" filter="wipe(left)">
                                      <p:cBhvr>
                                        <p:cTn id="61" dur="500"/>
                                        <p:tgtEl>
                                          <p:spTgt spid="44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4"/>
                                        </p:tgtEl>
                                        <p:attrNameLst>
                                          <p:attrName>style.visibility</p:attrName>
                                        </p:attrNameLst>
                                      </p:cBhvr>
                                      <p:to>
                                        <p:strVal val="visible"/>
                                      </p:to>
                                    </p:set>
                                    <p:animEffect transition="in" filter="wipe(left)">
                                      <p:cBhvr>
                                        <p:cTn id="64" dur="500"/>
                                        <p:tgtEl>
                                          <p:spTgt spid="4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45"/>
                                        </p:tgtEl>
                                        <p:attrNameLst>
                                          <p:attrName>style.visibility</p:attrName>
                                        </p:attrNameLst>
                                      </p:cBhvr>
                                      <p:to>
                                        <p:strVal val="visible"/>
                                      </p:to>
                                    </p:set>
                                    <p:animEffect transition="in" filter="wipe(left)">
                                      <p:cBhvr>
                                        <p:cTn id="67" dur="500"/>
                                        <p:tgtEl>
                                          <p:spTgt spid="4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46"/>
                                        </p:tgtEl>
                                        <p:attrNameLst>
                                          <p:attrName>style.visibility</p:attrName>
                                        </p:attrNameLst>
                                      </p:cBhvr>
                                      <p:to>
                                        <p:strVal val="visible"/>
                                      </p:to>
                                    </p:set>
                                    <p:animEffect transition="in" filter="wipe(left)">
                                      <p:cBhvr>
                                        <p:cTn id="70" dur="500"/>
                                        <p:tgtEl>
                                          <p:spTgt spid="44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8"/>
                                        </p:tgtEl>
                                        <p:attrNameLst>
                                          <p:attrName>style.visibility</p:attrName>
                                        </p:attrNameLst>
                                      </p:cBhvr>
                                      <p:to>
                                        <p:strVal val="visible"/>
                                      </p:to>
                                    </p:set>
                                    <p:animEffect transition="in" filter="wipe(left)">
                                      <p:cBhvr>
                                        <p:cTn id="73" dur="500"/>
                                        <p:tgtEl>
                                          <p:spTgt spid="44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49"/>
                                        </p:tgtEl>
                                        <p:attrNameLst>
                                          <p:attrName>style.visibility</p:attrName>
                                        </p:attrNameLst>
                                      </p:cBhvr>
                                      <p:to>
                                        <p:strVal val="visible"/>
                                      </p:to>
                                    </p:set>
                                    <p:animEffect transition="in" filter="wipe(left)">
                                      <p:cBhvr>
                                        <p:cTn id="76" dur="500"/>
                                        <p:tgtEl>
                                          <p:spTgt spid="44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Effect transition="in" filter="wipe(left)">
                                      <p:cBhvr>
                                        <p:cTn id="79" dur="500"/>
                                        <p:tgtEl>
                                          <p:spTgt spid="45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51"/>
                                        </p:tgtEl>
                                        <p:attrNameLst>
                                          <p:attrName>style.visibility</p:attrName>
                                        </p:attrNameLst>
                                      </p:cBhvr>
                                      <p:to>
                                        <p:strVal val="visible"/>
                                      </p:to>
                                    </p:set>
                                    <p:animEffect transition="in" filter="wipe(left)">
                                      <p:cBhvr>
                                        <p:cTn id="82"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P spid="429" grpId="0" animBg="1"/>
      <p:bldP spid="430" grpId="0"/>
      <p:bldP spid="431" grpId="0" animBg="1"/>
      <p:bldP spid="432" grpId="0"/>
      <p:bldP spid="433" grpId="0" animBg="1"/>
      <p:bldP spid="437" grpId="0" animBg="1"/>
      <p:bldP spid="438" grpId="0"/>
      <p:bldP spid="439" grpId="0" animBg="1"/>
      <p:bldP spid="440" grpId="0"/>
      <p:bldP spid="441" grpId="0" animBg="1"/>
      <p:bldP spid="442" grpId="0"/>
      <p:bldP spid="443" grpId="0" animBg="1"/>
      <p:bldP spid="444" grpId="0"/>
      <p:bldP spid="445" grpId="0" animBg="1"/>
      <p:bldP spid="446" grpId="0"/>
      <p:bldP spid="448" grpId="0" animBg="1"/>
      <p:bldP spid="449" grpId="0"/>
      <p:bldP spid="450" grpId="0" animBg="1"/>
      <p:bldP spid="451"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1447800" y="4572000"/>
            <a:ext cx="7848600" cy="430887"/>
          </a:xfrm>
        </p:spPr>
        <p:txBody>
          <a:bodyPr/>
          <a:lstStyle/>
          <a:p>
            <a:pPr eaLnBrk="1" hangingPunct="1"/>
            <a:r>
              <a:rPr lang="it-IT" sz="2800" dirty="0"/>
              <a:t>A New Vision </a:t>
            </a:r>
            <a:r>
              <a:rPr lang="it-IT" sz="2800" dirty="0" err="1"/>
              <a:t>for</a:t>
            </a:r>
            <a:r>
              <a:rPr lang="it-IT" sz="2800" dirty="0"/>
              <a:t> ATM Security Management</a:t>
            </a:r>
          </a:p>
        </p:txBody>
      </p:sp>
      <p:sp>
        <p:nvSpPr>
          <p:cNvPr id="3" name="CasellaDiTesto 38">
            <a:extLst>
              <a:ext uri="{FF2B5EF4-FFF2-40B4-BE49-F238E27FC236}">
                <a16:creationId xmlns="" xmlns:a16="http://schemas.microsoft.com/office/drawing/2014/main" id="{FF7B72C1-AB7A-4701-BAD5-8D1CCB29E181}"/>
              </a:ext>
            </a:extLst>
          </p:cNvPr>
          <p:cNvSpPr txBox="1">
            <a:spLocks noChangeArrowheads="1"/>
          </p:cNvSpPr>
          <p:nvPr/>
        </p:nvSpPr>
        <p:spPr bwMode="auto">
          <a:xfrm>
            <a:off x="4114800" y="6277768"/>
            <a:ext cx="4645025" cy="246221"/>
          </a:xfrm>
          <a:prstGeom prst="rect">
            <a:avLst/>
          </a:prstGeom>
          <a:noFill/>
          <a:ln w="9525">
            <a:noFill/>
            <a:miter lim="800000"/>
            <a:headEnd/>
            <a:tailEnd/>
          </a:ln>
        </p:spPr>
        <p:txBody>
          <a:bodyPr wrap="square" lIns="0" tIns="0" rIns="0" bIns="0">
            <a:spAutoFit/>
          </a:bodyPr>
          <a:lstStyle/>
          <a:p>
            <a:pPr defTabSz="457200" eaLnBrk="1" hangingPunct="1"/>
            <a:r>
              <a:rPr lang="it-IT" altLang="it-IT" sz="1600" b="1" i="1" dirty="0">
                <a:solidFill>
                  <a:srgbClr val="FFFFFF"/>
                </a:solidFill>
                <a:ea typeface="ＭＳ Ｐゴシック" pitchFamily="34" charset="-128"/>
                <a:cs typeface="Arial" charset="0"/>
              </a:rPr>
              <a:t>GAMMA </a:t>
            </a:r>
            <a:r>
              <a:rPr lang="it-IT" altLang="it-IT" sz="1600" b="1" i="1" dirty="0" err="1">
                <a:solidFill>
                  <a:srgbClr val="FFFFFF"/>
                </a:solidFill>
                <a:ea typeface="ＭＳ Ｐゴシック" pitchFamily="34" charset="-128"/>
                <a:cs typeface="Arial" charset="0"/>
              </a:rPr>
              <a:t>Final</a:t>
            </a:r>
            <a:r>
              <a:rPr lang="it-IT" altLang="it-IT" sz="1600" b="1" i="1" dirty="0">
                <a:solidFill>
                  <a:srgbClr val="FFFFFF"/>
                </a:solidFill>
                <a:ea typeface="ＭＳ Ｐゴシック" pitchFamily="34" charset="-128"/>
                <a:cs typeface="Arial" charset="0"/>
              </a:rPr>
              <a:t> </a:t>
            </a:r>
            <a:r>
              <a:rPr lang="it-IT" altLang="it-IT" sz="1600" b="1" i="1" dirty="0" err="1">
                <a:solidFill>
                  <a:srgbClr val="FFFFFF"/>
                </a:solidFill>
                <a:ea typeface="ＭＳ Ｐゴシック" pitchFamily="34" charset="-128"/>
                <a:cs typeface="Arial" charset="0"/>
              </a:rPr>
              <a:t>Event</a:t>
            </a:r>
            <a:r>
              <a:rPr lang="it-IT" altLang="it-IT" sz="1600" b="1" i="1" dirty="0">
                <a:solidFill>
                  <a:srgbClr val="FFFFFF"/>
                </a:solidFill>
                <a:ea typeface="ＭＳ Ｐゴシック" pitchFamily="34" charset="-128"/>
                <a:cs typeface="Arial" charset="0"/>
              </a:rPr>
              <a:t> - Rome, 15 </a:t>
            </a:r>
            <a:r>
              <a:rPr lang="it-IT" altLang="it-IT" sz="1600" b="1" i="1" dirty="0" err="1">
                <a:solidFill>
                  <a:srgbClr val="FFFFFF"/>
                </a:solidFill>
                <a:ea typeface="ＭＳ Ｐゴシック" pitchFamily="34" charset="-128"/>
                <a:cs typeface="Arial" charset="0"/>
              </a:rPr>
              <a:t>November</a:t>
            </a:r>
            <a:r>
              <a:rPr lang="it-IT" altLang="it-IT" sz="1600" b="1" i="1" dirty="0">
                <a:solidFill>
                  <a:srgbClr val="FFFFFF"/>
                </a:solidFill>
                <a:ea typeface="ＭＳ Ｐゴシック" pitchFamily="34" charset="-128"/>
                <a:cs typeface="Arial" charset="0"/>
              </a:rPr>
              <a:t> 2017</a:t>
            </a:r>
          </a:p>
        </p:txBody>
      </p:sp>
    </p:spTree>
    <p:extLst>
      <p:ext uri="{BB962C8B-B14F-4D97-AF65-F5344CB8AC3E}">
        <p14:creationId xmlns:p14="http://schemas.microsoft.com/office/powerpoint/2010/main" val="99032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p:nvPr>
        </p:nvSpPr>
        <p:spPr>
          <a:xfrm>
            <a:off x="2133600" y="4491335"/>
            <a:ext cx="5264150" cy="615553"/>
          </a:xfrm>
        </p:spPr>
        <p:txBody>
          <a:bodyPr/>
          <a:lstStyle/>
          <a:p>
            <a:pPr eaLnBrk="1" hangingPunct="1"/>
            <a:r>
              <a:rPr lang="en-GB" noProof="0" dirty="0" smtClean="0"/>
              <a:t>ATM Security Risk Assessment and</a:t>
            </a:r>
            <a:br>
              <a:rPr lang="en-GB" noProof="0" dirty="0" smtClean="0"/>
            </a:br>
            <a:r>
              <a:rPr lang="en-GB" dirty="0" smtClean="0"/>
              <a:t>GAMMA</a:t>
            </a:r>
            <a:endParaRPr lang="en-GB" noProof="0" dirty="0" smtClean="0"/>
          </a:p>
        </p:txBody>
      </p:sp>
      <p:sp>
        <p:nvSpPr>
          <p:cNvPr id="4" name="CasellaDiTesto 38"/>
          <p:cNvSpPr txBox="1">
            <a:spLocks noChangeArrowheads="1"/>
          </p:cNvSpPr>
          <p:nvPr/>
        </p:nvSpPr>
        <p:spPr bwMode="auto">
          <a:xfrm>
            <a:off x="4114800" y="6277768"/>
            <a:ext cx="4645025" cy="246221"/>
          </a:xfrm>
          <a:prstGeom prst="rect">
            <a:avLst/>
          </a:prstGeom>
          <a:noFill/>
          <a:ln w="9525">
            <a:noFill/>
            <a:miter lim="800000"/>
            <a:headEnd/>
            <a:tailEnd/>
          </a:ln>
        </p:spPr>
        <p:txBody>
          <a:bodyPr wrap="square" lIns="0" tIns="0" rIns="0" bIns="0">
            <a:spAutoFit/>
          </a:bodyPr>
          <a:lstStyle/>
          <a:p>
            <a:pPr defTabSz="457200" eaLnBrk="1" hangingPunct="1"/>
            <a:r>
              <a:rPr lang="it-IT" altLang="it-IT" sz="1600" b="1" i="1" dirty="0" smtClean="0">
                <a:solidFill>
                  <a:srgbClr val="FFFFFF"/>
                </a:solidFill>
                <a:ea typeface="ＭＳ Ｐゴシック" pitchFamily="34" charset="-128"/>
                <a:cs typeface="Arial" charset="0"/>
              </a:rPr>
              <a:t>GAMMA </a:t>
            </a:r>
            <a:r>
              <a:rPr lang="it-IT" altLang="it-IT" sz="1600" b="1" i="1" dirty="0" err="1" smtClean="0">
                <a:solidFill>
                  <a:srgbClr val="FFFFFF"/>
                </a:solidFill>
                <a:ea typeface="ＭＳ Ｐゴシック" pitchFamily="34" charset="-128"/>
                <a:cs typeface="Arial" charset="0"/>
              </a:rPr>
              <a:t>Final</a:t>
            </a:r>
            <a:r>
              <a:rPr lang="it-IT" altLang="it-IT" sz="1600" b="1" i="1" dirty="0" smtClean="0">
                <a:solidFill>
                  <a:srgbClr val="FFFFFF"/>
                </a:solidFill>
                <a:ea typeface="ＭＳ Ｐゴシック" pitchFamily="34" charset="-128"/>
                <a:cs typeface="Arial" charset="0"/>
              </a:rPr>
              <a:t> </a:t>
            </a:r>
            <a:r>
              <a:rPr lang="it-IT" altLang="it-IT" sz="1600" b="1" i="1" dirty="0" err="1" smtClean="0">
                <a:solidFill>
                  <a:srgbClr val="FFFFFF"/>
                </a:solidFill>
                <a:ea typeface="ＭＳ Ｐゴシック" pitchFamily="34" charset="-128"/>
                <a:cs typeface="Arial" charset="0"/>
              </a:rPr>
              <a:t>Event</a:t>
            </a:r>
            <a:r>
              <a:rPr lang="it-IT" altLang="it-IT" sz="1600" b="1" i="1" dirty="0" smtClean="0">
                <a:solidFill>
                  <a:srgbClr val="FFFFFF"/>
                </a:solidFill>
                <a:ea typeface="ＭＳ Ｐゴシック" pitchFamily="34" charset="-128"/>
                <a:cs typeface="Arial" charset="0"/>
              </a:rPr>
              <a:t>  </a:t>
            </a:r>
            <a:r>
              <a:rPr lang="it-IT" altLang="it-IT" sz="1600" b="1" i="1" dirty="0">
                <a:solidFill>
                  <a:srgbClr val="FFFFFF"/>
                </a:solidFill>
                <a:ea typeface="ＭＳ Ｐゴシック" pitchFamily="34" charset="-128"/>
                <a:cs typeface="Arial" charset="0"/>
              </a:rPr>
              <a:t>- </a:t>
            </a:r>
            <a:r>
              <a:rPr lang="it-IT" altLang="it-IT" sz="1600" b="1" i="1" dirty="0" smtClean="0">
                <a:solidFill>
                  <a:srgbClr val="FFFFFF"/>
                </a:solidFill>
                <a:ea typeface="ＭＳ Ｐゴシック" pitchFamily="34" charset="-128"/>
                <a:cs typeface="Arial" charset="0"/>
              </a:rPr>
              <a:t>Rome, 15 </a:t>
            </a:r>
            <a:r>
              <a:rPr lang="it-IT" altLang="it-IT" sz="1600" b="1" i="1" dirty="0" err="1" smtClean="0">
                <a:solidFill>
                  <a:srgbClr val="FFFFFF"/>
                </a:solidFill>
                <a:ea typeface="ＭＳ Ｐゴシック" pitchFamily="34" charset="-128"/>
                <a:cs typeface="Arial" charset="0"/>
              </a:rPr>
              <a:t>November</a:t>
            </a:r>
            <a:r>
              <a:rPr lang="it-IT" altLang="it-IT" sz="1600" b="1" i="1" dirty="0" smtClean="0">
                <a:solidFill>
                  <a:srgbClr val="FFFFFF"/>
                </a:solidFill>
                <a:ea typeface="ＭＳ Ｐゴシック" pitchFamily="34" charset="-128"/>
                <a:cs typeface="Arial" charset="0"/>
              </a:rPr>
              <a:t> 2017</a:t>
            </a:r>
            <a:endParaRPr lang="it-IT" altLang="it-IT" sz="1600" b="1" i="1" dirty="0">
              <a:solidFill>
                <a:srgbClr val="FFFFFF"/>
              </a:solidFill>
              <a:ea typeface="ＭＳ Ｐゴシック" pitchFamily="34" charset="-128"/>
              <a:cs typeface="Arial" charset="0"/>
            </a:endParaRPr>
          </a:p>
        </p:txBody>
      </p:sp>
      <p:sp>
        <p:nvSpPr>
          <p:cNvPr id="5" name="CasellaDiTesto 38"/>
          <p:cNvSpPr txBox="1">
            <a:spLocks noChangeArrowheads="1"/>
          </p:cNvSpPr>
          <p:nvPr/>
        </p:nvSpPr>
        <p:spPr bwMode="auto">
          <a:xfrm>
            <a:off x="4956175" y="5562600"/>
            <a:ext cx="3349625" cy="246063"/>
          </a:xfrm>
          <a:prstGeom prst="rect">
            <a:avLst/>
          </a:prstGeom>
          <a:noFill/>
          <a:ln w="9525">
            <a:noFill/>
            <a:miter lim="800000"/>
            <a:headEnd/>
            <a:tailEnd/>
          </a:ln>
        </p:spPr>
        <p:txBody>
          <a:bodyPr lIns="0" tIns="0" rIns="0" bIns="0">
            <a:spAutoFit/>
          </a:bodyPr>
          <a:lstStyle/>
          <a:p>
            <a:pPr defTabSz="457200" eaLnBrk="1" hangingPunct="1"/>
            <a:r>
              <a:rPr lang="it-IT" altLang="it-IT" sz="1400" b="1" i="1" dirty="0" err="1" smtClean="0">
                <a:solidFill>
                  <a:srgbClr val="0070C0"/>
                </a:solidFill>
                <a:ea typeface="ＭＳ Ｐゴシック" pitchFamily="34" charset="-128"/>
                <a:cs typeface="Arial" charset="0"/>
              </a:rPr>
              <a:t>adapted</a:t>
            </a:r>
            <a:r>
              <a:rPr lang="it-IT" altLang="it-IT" sz="1400" b="1" i="1" dirty="0" smtClean="0">
                <a:solidFill>
                  <a:srgbClr val="0070C0"/>
                </a:solidFill>
                <a:ea typeface="ＭＳ Ｐゴシック" pitchFamily="34" charset="-128"/>
                <a:cs typeface="Arial" charset="0"/>
              </a:rPr>
              <a:t> from </a:t>
            </a:r>
            <a:r>
              <a:rPr lang="it-IT" altLang="it-IT" sz="1600" b="1" i="1" dirty="0" smtClean="0">
                <a:solidFill>
                  <a:srgbClr val="FFFFFF"/>
                </a:solidFill>
                <a:ea typeface="ＭＳ Ｐゴシック" pitchFamily="34" charset="-128"/>
                <a:cs typeface="Arial" charset="0"/>
              </a:rPr>
              <a:t>Rainer Koelle</a:t>
            </a:r>
            <a:endParaRPr lang="it-IT" altLang="it-IT" sz="1600" b="1" i="1" dirty="0">
              <a:solidFill>
                <a:srgbClr val="FFFFFF"/>
              </a:solidFill>
              <a:ea typeface="ＭＳ Ｐゴシック" pitchFamily="34" charset="-128"/>
              <a:cs typeface="Arial"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669" y="5562600"/>
            <a:ext cx="1305531"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38"/>
          <p:cNvSpPr txBox="1">
            <a:spLocks noChangeArrowheads="1"/>
          </p:cNvSpPr>
          <p:nvPr/>
        </p:nvSpPr>
        <p:spPr bwMode="auto">
          <a:xfrm>
            <a:off x="1981200" y="5562600"/>
            <a:ext cx="3349625" cy="246063"/>
          </a:xfrm>
          <a:prstGeom prst="rect">
            <a:avLst/>
          </a:prstGeom>
          <a:noFill/>
          <a:ln w="9525">
            <a:noFill/>
            <a:miter lim="800000"/>
            <a:headEnd/>
            <a:tailEnd/>
          </a:ln>
        </p:spPr>
        <p:txBody>
          <a:bodyPr lIns="0" tIns="0" rIns="0" bIns="0">
            <a:spAutoFit/>
          </a:bodyPr>
          <a:lstStyle/>
          <a:p>
            <a:pPr defTabSz="457200" eaLnBrk="1" hangingPunct="1"/>
            <a:r>
              <a:rPr lang="it-IT" altLang="it-IT" sz="1600" b="1" i="1" dirty="0" smtClean="0">
                <a:solidFill>
                  <a:srgbClr val="FFFFFF"/>
                </a:solidFill>
                <a:ea typeface="ＭＳ Ｐゴシック" pitchFamily="34" charset="-128"/>
                <a:cs typeface="Arial" charset="0"/>
              </a:rPr>
              <a:t>Tim H. Stelkens-Kobsch, DLR</a:t>
            </a:r>
            <a:endParaRPr lang="it-IT" altLang="it-IT" sz="1600" b="1" i="1" dirty="0">
              <a:solidFill>
                <a:srgbClr val="FFFFFF"/>
              </a:solidFill>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FFFFFF"/>
        </a:lt1>
        <a:dk2>
          <a:srgbClr val="000000"/>
        </a:dk2>
        <a:lt2>
          <a:srgbClr val="808080"/>
        </a:lt2>
        <a:accent1>
          <a:srgbClr val="B4B4B4"/>
        </a:accent1>
        <a:accent2>
          <a:srgbClr val="333399"/>
        </a:accent2>
        <a:accent3>
          <a:srgbClr val="FFFFFF"/>
        </a:accent3>
        <a:accent4>
          <a:srgbClr val="404040"/>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7521</TotalTime>
  <Words>1223</Words>
  <Application>Microsoft Office PowerPoint</Application>
  <PresentationFormat>Presentazione su schermo (4:3)</PresentationFormat>
  <Paragraphs>411</Paragraphs>
  <Slides>25</Slides>
  <Notes>15</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Default Design</vt:lpstr>
      <vt:lpstr>A New Vision for ATM Security Management</vt:lpstr>
      <vt:lpstr>Consortium Composition</vt:lpstr>
      <vt:lpstr>System of systems approach</vt:lpstr>
      <vt:lpstr>GAMMA: a Helicopter view</vt:lpstr>
      <vt:lpstr>Security Risk Assessment and Treatment in GAMMA</vt:lpstr>
      <vt:lpstr>GAMMA prototypes and validation environment</vt:lpstr>
      <vt:lpstr>Integrated validation scenarios and deployment</vt:lpstr>
      <vt:lpstr>A New Vision for ATM Security Management</vt:lpstr>
      <vt:lpstr>ATM Security Risk Assessment and GAMMA</vt:lpstr>
      <vt:lpstr>The Security Problem</vt:lpstr>
      <vt:lpstr>Defining Moments</vt:lpstr>
      <vt:lpstr>Changing Face of Aviation Security</vt:lpstr>
      <vt:lpstr>Presentazione standard di PowerPoint</vt:lpstr>
      <vt:lpstr>Presentazione standard di PowerPoint</vt:lpstr>
      <vt:lpstr>The Transition to the New System</vt:lpstr>
      <vt:lpstr>Presentazione standard di PowerPoint</vt:lpstr>
      <vt:lpstr>Security Risk Management</vt:lpstr>
      <vt:lpstr>Presentazione standard di PowerPoint</vt:lpstr>
      <vt:lpstr>Presentazione standard di PowerPoint</vt:lpstr>
      <vt:lpstr>Holistic Approach to Controls </vt:lpstr>
      <vt:lpstr>Security Risk Management and Operational Continuity Management</vt:lpstr>
      <vt:lpstr>Presentazione standard di PowerPoint</vt:lpstr>
      <vt:lpstr>Definition of ATM Security mapped to ATM/Air Navigation System</vt:lpstr>
      <vt:lpstr>GAMMA - Security Risk Assessment - Summary</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Centaroli Carlo</dc:creator>
  <cp:lastModifiedBy>gdauria</cp:lastModifiedBy>
  <cp:revision>386</cp:revision>
  <cp:lastPrinted>1601-01-01T00:00:00Z</cp:lastPrinted>
  <dcterms:created xsi:type="dcterms:W3CDTF">1601-01-01T00:00:00Z</dcterms:created>
  <dcterms:modified xsi:type="dcterms:W3CDTF">2017-11-21T08:33:54Z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1afecdc9-0c4a-4ea0-a954-2e70b3455b23_Enabled">
    <vt:lpwstr>True</vt:lpwstr>
  </property>
  <property fmtid="{D5CDD505-2E9C-101B-9397-08002B2CF9AE}" pid="4" name="MSIP_Label_1afecdc9-0c4a-4ea0-a954-2e70b3455b23_SiteId">
    <vt:lpwstr>31ae1cef-2393-4eb1-8962-4e4bbfccd663</vt:lpwstr>
  </property>
  <property fmtid="{D5CDD505-2E9C-101B-9397-08002B2CF9AE}" pid="5" name="MSIP_Label_1afecdc9-0c4a-4ea0-a954-2e70b3455b23_Ref">
    <vt:lpwstr>https://api.informationprotection.azure.com/api/31ae1cef-2393-4eb1-8962-4e4bbfccd663</vt:lpwstr>
  </property>
  <property fmtid="{D5CDD505-2E9C-101B-9397-08002B2CF9AE}" pid="6" name="MSIP_Label_1afecdc9-0c4a-4ea0-a954-2e70b3455b23_Owner">
    <vt:lpwstr>gdauria@amsspa.it</vt:lpwstr>
  </property>
  <property fmtid="{D5CDD505-2E9C-101B-9397-08002B2CF9AE}" pid="7" name="MSIP_Label_1afecdc9-0c4a-4ea0-a954-2e70b3455b23_SetDate">
    <vt:lpwstr>2017-11-13T15:24:42.9255221+01:00</vt:lpwstr>
  </property>
  <property fmtid="{D5CDD505-2E9C-101B-9397-08002B2CF9AE}" pid="8" name="MSIP_Label_1afecdc9-0c4a-4ea0-a954-2e70b3455b23_Name">
    <vt:lpwstr>Company Internal</vt:lpwstr>
  </property>
  <property fmtid="{D5CDD505-2E9C-101B-9397-08002B2CF9AE}" pid="9" name="MSIP_Label_1afecdc9-0c4a-4ea0-a954-2e70b3455b23_Application">
    <vt:lpwstr>Microsoft Azure Information Protection</vt:lpwstr>
  </property>
  <property fmtid="{D5CDD505-2E9C-101B-9397-08002B2CF9AE}" pid="10" name="MSIP_Label_1afecdc9-0c4a-4ea0-a954-2e70b3455b23_Extended_MSFT_Method">
    <vt:lpwstr>Manual</vt:lpwstr>
  </property>
  <property fmtid="{D5CDD505-2E9C-101B-9397-08002B2CF9AE}" pid="11" name="MSIP_Label_b819f0ee-61d3-4495-a9fb-e48b2bab389f_Enabled">
    <vt:lpwstr>True</vt:lpwstr>
  </property>
  <property fmtid="{D5CDD505-2E9C-101B-9397-08002B2CF9AE}" pid="12" name="MSIP_Label_b819f0ee-61d3-4495-a9fb-e48b2bab389f_SiteId">
    <vt:lpwstr>31ae1cef-2393-4eb1-8962-4e4bbfccd663</vt:lpwstr>
  </property>
  <property fmtid="{D5CDD505-2E9C-101B-9397-08002B2CF9AE}" pid="13" name="MSIP_Label_b819f0ee-61d3-4495-a9fb-e48b2bab389f_Ref">
    <vt:lpwstr>https://api.informationprotection.azure.com/api/31ae1cef-2393-4eb1-8962-4e4bbfccd663</vt:lpwstr>
  </property>
  <property fmtid="{D5CDD505-2E9C-101B-9397-08002B2CF9AE}" pid="14" name="MSIP_Label_b819f0ee-61d3-4495-a9fb-e48b2bab389f_Owner">
    <vt:lpwstr>gdauria@amsspa.it</vt:lpwstr>
  </property>
  <property fmtid="{D5CDD505-2E9C-101B-9397-08002B2CF9AE}" pid="15" name="MSIP_Label_b819f0ee-61d3-4495-a9fb-e48b2bab389f_SetDate">
    <vt:lpwstr>2017-11-13T15:24:42.9265221+01:00</vt:lpwstr>
  </property>
  <property fmtid="{D5CDD505-2E9C-101B-9397-08002B2CF9AE}" pid="16" name="MSIP_Label_b819f0ee-61d3-4495-a9fb-e48b2bab389f_Name">
    <vt:lpwstr>Mark</vt:lpwstr>
  </property>
  <property fmtid="{D5CDD505-2E9C-101B-9397-08002B2CF9AE}" pid="17" name="MSIP_Label_b819f0ee-61d3-4495-a9fb-e48b2bab389f_Application">
    <vt:lpwstr>Microsoft Azure Information Protection</vt:lpwstr>
  </property>
  <property fmtid="{D5CDD505-2E9C-101B-9397-08002B2CF9AE}" pid="18" name="MSIP_Label_b819f0ee-61d3-4495-a9fb-e48b2bab389f_Extended_MSFT_Method">
    <vt:lpwstr>Manual</vt:lpwstr>
  </property>
  <property fmtid="{D5CDD505-2E9C-101B-9397-08002B2CF9AE}" pid="19" name="MSIP_Label_b819f0ee-61d3-4495-a9fb-e48b2bab389f_Parent">
    <vt:lpwstr>1afecdc9-0c4a-4ea0-a954-2e70b3455b23</vt:lpwstr>
  </property>
  <property fmtid="{D5CDD505-2E9C-101B-9397-08002B2CF9AE}" pid="20" name="Sensitivity">
    <vt:lpwstr>Company Internal Mark</vt:lpwstr>
  </property>
</Properties>
</file>