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64" r:id="rId2"/>
    <p:sldId id="459" r:id="rId3"/>
    <p:sldId id="441" r:id="rId4"/>
    <p:sldId id="456" r:id="rId5"/>
    <p:sldId id="391" r:id="rId6"/>
    <p:sldId id="392" r:id="rId7"/>
    <p:sldId id="440" r:id="rId8"/>
    <p:sldId id="462" r:id="rId9"/>
    <p:sldId id="460" r:id="rId10"/>
  </p:sldIdLst>
  <p:sldSz cx="9144000" cy="6858000" type="screen4x3"/>
  <p:notesSz cx="6810375" cy="994251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4032">
          <p15:clr>
            <a:srgbClr val="A4A3A4"/>
          </p15:clr>
        </p15:guide>
        <p15:guide id="2" orient="horz" pos="864">
          <p15:clr>
            <a:srgbClr val="A4A3A4"/>
          </p15:clr>
        </p15:guide>
        <p15:guide id="3" pos="576">
          <p15:clr>
            <a:srgbClr val="A4A3A4"/>
          </p15:clr>
        </p15:guide>
        <p15:guide id="4" pos="5472">
          <p15:clr>
            <a:srgbClr val="A4A3A4"/>
          </p15:clr>
        </p15:guide>
        <p15:guide id="5" pos="3024">
          <p15:clr>
            <a:srgbClr val="A4A3A4"/>
          </p15:clr>
        </p15:guide>
        <p15:guide id="6" pos="8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222268"/>
    <a:srgbClr val="FFCC66"/>
    <a:srgbClr val="C7C7C7"/>
    <a:srgbClr val="009999"/>
    <a:srgbClr val="00CC99"/>
    <a:srgbClr val="FF9966"/>
    <a:srgbClr val="FF00FF"/>
    <a:srgbClr val="E61E0F"/>
    <a:srgbClr val="DC29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85" autoAdjust="0"/>
    <p:restoredTop sz="93678" autoAdjust="0"/>
  </p:normalViewPr>
  <p:slideViewPr>
    <p:cSldViewPr>
      <p:cViewPr>
        <p:scale>
          <a:sx n="60" d="100"/>
          <a:sy n="60" d="100"/>
        </p:scale>
        <p:origin x="-1866" y="-192"/>
      </p:cViewPr>
      <p:guideLst>
        <p:guide orient="horz" pos="4032"/>
        <p:guide orient="horz" pos="864"/>
        <p:guide pos="576"/>
        <p:guide pos="5472"/>
        <p:guide pos="3024"/>
        <p:guide pos="896"/>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51569" cy="496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27" tIns="47864" rIns="95727" bIns="47864" numCol="1" anchor="t" anchorCtr="0" compatLnSpc="1">
            <a:prstTxWarp prst="textNoShape">
              <a:avLst/>
            </a:prstTxWarp>
          </a:bodyPr>
          <a:lstStyle>
            <a:lvl1pPr defTabSz="957217" eaLnBrk="1" hangingPunct="1">
              <a:defRPr sz="1300">
                <a:latin typeface="Arial" pitchFamily="34" charset="0"/>
              </a:defRPr>
            </a:lvl1pPr>
          </a:lstStyle>
          <a:p>
            <a:pPr>
              <a:defRPr/>
            </a:pPr>
            <a:endParaRPr lang="en-US"/>
          </a:p>
        </p:txBody>
      </p:sp>
      <p:sp>
        <p:nvSpPr>
          <p:cNvPr id="5123" name="Rectangle 3"/>
          <p:cNvSpPr>
            <a:spLocks noGrp="1" noChangeArrowheads="1"/>
          </p:cNvSpPr>
          <p:nvPr>
            <p:ph type="dt" idx="1"/>
          </p:nvPr>
        </p:nvSpPr>
        <p:spPr bwMode="auto">
          <a:xfrm>
            <a:off x="3857285" y="0"/>
            <a:ext cx="2951569" cy="496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27" tIns="47864" rIns="95727" bIns="47864" numCol="1" anchor="t" anchorCtr="0" compatLnSpc="1">
            <a:prstTxWarp prst="textNoShape">
              <a:avLst/>
            </a:prstTxWarp>
          </a:bodyPr>
          <a:lstStyle>
            <a:lvl1pPr algn="r" defTabSz="957217" eaLnBrk="1" hangingPunct="1">
              <a:defRPr sz="1300">
                <a:latin typeface="Arial" pitchFamily="34"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0429" y="4722192"/>
            <a:ext cx="5449518" cy="447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27" tIns="47864" rIns="95727" bIns="4786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9444385"/>
            <a:ext cx="2951569" cy="496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27" tIns="47864" rIns="95727" bIns="47864" numCol="1" anchor="b" anchorCtr="0" compatLnSpc="1">
            <a:prstTxWarp prst="textNoShape">
              <a:avLst/>
            </a:prstTxWarp>
          </a:bodyPr>
          <a:lstStyle>
            <a:lvl1pPr defTabSz="957217" eaLnBrk="1" hangingPunct="1">
              <a:defRPr sz="1300">
                <a:latin typeface="Arial" pitchFamily="34" charset="0"/>
              </a:defRPr>
            </a:lvl1pPr>
          </a:lstStyle>
          <a:p>
            <a:pPr>
              <a:defRPr/>
            </a:pPr>
            <a:endParaRPr lang="en-US"/>
          </a:p>
        </p:txBody>
      </p:sp>
      <p:sp>
        <p:nvSpPr>
          <p:cNvPr id="5127" name="Rectangle 7"/>
          <p:cNvSpPr>
            <a:spLocks noGrp="1" noChangeArrowheads="1"/>
          </p:cNvSpPr>
          <p:nvPr>
            <p:ph type="sldNum" sz="quarter" idx="5"/>
          </p:nvPr>
        </p:nvSpPr>
        <p:spPr bwMode="auto">
          <a:xfrm>
            <a:off x="3857285" y="9444385"/>
            <a:ext cx="2951569" cy="496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27" tIns="47864" rIns="95727" bIns="47864" numCol="1" anchor="b" anchorCtr="0" compatLnSpc="1">
            <a:prstTxWarp prst="textNoShape">
              <a:avLst/>
            </a:prstTxWarp>
          </a:bodyPr>
          <a:lstStyle>
            <a:lvl1pPr algn="r" defTabSz="957217" eaLnBrk="1" hangingPunct="1">
              <a:defRPr sz="1300">
                <a:latin typeface="Arial" pitchFamily="34" charset="0"/>
              </a:defRPr>
            </a:lvl1pPr>
          </a:lstStyle>
          <a:p>
            <a:pPr>
              <a:defRPr/>
            </a:pPr>
            <a:fld id="{681ECB4F-D1E0-4406-9958-3F9A01A382DB}" type="slidenum">
              <a:rPr lang="en-US"/>
              <a:pPr>
                <a:defRPr/>
              </a:pPr>
              <a:t>‹N›</a:t>
            </a:fld>
            <a:endParaRPr lang="en-US"/>
          </a:p>
        </p:txBody>
      </p:sp>
    </p:spTree>
    <p:extLst>
      <p:ext uri="{BB962C8B-B14F-4D97-AF65-F5344CB8AC3E}">
        <p14:creationId xmlns:p14="http://schemas.microsoft.com/office/powerpoint/2010/main" val="24011085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miter lim="800000"/>
            <a:headEnd/>
            <a:tailEnd/>
          </a:ln>
        </p:spPr>
        <p:txBody>
          <a:bodyPr/>
          <a:lstStyle/>
          <a:p>
            <a:fld id="{DBD0D84C-1133-427D-9A71-9B5041C0251A}" type="slidenum">
              <a:rPr lang="en-US" smtClean="0">
                <a:latin typeface="Arial" charset="0"/>
              </a:rPr>
              <a:pPr/>
              <a:t>1</a:t>
            </a:fld>
            <a:endParaRPr lang="en-US">
              <a:latin typeface="Arial" charset="0"/>
            </a:endParaRPr>
          </a:p>
        </p:txBody>
      </p:sp>
      <p:sp>
        <p:nvSpPr>
          <p:cNvPr id="6147" name="Rectangle 2"/>
          <p:cNvSpPr>
            <a:spLocks noGrp="1" noRot="1" noChangeAspect="1" noChangeArrowheads="1" noTextEdit="1"/>
          </p:cNvSpPr>
          <p:nvPr>
            <p:ph type="sldImg"/>
          </p:nvPr>
        </p:nvSpPr>
        <p:spPr>
          <a:xfrm>
            <a:off x="920750" y="746125"/>
            <a:ext cx="4968875" cy="3727450"/>
          </a:xfrm>
          <a:ln/>
        </p:spPr>
      </p:sp>
      <p:sp>
        <p:nvSpPr>
          <p:cNvPr id="6148" name="Rectangle 3"/>
          <p:cNvSpPr>
            <a:spLocks noGrp="1" noChangeArrowheads="1"/>
          </p:cNvSpPr>
          <p:nvPr>
            <p:ph type="body" idx="1"/>
          </p:nvPr>
        </p:nvSpPr>
        <p:spPr>
          <a:noFill/>
        </p:spPr>
        <p:txBody>
          <a:bodyPr/>
          <a:lstStyle/>
          <a:p>
            <a:pPr eaLnBrk="1" hangingPunct="1"/>
            <a:endParaRPr lang="it-IT">
              <a:latin typeface="Arial" charset="0"/>
            </a:endParaRPr>
          </a:p>
        </p:txBody>
      </p:sp>
    </p:spTree>
    <p:extLst>
      <p:ext uri="{BB962C8B-B14F-4D97-AF65-F5344CB8AC3E}">
        <p14:creationId xmlns:p14="http://schemas.microsoft.com/office/powerpoint/2010/main" val="2189902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681ECB4F-D1E0-4406-9958-3F9A01A382DB}" type="slidenum">
              <a:rPr lang="en-US" smtClean="0"/>
              <a:pPr>
                <a:defRPr/>
              </a:pPr>
              <a:t>2</a:t>
            </a:fld>
            <a:endParaRPr lang="en-US"/>
          </a:p>
        </p:txBody>
      </p:sp>
    </p:spTree>
    <p:extLst>
      <p:ext uri="{BB962C8B-B14F-4D97-AF65-F5344CB8AC3E}">
        <p14:creationId xmlns:p14="http://schemas.microsoft.com/office/powerpoint/2010/main" val="79867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immagine diapositiva 1"/>
          <p:cNvSpPr>
            <a:spLocks noGrp="1" noRot="1" noChangeAspect="1" noTextEdit="1"/>
          </p:cNvSpPr>
          <p:nvPr>
            <p:ph type="sldImg"/>
          </p:nvPr>
        </p:nvSpPr>
        <p:spPr>
          <a:xfrm>
            <a:off x="920750" y="746125"/>
            <a:ext cx="4968875" cy="3727450"/>
          </a:xfrm>
          <a:ln/>
        </p:spPr>
      </p:sp>
      <p:sp>
        <p:nvSpPr>
          <p:cNvPr id="48131"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a:p>
        </p:txBody>
      </p:sp>
      <p:sp>
        <p:nvSpPr>
          <p:cNvPr id="4" name="Segnaposto numero diapositiva 3"/>
          <p:cNvSpPr>
            <a:spLocks noGrp="1"/>
          </p:cNvSpPr>
          <p:nvPr>
            <p:ph type="sldNum" sz="quarter" idx="5"/>
          </p:nvPr>
        </p:nvSpPr>
        <p:spPr/>
        <p:txBody>
          <a:bodyPr/>
          <a:lstStyle>
            <a:lvl1pPr defTabSz="957217" eaLnBrk="0" hangingPunct="0">
              <a:defRPr>
                <a:solidFill>
                  <a:schemeClr val="tx1"/>
                </a:solidFill>
                <a:latin typeface="Arial" panose="020B0604020202020204" pitchFamily="34" charset="0"/>
                <a:cs typeface="Arial" panose="020B0604020202020204" pitchFamily="34" charset="0"/>
              </a:defRPr>
            </a:lvl1pPr>
            <a:lvl2pPr marL="717913" indent="-276120" defTabSz="957217" eaLnBrk="0" hangingPunct="0">
              <a:defRPr>
                <a:solidFill>
                  <a:schemeClr val="tx1"/>
                </a:solidFill>
                <a:latin typeface="Arial" panose="020B0604020202020204" pitchFamily="34" charset="0"/>
                <a:cs typeface="Arial" panose="020B0604020202020204" pitchFamily="34" charset="0"/>
              </a:defRPr>
            </a:lvl2pPr>
            <a:lvl3pPr marL="1104481" indent="-220896" defTabSz="957217" eaLnBrk="0" hangingPunct="0">
              <a:defRPr>
                <a:solidFill>
                  <a:schemeClr val="tx1"/>
                </a:solidFill>
                <a:latin typeface="Arial" panose="020B0604020202020204" pitchFamily="34" charset="0"/>
                <a:cs typeface="Arial" panose="020B0604020202020204" pitchFamily="34" charset="0"/>
              </a:defRPr>
            </a:lvl3pPr>
            <a:lvl4pPr marL="1546273" indent="-220896" defTabSz="957217" eaLnBrk="0" hangingPunct="0">
              <a:defRPr>
                <a:solidFill>
                  <a:schemeClr val="tx1"/>
                </a:solidFill>
                <a:latin typeface="Arial" panose="020B0604020202020204" pitchFamily="34" charset="0"/>
                <a:cs typeface="Arial" panose="020B0604020202020204" pitchFamily="34" charset="0"/>
              </a:defRPr>
            </a:lvl4pPr>
            <a:lvl5pPr marL="1988066" indent="-220896" defTabSz="957217" eaLnBrk="0" hangingPunct="0">
              <a:defRPr>
                <a:solidFill>
                  <a:schemeClr val="tx1"/>
                </a:solidFill>
                <a:latin typeface="Arial" panose="020B0604020202020204" pitchFamily="34" charset="0"/>
                <a:cs typeface="Arial" panose="020B0604020202020204" pitchFamily="34" charset="0"/>
              </a:defRPr>
            </a:lvl5pPr>
            <a:lvl6pPr marL="2429858" indent="-220896" defTabSz="957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71650" indent="-220896" defTabSz="957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13443" indent="-220896" defTabSz="957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755235" indent="-220896" defTabSz="9572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DAC0FB7-917A-49AB-B810-FB50A0FE1961}" type="slidenum">
              <a:rPr lang="en-US" altLang="en-US"/>
              <a:pPr eaLnBrk="1" hangingPunct="1"/>
              <a:t>4</a:t>
            </a:fld>
            <a:endParaRPr lang="en-US" altLang="en-US"/>
          </a:p>
        </p:txBody>
      </p:sp>
    </p:spTree>
    <p:extLst>
      <p:ext uri="{BB962C8B-B14F-4D97-AF65-F5344CB8AC3E}">
        <p14:creationId xmlns:p14="http://schemas.microsoft.com/office/powerpoint/2010/main" val="4061436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pPr>
              <a:defRPr/>
            </a:pPr>
            <a:fld id="{681ECB4F-D1E0-4406-9958-3F9A01A382DB}" type="slidenum">
              <a:rPr lang="en-US" smtClean="0"/>
              <a:pPr>
                <a:defRPr/>
              </a:pPr>
              <a:t>5</a:t>
            </a:fld>
            <a:endParaRPr lang="en-US"/>
          </a:p>
        </p:txBody>
      </p:sp>
    </p:spTree>
    <p:extLst>
      <p:ext uri="{BB962C8B-B14F-4D97-AF65-F5344CB8AC3E}">
        <p14:creationId xmlns:p14="http://schemas.microsoft.com/office/powerpoint/2010/main" val="34651761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cxnSp>
        <p:nvCxnSpPr>
          <p:cNvPr id="5" name="Connettore 1 41"/>
          <p:cNvCxnSpPr/>
          <p:nvPr userDrawn="1"/>
        </p:nvCxnSpPr>
        <p:spPr>
          <a:xfrm>
            <a:off x="457200" y="5334000"/>
            <a:ext cx="8229600" cy="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7" name="Picture 13"/>
          <p:cNvPicPr>
            <a:picLocks noChangeAspect="1"/>
          </p:cNvPicPr>
          <p:nvPr userDrawn="1"/>
        </p:nvPicPr>
        <p:blipFill>
          <a:blip r:embed="rId3" cstate="print"/>
          <a:srcRect/>
          <a:stretch>
            <a:fillRect/>
          </a:stretch>
        </p:blipFill>
        <p:spPr bwMode="auto">
          <a:xfrm>
            <a:off x="1617662" y="1752600"/>
            <a:ext cx="5926138" cy="1819275"/>
          </a:xfrm>
          <a:prstGeom prst="rect">
            <a:avLst/>
          </a:prstGeom>
          <a:noFill/>
          <a:ln w="9525">
            <a:noFill/>
            <a:miter lim="800000"/>
            <a:headEnd/>
            <a:tailEnd/>
          </a:ln>
        </p:spPr>
      </p:pic>
      <p:sp>
        <p:nvSpPr>
          <p:cNvPr id="8203" name="Rectangle 11"/>
          <p:cNvSpPr>
            <a:spLocks noGrp="1" noChangeArrowheads="1"/>
          </p:cNvSpPr>
          <p:nvPr>
            <p:ph type="ctrTitle" sz="quarter"/>
          </p:nvPr>
        </p:nvSpPr>
        <p:spPr>
          <a:xfrm>
            <a:off x="2198687" y="4367515"/>
            <a:ext cx="5264150" cy="307777"/>
          </a:xfrm>
        </p:spPr>
        <p:txBody>
          <a:bodyPr lIns="0" tIns="0" bIns="0" anchor="ctr"/>
          <a:lstStyle>
            <a:lvl1pPr algn="l">
              <a:defRPr sz="2000">
                <a:solidFill>
                  <a:schemeClr val="bg1"/>
                </a:solidFill>
              </a:defRPr>
            </a:lvl1pPr>
          </a:lstStyle>
          <a:p>
            <a:pPr lvl="0"/>
            <a:r>
              <a:rPr lang="en-US" noProof="0" dirty="0"/>
              <a:t>Click to edit Master title style</a:t>
            </a:r>
          </a:p>
        </p:txBody>
      </p:sp>
      <p:sp>
        <p:nvSpPr>
          <p:cNvPr id="8204" name="Rectangle 12"/>
          <p:cNvSpPr>
            <a:spLocks noGrp="1" noChangeArrowheads="1"/>
          </p:cNvSpPr>
          <p:nvPr>
            <p:ph type="subTitle" sz="quarter" idx="1"/>
          </p:nvPr>
        </p:nvSpPr>
        <p:spPr>
          <a:xfrm>
            <a:off x="2198687" y="4787309"/>
            <a:ext cx="5257800" cy="307777"/>
          </a:xfrm>
        </p:spPr>
        <p:txBody>
          <a:bodyPr/>
          <a:lstStyle>
            <a:lvl1pPr marL="0" indent="0">
              <a:buFontTx/>
              <a:buNone/>
              <a:defRPr sz="2000" b="1">
                <a:solidFill>
                  <a:schemeClr val="bg1"/>
                </a:solidFill>
              </a:defRPr>
            </a:lvl1pPr>
          </a:lstStyle>
          <a:p>
            <a:pPr lvl="0"/>
            <a:r>
              <a:rPr lang="en-US" noProof="0" dirty="0"/>
              <a:t>Click to edit Text</a:t>
            </a:r>
          </a:p>
        </p:txBody>
      </p:sp>
      <p:cxnSp>
        <p:nvCxnSpPr>
          <p:cNvPr id="10" name="Connettore 1 41"/>
          <p:cNvCxnSpPr/>
          <p:nvPr userDrawn="1"/>
        </p:nvCxnSpPr>
        <p:spPr>
          <a:xfrm>
            <a:off x="457200" y="4114800"/>
            <a:ext cx="8229600" cy="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266700" indent="-266700">
              <a:buFont typeface="Arial" pitchFamily="34" charset="0"/>
              <a:buChar char="•"/>
              <a:defRPr/>
            </a:lvl1pPr>
            <a:lvl2pPr marL="617538" indent="-171450">
              <a:buFont typeface="Arial" pitchFamily="34" charset="0"/>
              <a:buChar char="•"/>
              <a:defRPr/>
            </a:lvl2pPr>
            <a:lvl3pPr marL="969963" indent="-173038">
              <a:buFont typeface="Arial" pitchFamily="34" charset="0"/>
              <a:buChar char="•"/>
              <a:defRPr/>
            </a:lvl3pPr>
            <a:lvl4pPr marL="1333500" indent="-184150">
              <a:buFont typeface="Arial" pitchFamily="34" charset="0"/>
              <a:buChar char="•"/>
              <a:defRPr/>
            </a:lvl4pPr>
            <a:lvl5pPr marL="1697038" indent="-18415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3"/>
          <p:cNvSpPr>
            <a:spLocks noGrp="1"/>
          </p:cNvSpPr>
          <p:nvPr>
            <p:ph type="ftr" sz="quarter" idx="3"/>
          </p:nvPr>
        </p:nvSpPr>
        <p:spPr>
          <a:xfrm rot="16200000">
            <a:off x="-776287" y="4076700"/>
            <a:ext cx="1804988" cy="204787"/>
          </a:xfrm>
          <a:prstGeom prst="rect">
            <a:avLst/>
          </a:prstGeom>
        </p:spPr>
        <p:txBody>
          <a:bodyPr/>
          <a:lstStyle>
            <a:lvl1pPr algn="ctr">
              <a:defRPr sz="800"/>
            </a:lvl1pPr>
          </a:lstStyle>
          <a:p>
            <a:pPr>
              <a:defRPr/>
            </a:pPr>
            <a:r>
              <a:rPr lang="en-US"/>
              <a:t>© GAMMA.All rights reserved</a:t>
            </a:r>
            <a:endParaRPr lang="en-US" dirty="0"/>
          </a:p>
        </p:txBody>
      </p:sp>
      <p:sp>
        <p:nvSpPr>
          <p:cNvPr id="11" name="Slide Number Placeholder 4"/>
          <p:cNvSpPr>
            <a:spLocks noGrp="1"/>
          </p:cNvSpPr>
          <p:nvPr>
            <p:ph type="sldNum" sz="quarter" idx="4"/>
          </p:nvPr>
        </p:nvSpPr>
        <p:spPr>
          <a:xfrm>
            <a:off x="8355013" y="6581775"/>
            <a:ext cx="741362" cy="246063"/>
          </a:xfrm>
          <a:prstGeom prst="rect">
            <a:avLst/>
          </a:prstGeom>
        </p:spPr>
        <p:txBody>
          <a:bodyPr/>
          <a:lstStyle>
            <a:lvl1pPr>
              <a:defRPr sz="1000"/>
            </a:lvl1pPr>
          </a:lstStyle>
          <a:p>
            <a:pPr>
              <a:defRPr/>
            </a:pPr>
            <a:fld id="{E7069822-F5B0-46EC-8E23-7F8394F21743}"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a:xfrm>
            <a:off x="7705725" y="6515100"/>
            <a:ext cx="1077913" cy="304800"/>
          </a:xfrm>
        </p:spPr>
        <p:txBody>
          <a:bodyPr/>
          <a:lstStyle>
            <a:lvl1pPr>
              <a:defRPr>
                <a:solidFill>
                  <a:srgbClr val="000000"/>
                </a:solidFill>
              </a:defRPr>
            </a:lvl1pPr>
          </a:lstStyle>
          <a:p>
            <a:pPr>
              <a:defRPr/>
            </a:pPr>
            <a:fld id="{EDE0FB9E-67DE-4B56-9674-F4ADC4EC136D}" type="slidenum">
              <a:rPr lang="en-US"/>
              <a:pPr>
                <a:defRPr/>
              </a:pPr>
              <a:t>‹N›</a:t>
            </a:fld>
            <a:endParaRPr lang="en-US" dirty="0"/>
          </a:p>
        </p:txBody>
      </p:sp>
      <p:sp>
        <p:nvSpPr>
          <p:cNvPr id="4" name="Footer Placeholder 3"/>
          <p:cNvSpPr>
            <a:spLocks noGrp="1"/>
          </p:cNvSpPr>
          <p:nvPr>
            <p:ph type="ftr" sz="quarter" idx="12"/>
          </p:nvPr>
        </p:nvSpPr>
        <p:spPr/>
        <p:txBody>
          <a:bodyPr/>
          <a:lstStyle>
            <a:lvl1pPr>
              <a:defRPr lang="en-US" sz="900" b="0" i="0" u="none" strike="noStrike" baseline="0"/>
            </a:lvl1pPr>
          </a:lstStyle>
          <a:p>
            <a:pPr>
              <a:defRPr/>
            </a:pPr>
            <a:r>
              <a:t>© Copyright Selex ES S.p.A 2013 All rights reserved</a:t>
            </a:r>
            <a:endParaRPr dirty="0"/>
          </a:p>
        </p:txBody>
      </p:sp>
    </p:spTree>
    <p:extLst>
      <p:ext uri="{BB962C8B-B14F-4D97-AF65-F5344CB8AC3E}">
        <p14:creationId xmlns:p14="http://schemas.microsoft.com/office/powerpoint/2010/main" val="25733665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p:cNvPicPr>
            <a:picLocks noChangeAspect="1"/>
          </p:cNvPicPr>
          <p:nvPr/>
        </p:nvPicPr>
        <p:blipFill>
          <a:blip r:embed="rId5" cstate="print"/>
          <a:srcRect/>
          <a:stretch>
            <a:fillRect/>
          </a:stretch>
        </p:blipFill>
        <p:spPr bwMode="auto">
          <a:xfrm>
            <a:off x="0" y="0"/>
            <a:ext cx="9144000" cy="1303338"/>
          </a:xfrm>
          <a:prstGeom prst="rect">
            <a:avLst/>
          </a:prstGeom>
          <a:noFill/>
          <a:ln w="9525">
            <a:noFill/>
            <a:miter lim="800000"/>
            <a:headEnd/>
            <a:tailEnd/>
          </a:ln>
        </p:spPr>
      </p:pic>
      <p:sp>
        <p:nvSpPr>
          <p:cNvPr id="1027" name="Rectangle 2"/>
          <p:cNvSpPr>
            <a:spLocks noGrp="1" noChangeArrowheads="1"/>
          </p:cNvSpPr>
          <p:nvPr>
            <p:ph type="title"/>
          </p:nvPr>
        </p:nvSpPr>
        <p:spPr bwMode="auto">
          <a:xfrm>
            <a:off x="3006725" y="242888"/>
            <a:ext cx="5681663" cy="366712"/>
          </a:xfrm>
          <a:prstGeom prst="rect">
            <a:avLst/>
          </a:prstGeom>
          <a:noFill/>
          <a:ln w="9525">
            <a:noFill/>
            <a:miter lim="800000"/>
            <a:headEnd/>
            <a:tailEnd/>
          </a:ln>
          <a:effectLst/>
        </p:spPr>
        <p:txBody>
          <a:bodyPr vert="horz" wrap="square" lIns="91440" tIns="45720" rIns="0" bIns="45720" numCol="1" anchor="t" anchorCtr="0" compatLnSpc="1">
            <a:prstTxWarp prst="textNoShape">
              <a:avLst/>
            </a:prstTxWarp>
            <a:spAutoFit/>
          </a:bodyPr>
          <a:lstStyle/>
          <a:p>
            <a:pPr lvl="0"/>
            <a:r>
              <a:rPr lang="en-US"/>
              <a:t>TITLE</a:t>
            </a:r>
          </a:p>
        </p:txBody>
      </p:sp>
      <p:sp>
        <p:nvSpPr>
          <p:cNvPr id="1028" name="Rectangle 3"/>
          <p:cNvSpPr>
            <a:spLocks noGrp="1" noChangeArrowheads="1"/>
          </p:cNvSpPr>
          <p:nvPr>
            <p:ph type="body" idx="1"/>
          </p:nvPr>
        </p:nvSpPr>
        <p:spPr bwMode="auto">
          <a:xfrm>
            <a:off x="838200" y="1371600"/>
            <a:ext cx="7850188" cy="145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3"/>
          <p:cNvSpPr>
            <a:spLocks noGrp="1"/>
          </p:cNvSpPr>
          <p:nvPr>
            <p:ph type="ftr" sz="quarter" idx="3"/>
          </p:nvPr>
        </p:nvSpPr>
        <p:spPr>
          <a:xfrm rot="16200000">
            <a:off x="-776287" y="4076700"/>
            <a:ext cx="1804988" cy="204787"/>
          </a:xfrm>
          <a:prstGeom prst="rect">
            <a:avLst/>
          </a:prstGeom>
        </p:spPr>
        <p:txBody>
          <a:bodyPr/>
          <a:lstStyle>
            <a:lvl1pPr algn="ctr">
              <a:defRPr sz="800"/>
            </a:lvl1pPr>
          </a:lstStyle>
          <a:p>
            <a:pPr>
              <a:defRPr/>
            </a:pPr>
            <a:r>
              <a:rPr lang="en-US"/>
              <a:t>© GAMMA.All rights reserved</a:t>
            </a:r>
            <a:endParaRPr lang="en-US" dirty="0"/>
          </a:p>
        </p:txBody>
      </p:sp>
      <p:sp>
        <p:nvSpPr>
          <p:cNvPr id="10" name="Slide Number Placeholder 4"/>
          <p:cNvSpPr>
            <a:spLocks noGrp="1"/>
          </p:cNvSpPr>
          <p:nvPr>
            <p:ph type="sldNum" sz="quarter" idx="4"/>
          </p:nvPr>
        </p:nvSpPr>
        <p:spPr>
          <a:xfrm>
            <a:off x="6650038" y="6515100"/>
            <a:ext cx="2133600" cy="246063"/>
          </a:xfrm>
          <a:prstGeom prst="rect">
            <a:avLst/>
          </a:prstGeom>
        </p:spPr>
        <p:txBody>
          <a:bodyPr/>
          <a:lstStyle>
            <a:lvl1pPr>
              <a:defRPr sz="1000"/>
            </a:lvl1pPr>
          </a:lstStyle>
          <a:p>
            <a:pPr>
              <a:defRPr/>
            </a:pPr>
            <a:fld id="{E7069822-F5B0-46EC-8E23-7F8394F21743}" type="slidenum">
              <a:rPr lang="en-US"/>
              <a:pPr>
                <a:defRPr/>
              </a:pPr>
              <a:t>‹N›</a:t>
            </a:fld>
            <a:endParaRPr lang="en-US"/>
          </a:p>
        </p:txBody>
      </p:sp>
      <p:sp>
        <p:nvSpPr>
          <p:cNvPr id="11" name="Date Placeholder 5"/>
          <p:cNvSpPr>
            <a:spLocks noGrp="1"/>
          </p:cNvSpPr>
          <p:nvPr>
            <p:ph type="dt" sz="half" idx="2"/>
          </p:nvPr>
        </p:nvSpPr>
        <p:spPr>
          <a:xfrm>
            <a:off x="355600" y="6511925"/>
            <a:ext cx="2133600" cy="246063"/>
          </a:xfrm>
          <a:prstGeom prst="rect">
            <a:avLst/>
          </a:prstGeom>
        </p:spPr>
        <p:txBody>
          <a:bodyPr/>
          <a:lstStyle>
            <a:lvl1pPr>
              <a:defRPr sz="1000"/>
            </a:lvl1pPr>
          </a:lstStyle>
          <a:p>
            <a:pPr>
              <a:defRPr/>
            </a:pPr>
            <a:r>
              <a:rPr lang="it-IT" dirty="0" smtClean="0"/>
              <a:t>15/11/2017</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4" r:id="rId3"/>
  </p:sldLayoutIdLst>
  <p:hf hdr="0"/>
  <p:txStyles>
    <p:titleStyle>
      <a:lvl1pPr algn="r" rtl="0" eaLnBrk="0" fontAlgn="base" hangingPunct="0">
        <a:spcBef>
          <a:spcPct val="0"/>
        </a:spcBef>
        <a:spcAft>
          <a:spcPct val="0"/>
        </a:spcAft>
        <a:defRPr b="1">
          <a:solidFill>
            <a:schemeClr val="bg1"/>
          </a:solidFill>
          <a:latin typeface="+mj-lt"/>
          <a:ea typeface="+mj-ea"/>
          <a:cs typeface="+mj-cs"/>
        </a:defRPr>
      </a:lvl1pPr>
      <a:lvl2pPr algn="r" rtl="0" eaLnBrk="0" fontAlgn="base" hangingPunct="0">
        <a:spcBef>
          <a:spcPct val="0"/>
        </a:spcBef>
        <a:spcAft>
          <a:spcPct val="0"/>
        </a:spcAft>
        <a:defRPr b="1">
          <a:solidFill>
            <a:schemeClr val="bg1"/>
          </a:solidFill>
          <a:latin typeface="Arial" pitchFamily="34" charset="0"/>
        </a:defRPr>
      </a:lvl2pPr>
      <a:lvl3pPr algn="r" rtl="0" eaLnBrk="0" fontAlgn="base" hangingPunct="0">
        <a:spcBef>
          <a:spcPct val="0"/>
        </a:spcBef>
        <a:spcAft>
          <a:spcPct val="0"/>
        </a:spcAft>
        <a:defRPr b="1">
          <a:solidFill>
            <a:schemeClr val="bg1"/>
          </a:solidFill>
          <a:latin typeface="Arial" pitchFamily="34" charset="0"/>
        </a:defRPr>
      </a:lvl3pPr>
      <a:lvl4pPr algn="r" rtl="0" eaLnBrk="0" fontAlgn="base" hangingPunct="0">
        <a:spcBef>
          <a:spcPct val="0"/>
        </a:spcBef>
        <a:spcAft>
          <a:spcPct val="0"/>
        </a:spcAft>
        <a:defRPr b="1">
          <a:solidFill>
            <a:schemeClr val="bg1"/>
          </a:solidFill>
          <a:latin typeface="Arial" pitchFamily="34" charset="0"/>
        </a:defRPr>
      </a:lvl4pPr>
      <a:lvl5pPr algn="r" rtl="0" eaLnBrk="0" fontAlgn="base" hangingPunct="0">
        <a:spcBef>
          <a:spcPct val="0"/>
        </a:spcBef>
        <a:spcAft>
          <a:spcPct val="0"/>
        </a:spcAft>
        <a:defRPr b="1">
          <a:solidFill>
            <a:schemeClr val="bg1"/>
          </a:solidFill>
          <a:latin typeface="Arial" pitchFamily="34" charset="0"/>
        </a:defRPr>
      </a:lvl5pPr>
      <a:lvl6pPr marL="457200" algn="r" rtl="0" fontAlgn="base">
        <a:spcBef>
          <a:spcPct val="0"/>
        </a:spcBef>
        <a:spcAft>
          <a:spcPct val="0"/>
        </a:spcAft>
        <a:defRPr b="1">
          <a:solidFill>
            <a:schemeClr val="tx2"/>
          </a:solidFill>
          <a:latin typeface="Arial" pitchFamily="34" charset="0"/>
        </a:defRPr>
      </a:lvl6pPr>
      <a:lvl7pPr marL="914400" algn="r" rtl="0" fontAlgn="base">
        <a:spcBef>
          <a:spcPct val="0"/>
        </a:spcBef>
        <a:spcAft>
          <a:spcPct val="0"/>
        </a:spcAft>
        <a:defRPr b="1">
          <a:solidFill>
            <a:schemeClr val="tx2"/>
          </a:solidFill>
          <a:latin typeface="Arial" pitchFamily="34" charset="0"/>
        </a:defRPr>
      </a:lvl7pPr>
      <a:lvl8pPr marL="1371600" algn="r" rtl="0" fontAlgn="base">
        <a:spcBef>
          <a:spcPct val="0"/>
        </a:spcBef>
        <a:spcAft>
          <a:spcPct val="0"/>
        </a:spcAft>
        <a:defRPr b="1">
          <a:solidFill>
            <a:schemeClr val="tx2"/>
          </a:solidFill>
          <a:latin typeface="Arial" pitchFamily="34" charset="0"/>
        </a:defRPr>
      </a:lvl8pPr>
      <a:lvl9pPr marL="1828800" algn="r" rtl="0" fontAlgn="base">
        <a:spcBef>
          <a:spcPct val="0"/>
        </a:spcBef>
        <a:spcAft>
          <a:spcPct val="0"/>
        </a:spcAft>
        <a:defRPr b="1">
          <a:solidFill>
            <a:schemeClr val="tx2"/>
          </a:solidFill>
          <a:latin typeface="Arial" pitchFamily="34" charset="0"/>
        </a:defRPr>
      </a:lvl9pPr>
    </p:titleStyle>
    <p:bodyStyle>
      <a:lvl1pPr marL="266700" indent="-266700" algn="l" rtl="0" eaLnBrk="0" fontAlgn="base" hangingPunct="0">
        <a:spcBef>
          <a:spcPct val="20000"/>
        </a:spcBef>
        <a:spcAft>
          <a:spcPct val="0"/>
        </a:spcAft>
        <a:buClr>
          <a:srgbClr val="FF0000"/>
        </a:buClr>
        <a:buSzPct val="150000"/>
        <a:buFont typeface="Arial" charset="0"/>
        <a:buChar char="•"/>
        <a:defRPr sz="2000">
          <a:solidFill>
            <a:schemeClr val="tx1"/>
          </a:solidFill>
          <a:latin typeface="+mn-lt"/>
          <a:ea typeface="+mn-ea"/>
          <a:cs typeface="+mn-cs"/>
        </a:defRPr>
      </a:lvl1pPr>
      <a:lvl2pPr marL="617538" indent="-171450" algn="l" rtl="0" eaLnBrk="0" fontAlgn="base" hangingPunct="0">
        <a:spcBef>
          <a:spcPct val="20000"/>
        </a:spcBef>
        <a:spcAft>
          <a:spcPct val="0"/>
        </a:spcAft>
        <a:buClr>
          <a:srgbClr val="FF0000"/>
        </a:buClr>
        <a:buSzPct val="110000"/>
        <a:buFont typeface="Arial" charset="0"/>
        <a:buChar char="•"/>
        <a:defRPr sz="1700">
          <a:solidFill>
            <a:schemeClr val="tx1"/>
          </a:solidFill>
          <a:latin typeface="+mn-lt"/>
        </a:defRPr>
      </a:lvl2pPr>
      <a:lvl3pPr marL="969963" indent="-173038" algn="l" rtl="0" eaLnBrk="0" fontAlgn="base" hangingPunct="0">
        <a:spcBef>
          <a:spcPct val="20000"/>
        </a:spcBef>
        <a:spcAft>
          <a:spcPct val="0"/>
        </a:spcAft>
        <a:buClr>
          <a:srgbClr val="FF0000"/>
        </a:buClr>
        <a:buSzPct val="105000"/>
        <a:buFont typeface="Arial" charset="0"/>
        <a:buChar char="•"/>
        <a:defRPr sz="1500">
          <a:solidFill>
            <a:schemeClr val="tx1"/>
          </a:solidFill>
          <a:latin typeface="+mn-lt"/>
        </a:defRPr>
      </a:lvl3pPr>
      <a:lvl4pPr marL="1333500" indent="-184150" algn="l" rtl="0" eaLnBrk="0" fontAlgn="base" hangingPunct="0">
        <a:spcBef>
          <a:spcPct val="20000"/>
        </a:spcBef>
        <a:spcAft>
          <a:spcPct val="0"/>
        </a:spcAft>
        <a:buClr>
          <a:srgbClr val="FF0000"/>
        </a:buClr>
        <a:buFont typeface="Arial" charset="0"/>
        <a:buChar char="•"/>
        <a:defRPr sz="1500">
          <a:solidFill>
            <a:schemeClr val="tx1"/>
          </a:solidFill>
          <a:latin typeface="+mn-lt"/>
        </a:defRPr>
      </a:lvl4pPr>
      <a:lvl5pPr marL="1697038" indent="-184150" algn="l" rtl="0" eaLnBrk="0" fontAlgn="base" hangingPunct="0">
        <a:spcBef>
          <a:spcPct val="20000"/>
        </a:spcBef>
        <a:spcAft>
          <a:spcPct val="0"/>
        </a:spcAft>
        <a:buClr>
          <a:srgbClr val="FF0000"/>
        </a:buClr>
        <a:buFont typeface="Arial" charset="0"/>
        <a:buChar char="•"/>
        <a:defRPr sz="1500">
          <a:solidFill>
            <a:schemeClr val="tx1"/>
          </a:solidFill>
          <a:latin typeface="+mn-lt"/>
        </a:defRPr>
      </a:lvl5pPr>
      <a:lvl6pPr marL="21542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6pPr>
      <a:lvl7pPr marL="26114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7pPr>
      <a:lvl8pPr marL="30686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8pPr>
      <a:lvl9pPr marL="35258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4.png"/><Relationship Id="rId18" Type="http://schemas.openxmlformats.org/officeDocument/2006/relationships/image" Target="../media/image19.jpeg"/><Relationship Id="rId26" Type="http://schemas.openxmlformats.org/officeDocument/2006/relationships/image" Target="../media/image27.jpeg"/><Relationship Id="rId3" Type="http://schemas.openxmlformats.org/officeDocument/2006/relationships/image" Target="../media/image4.jpeg"/><Relationship Id="rId21" Type="http://schemas.openxmlformats.org/officeDocument/2006/relationships/image" Target="../media/image22.jpeg"/><Relationship Id="rId7" Type="http://schemas.openxmlformats.org/officeDocument/2006/relationships/image" Target="../media/image8.png"/><Relationship Id="rId12" Type="http://schemas.openxmlformats.org/officeDocument/2006/relationships/image" Target="../media/image13.jpeg"/><Relationship Id="rId17" Type="http://schemas.openxmlformats.org/officeDocument/2006/relationships/image" Target="../media/image18.jpeg"/><Relationship Id="rId25" Type="http://schemas.openxmlformats.org/officeDocument/2006/relationships/image" Target="../media/image26.jpeg"/><Relationship Id="rId2" Type="http://schemas.openxmlformats.org/officeDocument/2006/relationships/notesSlide" Target="../notesSlides/notesSlide2.xml"/><Relationship Id="rId16" Type="http://schemas.openxmlformats.org/officeDocument/2006/relationships/image" Target="../media/image17.jpeg"/><Relationship Id="rId20" Type="http://schemas.openxmlformats.org/officeDocument/2006/relationships/image" Target="../media/image21.jpeg"/><Relationship Id="rId1" Type="http://schemas.openxmlformats.org/officeDocument/2006/relationships/slideLayout" Target="../slideLayouts/slideLayout3.xml"/><Relationship Id="rId6" Type="http://schemas.openxmlformats.org/officeDocument/2006/relationships/image" Target="../media/image7.jpeg"/><Relationship Id="rId11" Type="http://schemas.openxmlformats.org/officeDocument/2006/relationships/image" Target="../media/image12.jpeg"/><Relationship Id="rId24" Type="http://schemas.openxmlformats.org/officeDocument/2006/relationships/image" Target="../media/image25.jpeg"/><Relationship Id="rId5" Type="http://schemas.openxmlformats.org/officeDocument/2006/relationships/image" Target="../media/image6.jpeg"/><Relationship Id="rId15" Type="http://schemas.openxmlformats.org/officeDocument/2006/relationships/image" Target="../media/image16.jpeg"/><Relationship Id="rId23" Type="http://schemas.openxmlformats.org/officeDocument/2006/relationships/image" Target="../media/image24.jpeg"/><Relationship Id="rId10" Type="http://schemas.openxmlformats.org/officeDocument/2006/relationships/image" Target="../media/image11.jpeg"/><Relationship Id="rId19" Type="http://schemas.openxmlformats.org/officeDocument/2006/relationships/image" Target="../media/image20.jpeg"/><Relationship Id="rId4" Type="http://schemas.openxmlformats.org/officeDocument/2006/relationships/image" Target="../media/image5.png"/><Relationship Id="rId9" Type="http://schemas.openxmlformats.org/officeDocument/2006/relationships/image" Target="../media/image10.jpeg"/><Relationship Id="rId14" Type="http://schemas.openxmlformats.org/officeDocument/2006/relationships/image" Target="../media/image15.jpeg"/><Relationship Id="rId22" Type="http://schemas.openxmlformats.org/officeDocument/2006/relationships/image" Target="../media/image23.png"/><Relationship Id="rId27" Type="http://schemas.openxmlformats.org/officeDocument/2006/relationships/image" Target="../media/image28.jpeg"/></Relationships>
</file>

<file path=ppt/slides/_rels/slide3.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30.jpeg"/><Relationship Id="rId2" Type="http://schemas.openxmlformats.org/officeDocument/2006/relationships/image" Target="../media/image24.jpeg"/><Relationship Id="rId1" Type="http://schemas.openxmlformats.org/officeDocument/2006/relationships/slideLayout" Target="../slideLayouts/slideLayout2.xml"/><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image" Target="../media/image25.jpeg"/></Relationships>
</file>

<file path=ppt/slides/_rels/slide4.xml.rels><?xml version="1.0" encoding="UTF-8" standalone="yes"?>
<Relationships xmlns="http://schemas.openxmlformats.org/package/2006/relationships"><Relationship Id="rId8" Type="http://schemas.openxmlformats.org/officeDocument/2006/relationships/image" Target="../media/image27.jpeg"/><Relationship Id="rId3" Type="http://schemas.openxmlformats.org/officeDocument/2006/relationships/image" Target="../media/image31.png"/><Relationship Id="rId7" Type="http://schemas.openxmlformats.org/officeDocument/2006/relationships/image" Target="../media/image29.png"/><Relationship Id="rId12" Type="http://schemas.openxmlformats.org/officeDocument/2006/relationships/image" Target="../media/image35.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6.jpeg"/><Relationship Id="rId11" Type="http://schemas.openxmlformats.org/officeDocument/2006/relationships/image" Target="../media/image34.png"/><Relationship Id="rId5" Type="http://schemas.openxmlformats.org/officeDocument/2006/relationships/image" Target="../media/image25.jpeg"/><Relationship Id="rId10" Type="http://schemas.openxmlformats.org/officeDocument/2006/relationships/image" Target="../media/image33.jpeg"/><Relationship Id="rId4" Type="http://schemas.openxmlformats.org/officeDocument/2006/relationships/image" Target="../media/image24.jpeg"/><Relationship Id="rId9" Type="http://schemas.openxmlformats.org/officeDocument/2006/relationships/image" Target="../media/image32.jpeg"/></Relationships>
</file>

<file path=ppt/slides/_rels/slide5.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5.jpeg"/><Relationship Id="rId5" Type="http://schemas.openxmlformats.org/officeDocument/2006/relationships/image" Target="../media/image34.png"/><Relationship Id="rId4" Type="http://schemas.openxmlformats.org/officeDocument/2006/relationships/image" Target="../media/image33.jpeg"/></Relationships>
</file>

<file path=ppt/slides/_rels/slide6.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9.jpeg"/><Relationship Id="rId1" Type="http://schemas.openxmlformats.org/officeDocument/2006/relationships/slideLayout" Target="../slideLayouts/slideLayout2.xml"/><Relationship Id="rId5" Type="http://schemas.openxmlformats.org/officeDocument/2006/relationships/image" Target="../media/image37.jpeg"/><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38"/>
          <p:cNvSpPr txBox="1">
            <a:spLocks noChangeArrowheads="1"/>
          </p:cNvSpPr>
          <p:nvPr/>
        </p:nvSpPr>
        <p:spPr bwMode="auto">
          <a:xfrm>
            <a:off x="533400" y="5562600"/>
            <a:ext cx="3349625" cy="246063"/>
          </a:xfrm>
          <a:prstGeom prst="rect">
            <a:avLst/>
          </a:prstGeom>
          <a:noFill/>
          <a:ln w="9525">
            <a:noFill/>
            <a:miter lim="800000"/>
            <a:headEnd/>
            <a:tailEnd/>
          </a:ln>
        </p:spPr>
        <p:txBody>
          <a:bodyPr lIns="0" tIns="0" rIns="0" bIns="0">
            <a:spAutoFit/>
          </a:bodyPr>
          <a:lstStyle/>
          <a:p>
            <a:pPr defTabSz="457200" eaLnBrk="1" hangingPunct="1"/>
            <a:r>
              <a:rPr lang="it-IT" altLang="it-IT" sz="1600" b="1" i="1" dirty="0" smtClean="0">
                <a:solidFill>
                  <a:srgbClr val="FFFFFF"/>
                </a:solidFill>
                <a:ea typeface="ＭＳ Ｐゴシック" pitchFamily="34" charset="-128"/>
                <a:cs typeface="Arial" charset="0"/>
              </a:rPr>
              <a:t>Claudio Porretti</a:t>
            </a:r>
            <a:endParaRPr lang="it-IT" altLang="it-IT" sz="1600" b="1" i="1" dirty="0">
              <a:solidFill>
                <a:srgbClr val="FFFFFF"/>
              </a:solidFill>
              <a:ea typeface="ＭＳ Ｐゴシック" pitchFamily="34" charset="-128"/>
              <a:cs typeface="Arial" charset="0"/>
            </a:endParaRPr>
          </a:p>
        </p:txBody>
      </p:sp>
      <p:sp>
        <p:nvSpPr>
          <p:cNvPr id="4" name="CasellaDiTesto 38"/>
          <p:cNvSpPr txBox="1">
            <a:spLocks noChangeArrowheads="1"/>
          </p:cNvSpPr>
          <p:nvPr/>
        </p:nvSpPr>
        <p:spPr bwMode="auto">
          <a:xfrm>
            <a:off x="4114800" y="6277768"/>
            <a:ext cx="4645025" cy="246221"/>
          </a:xfrm>
          <a:prstGeom prst="rect">
            <a:avLst/>
          </a:prstGeom>
          <a:noFill/>
          <a:ln w="9525">
            <a:noFill/>
            <a:miter lim="800000"/>
            <a:headEnd/>
            <a:tailEnd/>
          </a:ln>
        </p:spPr>
        <p:txBody>
          <a:bodyPr wrap="square" lIns="0" tIns="0" rIns="0" bIns="0">
            <a:spAutoFit/>
          </a:bodyPr>
          <a:lstStyle/>
          <a:p>
            <a:pPr defTabSz="457200" eaLnBrk="1" hangingPunct="1"/>
            <a:r>
              <a:rPr lang="it-IT" altLang="it-IT" sz="1600" b="1" i="1" dirty="0" smtClean="0">
                <a:solidFill>
                  <a:srgbClr val="FFFFFF"/>
                </a:solidFill>
                <a:ea typeface="ＭＳ Ｐゴシック" pitchFamily="34" charset="-128"/>
                <a:cs typeface="Arial" charset="0"/>
              </a:rPr>
              <a:t>GAMMA </a:t>
            </a:r>
            <a:r>
              <a:rPr lang="it-IT" altLang="it-IT" sz="1600" b="1" i="1" dirty="0" err="1" smtClean="0">
                <a:solidFill>
                  <a:srgbClr val="FFFFFF"/>
                </a:solidFill>
                <a:ea typeface="ＭＳ Ｐゴシック" pitchFamily="34" charset="-128"/>
                <a:cs typeface="Arial" charset="0"/>
              </a:rPr>
              <a:t>Final</a:t>
            </a:r>
            <a:r>
              <a:rPr lang="it-IT" altLang="it-IT" sz="1600" b="1" i="1" dirty="0" smtClean="0">
                <a:solidFill>
                  <a:srgbClr val="FFFFFF"/>
                </a:solidFill>
                <a:ea typeface="ＭＳ Ｐゴシック" pitchFamily="34" charset="-128"/>
                <a:cs typeface="Arial" charset="0"/>
              </a:rPr>
              <a:t> </a:t>
            </a:r>
            <a:r>
              <a:rPr lang="it-IT" altLang="it-IT" sz="1600" b="1" i="1" dirty="0" err="1" smtClean="0">
                <a:solidFill>
                  <a:srgbClr val="FFFFFF"/>
                </a:solidFill>
                <a:ea typeface="ＭＳ Ｐゴシック" pitchFamily="34" charset="-128"/>
                <a:cs typeface="Arial" charset="0"/>
              </a:rPr>
              <a:t>Event</a:t>
            </a:r>
            <a:r>
              <a:rPr lang="it-IT" altLang="it-IT" sz="1600" b="1" i="1" dirty="0" smtClean="0">
                <a:solidFill>
                  <a:srgbClr val="FFFFFF"/>
                </a:solidFill>
                <a:ea typeface="ＭＳ Ｐゴシック" pitchFamily="34" charset="-128"/>
                <a:cs typeface="Arial" charset="0"/>
              </a:rPr>
              <a:t> - Rome, 15 </a:t>
            </a:r>
            <a:r>
              <a:rPr lang="it-IT" altLang="it-IT" sz="1600" b="1" i="1" dirty="0" err="1" smtClean="0">
                <a:solidFill>
                  <a:srgbClr val="FFFFFF"/>
                </a:solidFill>
                <a:ea typeface="ＭＳ Ｐゴシック" pitchFamily="34" charset="-128"/>
                <a:cs typeface="Arial" charset="0"/>
              </a:rPr>
              <a:t>November</a:t>
            </a:r>
            <a:r>
              <a:rPr lang="it-IT" altLang="it-IT" sz="1600" b="1" i="1" dirty="0" smtClean="0">
                <a:solidFill>
                  <a:srgbClr val="FFFFFF"/>
                </a:solidFill>
                <a:ea typeface="ＭＳ Ｐゴシック" pitchFamily="34" charset="-128"/>
                <a:cs typeface="Arial" charset="0"/>
              </a:rPr>
              <a:t> 2017</a:t>
            </a:r>
            <a:endParaRPr lang="it-IT" altLang="it-IT" sz="1600" b="1" i="1" dirty="0">
              <a:solidFill>
                <a:srgbClr val="FFFFFF"/>
              </a:solidFill>
              <a:ea typeface="ＭＳ Ｐゴシック" pitchFamily="34" charset="-128"/>
              <a:cs typeface="Arial" charset="0"/>
            </a:endParaRPr>
          </a:p>
        </p:txBody>
      </p:sp>
      <p:sp>
        <p:nvSpPr>
          <p:cNvPr id="7" name="Rectangle 16"/>
          <p:cNvSpPr txBox="1">
            <a:spLocks noChangeArrowheads="1"/>
          </p:cNvSpPr>
          <p:nvPr/>
        </p:nvSpPr>
        <p:spPr bwMode="auto">
          <a:xfrm>
            <a:off x="1371600" y="4505656"/>
            <a:ext cx="678870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eaLnBrk="0" fontAlgn="base" hangingPunct="0">
              <a:spcBef>
                <a:spcPct val="0"/>
              </a:spcBef>
              <a:spcAft>
                <a:spcPct val="0"/>
              </a:spcAft>
              <a:defRPr sz="2000" b="1">
                <a:solidFill>
                  <a:schemeClr val="bg1"/>
                </a:solidFill>
                <a:latin typeface="+mj-lt"/>
                <a:ea typeface="+mj-ea"/>
                <a:cs typeface="+mj-cs"/>
              </a:defRPr>
            </a:lvl1pPr>
            <a:lvl2pPr algn="r" rtl="0" eaLnBrk="0" fontAlgn="base" hangingPunct="0">
              <a:spcBef>
                <a:spcPct val="0"/>
              </a:spcBef>
              <a:spcAft>
                <a:spcPct val="0"/>
              </a:spcAft>
              <a:defRPr b="1">
                <a:solidFill>
                  <a:schemeClr val="bg1"/>
                </a:solidFill>
                <a:latin typeface="Arial" pitchFamily="34" charset="0"/>
              </a:defRPr>
            </a:lvl2pPr>
            <a:lvl3pPr algn="r" rtl="0" eaLnBrk="0" fontAlgn="base" hangingPunct="0">
              <a:spcBef>
                <a:spcPct val="0"/>
              </a:spcBef>
              <a:spcAft>
                <a:spcPct val="0"/>
              </a:spcAft>
              <a:defRPr b="1">
                <a:solidFill>
                  <a:schemeClr val="bg1"/>
                </a:solidFill>
                <a:latin typeface="Arial" pitchFamily="34" charset="0"/>
              </a:defRPr>
            </a:lvl3pPr>
            <a:lvl4pPr algn="r" rtl="0" eaLnBrk="0" fontAlgn="base" hangingPunct="0">
              <a:spcBef>
                <a:spcPct val="0"/>
              </a:spcBef>
              <a:spcAft>
                <a:spcPct val="0"/>
              </a:spcAft>
              <a:defRPr b="1">
                <a:solidFill>
                  <a:schemeClr val="bg1"/>
                </a:solidFill>
                <a:latin typeface="Arial" pitchFamily="34" charset="0"/>
              </a:defRPr>
            </a:lvl4pPr>
            <a:lvl5pPr algn="r" rtl="0" eaLnBrk="0" fontAlgn="base" hangingPunct="0">
              <a:spcBef>
                <a:spcPct val="0"/>
              </a:spcBef>
              <a:spcAft>
                <a:spcPct val="0"/>
              </a:spcAft>
              <a:defRPr b="1">
                <a:solidFill>
                  <a:schemeClr val="bg1"/>
                </a:solidFill>
                <a:latin typeface="Arial" pitchFamily="34" charset="0"/>
              </a:defRPr>
            </a:lvl5pPr>
            <a:lvl6pPr marL="457200" algn="r" rtl="0" fontAlgn="base">
              <a:spcBef>
                <a:spcPct val="0"/>
              </a:spcBef>
              <a:spcAft>
                <a:spcPct val="0"/>
              </a:spcAft>
              <a:defRPr b="1">
                <a:solidFill>
                  <a:schemeClr val="tx2"/>
                </a:solidFill>
                <a:latin typeface="Arial" pitchFamily="34" charset="0"/>
              </a:defRPr>
            </a:lvl6pPr>
            <a:lvl7pPr marL="914400" algn="r" rtl="0" fontAlgn="base">
              <a:spcBef>
                <a:spcPct val="0"/>
              </a:spcBef>
              <a:spcAft>
                <a:spcPct val="0"/>
              </a:spcAft>
              <a:defRPr b="1">
                <a:solidFill>
                  <a:schemeClr val="tx2"/>
                </a:solidFill>
                <a:latin typeface="Arial" pitchFamily="34" charset="0"/>
              </a:defRPr>
            </a:lvl7pPr>
            <a:lvl8pPr marL="1371600" algn="r" rtl="0" fontAlgn="base">
              <a:spcBef>
                <a:spcPct val="0"/>
              </a:spcBef>
              <a:spcAft>
                <a:spcPct val="0"/>
              </a:spcAft>
              <a:defRPr b="1">
                <a:solidFill>
                  <a:schemeClr val="tx2"/>
                </a:solidFill>
                <a:latin typeface="Arial" pitchFamily="34" charset="0"/>
              </a:defRPr>
            </a:lvl8pPr>
            <a:lvl9pPr marL="1828800" algn="r" rtl="0" fontAlgn="base">
              <a:spcBef>
                <a:spcPct val="0"/>
              </a:spcBef>
              <a:spcAft>
                <a:spcPct val="0"/>
              </a:spcAft>
              <a:defRPr b="1">
                <a:solidFill>
                  <a:schemeClr val="tx2"/>
                </a:solidFill>
                <a:latin typeface="Arial" pitchFamily="34" charset="0"/>
              </a:defRPr>
            </a:lvl9pPr>
          </a:lstStyle>
          <a:p>
            <a:pPr algn="ctr" eaLnBrk="1" hangingPunct="1"/>
            <a:r>
              <a:rPr lang="en-GB" altLang="en-US" kern="0" dirty="0"/>
              <a:t>Instantiation of the Concept in GAMMA Prototypes</a:t>
            </a:r>
            <a:endParaRPr lang="it-IT" altLang="it-IT" kern="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piè di pagina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it-IT"/>
              <a:t>© GAMMA.All rights reserved</a:t>
            </a:r>
          </a:p>
        </p:txBody>
      </p:sp>
      <p:sp>
        <p:nvSpPr>
          <p:cNvPr id="5" name="Segnaposto contenuto 2"/>
          <p:cNvSpPr txBox="1">
            <a:spLocks/>
          </p:cNvSpPr>
          <p:nvPr/>
        </p:nvSpPr>
        <p:spPr>
          <a:xfrm>
            <a:off x="87664" y="5126263"/>
            <a:ext cx="8980136" cy="1579337"/>
          </a:xfrm>
          <a:prstGeom prst="rect">
            <a:avLst/>
          </a:prstGeom>
        </p:spPr>
        <p:txBody>
          <a:bodyPr/>
          <a:lstStyle>
            <a:lvl1pPr marL="266700" indent="-266700" algn="l" rtl="0" eaLnBrk="0" fontAlgn="base" hangingPunct="0">
              <a:spcBef>
                <a:spcPct val="20000"/>
              </a:spcBef>
              <a:spcAft>
                <a:spcPct val="0"/>
              </a:spcAft>
              <a:buClr>
                <a:srgbClr val="FF0000"/>
              </a:buClr>
              <a:buSzPct val="150000"/>
              <a:buFont typeface="Arial" charset="0"/>
              <a:buChar char="•"/>
              <a:defRPr sz="2000">
                <a:solidFill>
                  <a:schemeClr val="tx1"/>
                </a:solidFill>
                <a:latin typeface="+mn-lt"/>
                <a:ea typeface="+mn-ea"/>
                <a:cs typeface="+mn-cs"/>
              </a:defRPr>
            </a:lvl1pPr>
            <a:lvl2pPr marL="617538" indent="-171450" algn="l" rtl="0" eaLnBrk="0" fontAlgn="base" hangingPunct="0">
              <a:spcBef>
                <a:spcPct val="20000"/>
              </a:spcBef>
              <a:spcAft>
                <a:spcPct val="0"/>
              </a:spcAft>
              <a:buClr>
                <a:srgbClr val="FF0000"/>
              </a:buClr>
              <a:buSzPct val="110000"/>
              <a:buFont typeface="Arial" charset="0"/>
              <a:buChar char="•"/>
              <a:defRPr sz="1700">
                <a:solidFill>
                  <a:schemeClr val="tx1"/>
                </a:solidFill>
                <a:latin typeface="+mn-lt"/>
              </a:defRPr>
            </a:lvl2pPr>
            <a:lvl3pPr marL="969963" indent="-173038" algn="l" rtl="0" eaLnBrk="0" fontAlgn="base" hangingPunct="0">
              <a:spcBef>
                <a:spcPct val="20000"/>
              </a:spcBef>
              <a:spcAft>
                <a:spcPct val="0"/>
              </a:spcAft>
              <a:buClr>
                <a:srgbClr val="FF0000"/>
              </a:buClr>
              <a:buSzPct val="105000"/>
              <a:buFont typeface="Arial" charset="0"/>
              <a:buChar char="•"/>
              <a:defRPr sz="1500">
                <a:solidFill>
                  <a:schemeClr val="tx1"/>
                </a:solidFill>
                <a:latin typeface="+mn-lt"/>
              </a:defRPr>
            </a:lvl3pPr>
            <a:lvl4pPr marL="1333500" indent="-184150" algn="l" rtl="0" eaLnBrk="0" fontAlgn="base" hangingPunct="0">
              <a:spcBef>
                <a:spcPct val="20000"/>
              </a:spcBef>
              <a:spcAft>
                <a:spcPct val="0"/>
              </a:spcAft>
              <a:buClr>
                <a:srgbClr val="FF0000"/>
              </a:buClr>
              <a:buFont typeface="Arial" charset="0"/>
              <a:buChar char="•"/>
              <a:defRPr sz="1500">
                <a:solidFill>
                  <a:schemeClr val="tx1"/>
                </a:solidFill>
                <a:latin typeface="+mn-lt"/>
              </a:defRPr>
            </a:lvl4pPr>
            <a:lvl5pPr marL="1697038" indent="-184150" algn="l" rtl="0" eaLnBrk="0" fontAlgn="base" hangingPunct="0">
              <a:spcBef>
                <a:spcPct val="20000"/>
              </a:spcBef>
              <a:spcAft>
                <a:spcPct val="0"/>
              </a:spcAft>
              <a:buClr>
                <a:srgbClr val="FF0000"/>
              </a:buClr>
              <a:buFont typeface="Arial" charset="0"/>
              <a:buChar char="•"/>
              <a:defRPr sz="1500">
                <a:solidFill>
                  <a:schemeClr val="tx1"/>
                </a:solidFill>
                <a:latin typeface="+mn-lt"/>
              </a:defRPr>
            </a:lvl5pPr>
            <a:lvl6pPr marL="21542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6pPr>
            <a:lvl7pPr marL="26114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7pPr>
            <a:lvl8pPr marL="30686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8pPr>
            <a:lvl9pPr marL="35258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9pPr>
          </a:lstStyle>
          <a:p>
            <a:r>
              <a:rPr lang="en-GB" sz="1800" dirty="0"/>
              <a:t>The GAMMA concept is built on distributed nodes embedded within the ATM system capable of providing interfaces towards security systems.</a:t>
            </a:r>
          </a:p>
          <a:p>
            <a:r>
              <a:rPr lang="en-GB" sz="1800" dirty="0"/>
              <a:t>The GAMMA vision recognises the opportunities opened by a collaborative framework for managing security, building a solution based on the self-protection and resilience of the ATM system</a:t>
            </a:r>
          </a:p>
          <a:p>
            <a:pPr marL="0" indent="0">
              <a:buNone/>
            </a:pPr>
            <a:endParaRPr lang="en-GB" sz="1800" dirty="0"/>
          </a:p>
        </p:txBody>
      </p:sp>
      <p:sp>
        <p:nvSpPr>
          <p:cNvPr id="11269" name="Rectangle 5"/>
          <p:cNvSpPr>
            <a:spLocks noChangeArrowheads="1"/>
          </p:cNvSpPr>
          <p:nvPr/>
        </p:nvSpPr>
        <p:spPr bwMode="auto">
          <a:xfrm>
            <a:off x="2271024" y="228600"/>
            <a:ext cx="664437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FF0000"/>
              </a:buClr>
              <a:buSzPct val="150000"/>
              <a:buFont typeface="Arial" charset="0"/>
              <a:buChar char="•"/>
              <a:defRPr sz="2000">
                <a:solidFill>
                  <a:schemeClr val="tx1"/>
                </a:solidFill>
                <a:latin typeface="Arial" charset="0"/>
              </a:defRPr>
            </a:lvl1pPr>
            <a:lvl2pPr marL="742950" indent="-285750" eaLnBrk="0" hangingPunct="0">
              <a:spcBef>
                <a:spcPct val="20000"/>
              </a:spcBef>
              <a:buClr>
                <a:srgbClr val="FF0000"/>
              </a:buClr>
              <a:buSzPct val="110000"/>
              <a:buFont typeface="Arial" charset="0"/>
              <a:buChar char="•"/>
              <a:defRPr sz="1700">
                <a:solidFill>
                  <a:schemeClr val="tx1"/>
                </a:solidFill>
                <a:latin typeface="Arial" charset="0"/>
              </a:defRPr>
            </a:lvl2pPr>
            <a:lvl3pPr marL="1143000" indent="-228600" eaLnBrk="0" hangingPunct="0">
              <a:spcBef>
                <a:spcPct val="20000"/>
              </a:spcBef>
              <a:buClr>
                <a:srgbClr val="FF0000"/>
              </a:buClr>
              <a:buSzPct val="105000"/>
              <a:buFont typeface="Arial" charset="0"/>
              <a:buChar char="•"/>
              <a:defRPr sz="1500">
                <a:solidFill>
                  <a:schemeClr val="tx1"/>
                </a:solidFill>
                <a:latin typeface="Arial" charset="0"/>
              </a:defRPr>
            </a:lvl3pPr>
            <a:lvl4pPr marL="1600200" indent="-228600" eaLnBrk="0" hangingPunct="0">
              <a:spcBef>
                <a:spcPct val="20000"/>
              </a:spcBef>
              <a:buClr>
                <a:srgbClr val="FF0000"/>
              </a:buClr>
              <a:buFont typeface="Arial" charset="0"/>
              <a:buChar char="•"/>
              <a:defRPr sz="1500">
                <a:solidFill>
                  <a:schemeClr val="tx1"/>
                </a:solidFill>
                <a:latin typeface="Arial" charset="0"/>
              </a:defRPr>
            </a:lvl4pPr>
            <a:lvl5pPr marL="2057400" indent="-228600" eaLnBrk="0" hangingPunct="0">
              <a:spcBef>
                <a:spcPct val="20000"/>
              </a:spcBef>
              <a:buClr>
                <a:srgbClr val="FF0000"/>
              </a:buClr>
              <a:buFont typeface="Arial" charset="0"/>
              <a:buChar char="•"/>
              <a:defRPr sz="1500">
                <a:solidFill>
                  <a:schemeClr val="tx1"/>
                </a:solidFill>
                <a:latin typeface="Arial" charset="0"/>
              </a:defRPr>
            </a:lvl5pPr>
            <a:lvl6pPr marL="25146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6pPr>
            <a:lvl7pPr marL="29718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7pPr>
            <a:lvl8pPr marL="34290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8pPr>
            <a:lvl9pPr marL="38862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9pPr>
          </a:lstStyle>
          <a:p>
            <a:pPr algn="r">
              <a:spcBef>
                <a:spcPct val="0"/>
              </a:spcBef>
              <a:buClrTx/>
              <a:buSzTx/>
              <a:buFontTx/>
              <a:buNone/>
            </a:pPr>
            <a:r>
              <a:rPr lang="en-US" altLang="fr-FR" sz="1800" b="1" dirty="0">
                <a:solidFill>
                  <a:schemeClr val="bg1"/>
                </a:solidFill>
              </a:rPr>
              <a:t>The mapping of prototypes onto the GAMMA concept</a:t>
            </a:r>
          </a:p>
          <a:p>
            <a:pPr algn="r">
              <a:spcBef>
                <a:spcPct val="0"/>
              </a:spcBef>
              <a:buClrTx/>
              <a:buSzTx/>
              <a:buFontTx/>
              <a:buNone/>
            </a:pPr>
            <a:endParaRPr lang="fr-FR" altLang="fr-FR" sz="1800" dirty="0"/>
          </a:p>
        </p:txBody>
      </p:sp>
      <p:sp>
        <p:nvSpPr>
          <p:cNvPr id="6" name="Rettangolo arrotondato 74"/>
          <p:cNvSpPr/>
          <p:nvPr/>
        </p:nvSpPr>
        <p:spPr>
          <a:xfrm>
            <a:off x="4922377" y="1171859"/>
            <a:ext cx="3861261" cy="3301669"/>
          </a:xfrm>
          <a:prstGeom prst="roundRect">
            <a:avLst>
              <a:gd name="adj" fmla="val 768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it-IT" b="1" dirty="0"/>
          </a:p>
          <a:p>
            <a:pPr algn="ctr" eaLnBrk="0" hangingPunct="0">
              <a:defRPr/>
            </a:pPr>
            <a:r>
              <a:rPr lang="it-IT" b="1" dirty="0" err="1"/>
              <a:t>Systems</a:t>
            </a:r>
            <a:endParaRPr lang="it-IT" b="1" dirty="0"/>
          </a:p>
        </p:txBody>
      </p:sp>
      <p:pic>
        <p:nvPicPr>
          <p:cNvPr id="7" name="Immagine 22" descr="operator centrale.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6297" y="2589198"/>
            <a:ext cx="1231086" cy="624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l="34598" r="-314"/>
          <a:stretch>
            <a:fillRect/>
          </a:stretch>
        </p:blipFill>
        <p:spPr bwMode="auto">
          <a:xfrm>
            <a:off x="1144411" y="990601"/>
            <a:ext cx="831547" cy="3597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ttangolo 8"/>
          <p:cNvSpPr/>
          <p:nvPr/>
        </p:nvSpPr>
        <p:spPr>
          <a:xfrm rot="5400000">
            <a:off x="7314052" y="3631651"/>
            <a:ext cx="337234" cy="2305463"/>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0" fontAlgn="auto" hangingPunct="0">
              <a:spcBef>
                <a:spcPts val="0"/>
              </a:spcBef>
              <a:spcAft>
                <a:spcPts val="0"/>
              </a:spcAft>
              <a:defRPr/>
            </a:pPr>
            <a:endParaRPr lang="it-IT"/>
          </a:p>
        </p:txBody>
      </p:sp>
      <p:sp>
        <p:nvSpPr>
          <p:cNvPr id="10" name="Rettangolo 9"/>
          <p:cNvSpPr/>
          <p:nvPr/>
        </p:nvSpPr>
        <p:spPr>
          <a:xfrm rot="5400000">
            <a:off x="5104589" y="3727652"/>
            <a:ext cx="337235" cy="2113457"/>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0" fontAlgn="auto" hangingPunct="0">
              <a:spcBef>
                <a:spcPts val="0"/>
              </a:spcBef>
              <a:spcAft>
                <a:spcPts val="0"/>
              </a:spcAft>
              <a:defRPr/>
            </a:pPr>
            <a:endParaRPr lang="it-IT" dirty="0"/>
          </a:p>
        </p:txBody>
      </p:sp>
      <p:sp>
        <p:nvSpPr>
          <p:cNvPr id="11" name="Rettangolo 10"/>
          <p:cNvSpPr/>
          <p:nvPr/>
        </p:nvSpPr>
        <p:spPr>
          <a:xfrm rot="5400000">
            <a:off x="2511122" y="3247643"/>
            <a:ext cx="337235" cy="307348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0" fontAlgn="auto" hangingPunct="0">
              <a:spcBef>
                <a:spcPts val="0"/>
              </a:spcBef>
              <a:spcAft>
                <a:spcPts val="0"/>
              </a:spcAft>
              <a:defRPr/>
            </a:pPr>
            <a:endParaRPr lang="it-IT" dirty="0"/>
          </a:p>
        </p:txBody>
      </p:sp>
      <p:pic>
        <p:nvPicPr>
          <p:cNvPr id="12" name="Immagine 18" descr="operator2.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21400" y="1904444"/>
            <a:ext cx="434833" cy="3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magine 21" descr="operator 3.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971789" y="2474653"/>
            <a:ext cx="974139" cy="86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CasellaDiTesto 24"/>
          <p:cNvSpPr txBox="1">
            <a:spLocks noChangeArrowheads="1"/>
          </p:cNvSpPr>
          <p:nvPr/>
        </p:nvSpPr>
        <p:spPr bwMode="auto">
          <a:xfrm>
            <a:off x="3256457" y="2246821"/>
            <a:ext cx="530835" cy="2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it-IT" altLang="it-IT" sz="1200" b="1">
                <a:latin typeface="Calibri" pitchFamily="34" charset="0"/>
              </a:rPr>
              <a:t>LGSOC</a:t>
            </a:r>
          </a:p>
        </p:txBody>
      </p:sp>
      <p:sp>
        <p:nvSpPr>
          <p:cNvPr id="15" name="CasellaDiTesto 27"/>
          <p:cNvSpPr txBox="1">
            <a:spLocks noChangeArrowheads="1"/>
          </p:cNvSpPr>
          <p:nvPr/>
        </p:nvSpPr>
        <p:spPr bwMode="auto">
          <a:xfrm>
            <a:off x="5228736" y="3446398"/>
            <a:ext cx="684726" cy="276999"/>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eaLnBrk="0" hangingPunct="0">
              <a:defRPr/>
            </a:pPr>
            <a:r>
              <a:rPr lang="it-IT" sz="1200" b="1" dirty="0">
                <a:latin typeface="Calibri" pitchFamily="34" charset="0"/>
              </a:rPr>
              <a:t>NGSMP</a:t>
            </a:r>
          </a:p>
        </p:txBody>
      </p:sp>
      <p:sp>
        <p:nvSpPr>
          <p:cNvPr id="16" name="CasellaDiTesto 28"/>
          <p:cNvSpPr txBox="1">
            <a:spLocks noChangeArrowheads="1"/>
          </p:cNvSpPr>
          <p:nvPr/>
        </p:nvSpPr>
        <p:spPr bwMode="auto">
          <a:xfrm>
            <a:off x="7021717" y="3446398"/>
            <a:ext cx="598283" cy="276999"/>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eaLnBrk="0" hangingPunct="0">
              <a:defRPr/>
            </a:pPr>
            <a:r>
              <a:rPr lang="it-IT" sz="1200" b="1" dirty="0">
                <a:latin typeface="Calibri" pitchFamily="34" charset="0"/>
              </a:rPr>
              <a:t>EGCC</a:t>
            </a:r>
          </a:p>
        </p:txBody>
      </p:sp>
      <p:pic>
        <p:nvPicPr>
          <p:cNvPr id="17" name="Immagine 24" descr="systems.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40901" y="1670319"/>
            <a:ext cx="434833" cy="30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magine 40" descr="security 1.bmp"/>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17851" y="1619970"/>
            <a:ext cx="376949" cy="336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Freccia bidirezionale orizzontale 18"/>
          <p:cNvSpPr/>
          <p:nvPr/>
        </p:nvSpPr>
        <p:spPr>
          <a:xfrm rot="1634683">
            <a:off x="2756682" y="1879270"/>
            <a:ext cx="568954" cy="8181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it-IT"/>
          </a:p>
        </p:txBody>
      </p:sp>
      <p:pic>
        <p:nvPicPr>
          <p:cNvPr id="20" name="Immagine 48" descr="security 1.bmp"/>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423498" y="2483464"/>
            <a:ext cx="376949" cy="334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Freccia bidirezionale orizzontale 20"/>
          <p:cNvSpPr/>
          <p:nvPr/>
        </p:nvSpPr>
        <p:spPr>
          <a:xfrm rot="1634683">
            <a:off x="2762329" y="2742763"/>
            <a:ext cx="568954" cy="8055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it-IT"/>
          </a:p>
        </p:txBody>
      </p:sp>
      <p:sp>
        <p:nvSpPr>
          <p:cNvPr id="22" name="Freccia bidirezionale orizzontale 21"/>
          <p:cNvSpPr/>
          <p:nvPr/>
        </p:nvSpPr>
        <p:spPr>
          <a:xfrm rot="20211679">
            <a:off x="2756682" y="3086399"/>
            <a:ext cx="568954" cy="8055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it-IT"/>
          </a:p>
        </p:txBody>
      </p:sp>
      <p:pic>
        <p:nvPicPr>
          <p:cNvPr id="23" name="Immagine 52" descr="security 1.bmp"/>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417851" y="3339405"/>
            <a:ext cx="376949" cy="336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Freccia bidirezionale orizzontale 23"/>
          <p:cNvSpPr/>
          <p:nvPr/>
        </p:nvSpPr>
        <p:spPr>
          <a:xfrm rot="1634683">
            <a:off x="2756682" y="3599964"/>
            <a:ext cx="568954" cy="8055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it-IT"/>
          </a:p>
        </p:txBody>
      </p:sp>
      <p:sp>
        <p:nvSpPr>
          <p:cNvPr id="25" name="Freccia bidirezionale orizzontale 24"/>
          <p:cNvSpPr/>
          <p:nvPr/>
        </p:nvSpPr>
        <p:spPr>
          <a:xfrm rot="20211679">
            <a:off x="2751035" y="3942341"/>
            <a:ext cx="568954" cy="8055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it-IT"/>
          </a:p>
        </p:txBody>
      </p:sp>
      <p:pic>
        <p:nvPicPr>
          <p:cNvPr id="26" name="Immagine 34" descr="overall security.bmp"/>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207498">
            <a:off x="4148713" y="2197731"/>
            <a:ext cx="320477" cy="285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Immagine 34" descr="overall security.bmp"/>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138830" y="3388496"/>
            <a:ext cx="320478" cy="285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Immagine 34" descr="overall security.bmp"/>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138830" y="2818288"/>
            <a:ext cx="320478" cy="285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Freccia a destra con strisce 98"/>
          <p:cNvSpPr/>
          <p:nvPr/>
        </p:nvSpPr>
        <p:spPr>
          <a:xfrm rot="10800000">
            <a:off x="5804748" y="2932834"/>
            <a:ext cx="255535" cy="56643"/>
          </a:xfrm>
          <a:prstGeom prst="stripedRightArrow">
            <a:avLst>
              <a:gd name="adj1" fmla="val 662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it-IT"/>
          </a:p>
        </p:txBody>
      </p:sp>
      <p:pic>
        <p:nvPicPr>
          <p:cNvPr id="30" name="Immagine 34" descr="overall security.bmp"/>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125227" y="2818288"/>
            <a:ext cx="320477" cy="285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Immagine 77" descr="systems.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33843" y="2229199"/>
            <a:ext cx="434833" cy="30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Immagine 78" descr="systems.pn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033843" y="2532555"/>
            <a:ext cx="434833" cy="304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Immagine 79" descr="systems.pn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033843" y="2989476"/>
            <a:ext cx="434833" cy="304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Immagine 80" descr="systems.pn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033843" y="3331853"/>
            <a:ext cx="434833" cy="304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Immagine 81" descr="systems.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33843" y="3846677"/>
            <a:ext cx="434833" cy="303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Immagine 82" descr="security 1.bmp"/>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426322" y="1282628"/>
            <a:ext cx="375538" cy="336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Immagine 83" descr="systems.pn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033843" y="1314097"/>
            <a:ext cx="434833" cy="304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Immagine 34" descr="overall security.bmp"/>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163794" y="1334237"/>
            <a:ext cx="320478" cy="285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Freccia a destra con strisce 108"/>
          <p:cNvSpPr/>
          <p:nvPr/>
        </p:nvSpPr>
        <p:spPr>
          <a:xfrm rot="5400000">
            <a:off x="4902586" y="2014210"/>
            <a:ext cx="742655" cy="64943"/>
          </a:xfrm>
          <a:prstGeom prst="stripedRightArrow">
            <a:avLst>
              <a:gd name="adj1" fmla="val 662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it-IT"/>
          </a:p>
        </p:txBody>
      </p:sp>
      <p:sp>
        <p:nvSpPr>
          <p:cNvPr id="40" name="CasellaDiTesto 24"/>
          <p:cNvSpPr txBox="1">
            <a:spLocks noChangeArrowheads="1"/>
          </p:cNvSpPr>
          <p:nvPr/>
        </p:nvSpPr>
        <p:spPr bwMode="auto">
          <a:xfrm>
            <a:off x="2040901" y="990601"/>
            <a:ext cx="943079" cy="366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it-IT" altLang="it-IT" sz="1200" b="1" dirty="0">
                <a:latin typeface="Calibri" pitchFamily="34" charset="0"/>
              </a:rPr>
              <a:t>Local Security</a:t>
            </a:r>
          </a:p>
          <a:p>
            <a:pPr algn="ctr"/>
            <a:r>
              <a:rPr lang="it-IT" altLang="it-IT" sz="1200" b="1" dirty="0">
                <a:latin typeface="Calibri" pitchFamily="34" charset="0"/>
              </a:rPr>
              <a:t>Systems</a:t>
            </a:r>
          </a:p>
        </p:txBody>
      </p:sp>
      <p:sp>
        <p:nvSpPr>
          <p:cNvPr id="41" name="Freccia a destra con strisce 110"/>
          <p:cNvSpPr/>
          <p:nvPr/>
        </p:nvSpPr>
        <p:spPr>
          <a:xfrm rot="10800000">
            <a:off x="2807506" y="1448781"/>
            <a:ext cx="2306874" cy="55384"/>
          </a:xfrm>
          <a:prstGeom prst="stripedRightArrow">
            <a:avLst>
              <a:gd name="adj1" fmla="val 662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it-IT"/>
          </a:p>
        </p:txBody>
      </p:sp>
      <p:sp>
        <p:nvSpPr>
          <p:cNvPr id="42" name="Rettangolo 41"/>
          <p:cNvSpPr/>
          <p:nvPr/>
        </p:nvSpPr>
        <p:spPr>
          <a:xfrm>
            <a:off x="1144411" y="990601"/>
            <a:ext cx="831547" cy="35974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it-IT" sz="500"/>
          </a:p>
        </p:txBody>
      </p:sp>
      <p:sp>
        <p:nvSpPr>
          <p:cNvPr id="43" name="Rettangolo 42"/>
          <p:cNvSpPr/>
          <p:nvPr/>
        </p:nvSpPr>
        <p:spPr>
          <a:xfrm>
            <a:off x="2040901" y="990601"/>
            <a:ext cx="960021" cy="35974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it-IT"/>
          </a:p>
        </p:txBody>
      </p:sp>
      <p:sp>
        <p:nvSpPr>
          <p:cNvPr id="44" name="CasellaDiTesto 24"/>
          <p:cNvSpPr txBox="1">
            <a:spLocks noChangeArrowheads="1"/>
          </p:cNvSpPr>
          <p:nvPr/>
        </p:nvSpPr>
        <p:spPr bwMode="auto">
          <a:xfrm>
            <a:off x="1332179" y="990601"/>
            <a:ext cx="439069" cy="134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it-IT" altLang="it-IT" sz="500" b="1">
                <a:latin typeface="Calibri" pitchFamily="34" charset="0"/>
              </a:rPr>
              <a:t>ATM Nodes</a:t>
            </a:r>
          </a:p>
        </p:txBody>
      </p:sp>
      <p:sp>
        <p:nvSpPr>
          <p:cNvPr id="46" name="Rettangolo arrotondato 140"/>
          <p:cNvSpPr/>
          <p:nvPr/>
        </p:nvSpPr>
        <p:spPr>
          <a:xfrm>
            <a:off x="7772400" y="1295400"/>
            <a:ext cx="914400" cy="3020970"/>
          </a:xfrm>
          <a:prstGeom prst="roundRect">
            <a:avLst>
              <a:gd name="adj" fmla="val 7685"/>
            </a:avLst>
          </a:prstGeom>
          <a:solidFill>
            <a:schemeClr val="accent2">
              <a:lumMod val="20000"/>
              <a:lumOff val="80000"/>
            </a:schemeClr>
          </a:solidFill>
          <a:ln>
            <a:solidFill>
              <a:schemeClr val="tx1"/>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it-IT" b="1" dirty="0"/>
          </a:p>
        </p:txBody>
      </p:sp>
      <p:pic>
        <p:nvPicPr>
          <p:cNvPr id="47" name="Immagine 46" descr="cyberintelligence.jpg"/>
          <p:cNvPicPr>
            <a:picLocks noChangeAspect="1"/>
          </p:cNvPicPr>
          <p:nvPr/>
        </p:nvPicPr>
        <p:blipFill>
          <a:blip r:embed="rId16" cstate="print"/>
          <a:stretch>
            <a:fillRect/>
          </a:stretch>
        </p:blipFill>
        <p:spPr>
          <a:xfrm>
            <a:off x="8017998" y="2451916"/>
            <a:ext cx="439070" cy="342535"/>
          </a:xfrm>
          <a:prstGeom prst="rect">
            <a:avLst/>
          </a:prstGeom>
          <a:noFill/>
          <a:ln>
            <a:solidFill>
              <a:schemeClr val="tx1"/>
            </a:solidFill>
            <a:headEnd type="none" w="med" len="med"/>
            <a:tailEnd type="none" w="med" len="med"/>
          </a:ln>
        </p:spPr>
      </p:pic>
      <p:pic>
        <p:nvPicPr>
          <p:cNvPr id="48" name="Immagine 47" descr="attack prediction.jpg"/>
          <p:cNvPicPr>
            <a:picLocks noChangeAspect="1"/>
          </p:cNvPicPr>
          <p:nvPr/>
        </p:nvPicPr>
        <p:blipFill>
          <a:blip r:embed="rId17" cstate="print"/>
          <a:stretch>
            <a:fillRect/>
          </a:stretch>
        </p:blipFill>
        <p:spPr>
          <a:xfrm>
            <a:off x="7951482" y="3555538"/>
            <a:ext cx="572104" cy="342535"/>
          </a:xfrm>
          <a:prstGeom prst="rect">
            <a:avLst/>
          </a:prstGeom>
          <a:solidFill>
            <a:srgbClr val="FFCC66"/>
          </a:solidFill>
          <a:ln>
            <a:solidFill>
              <a:schemeClr val="tx1"/>
            </a:solidFill>
            <a:headEnd type="none" w="med" len="med"/>
            <a:tailEnd type="none" w="med" len="med"/>
          </a:ln>
        </p:spPr>
      </p:pic>
      <p:sp>
        <p:nvSpPr>
          <p:cNvPr id="49" name="CasellaDiTesto 28"/>
          <p:cNvSpPr txBox="1">
            <a:spLocks noChangeArrowheads="1"/>
          </p:cNvSpPr>
          <p:nvPr/>
        </p:nvSpPr>
        <p:spPr bwMode="auto">
          <a:xfrm>
            <a:off x="7848600" y="2768769"/>
            <a:ext cx="785081" cy="507831"/>
          </a:xfrm>
          <a:prstGeom prst="rect">
            <a:avLst/>
          </a:prstGeom>
          <a:noFill/>
          <a:ln w="9525">
            <a:noFill/>
            <a:miter lim="800000"/>
            <a:headEnd/>
            <a:tailEnd/>
          </a:ln>
        </p:spPr>
        <p:txBody>
          <a:bodyPr wrap="square">
            <a:spAutoFit/>
          </a:bodyPr>
          <a:lstStyle/>
          <a:p>
            <a:pPr algn="ctr" eaLnBrk="0" hangingPunct="0">
              <a:defRPr/>
            </a:pPr>
            <a:r>
              <a:rPr lang="it-IT" sz="900" b="1" dirty="0">
                <a:latin typeface="Calibri" pitchFamily="34" charset="0"/>
                <a:cs typeface="+mn-cs"/>
              </a:rPr>
              <a:t>Cyber Security</a:t>
            </a:r>
          </a:p>
          <a:p>
            <a:pPr algn="ctr" eaLnBrk="0" hangingPunct="0">
              <a:defRPr/>
            </a:pPr>
            <a:r>
              <a:rPr lang="it-IT" sz="900" b="1" dirty="0">
                <a:latin typeface="Calibri" pitchFamily="34" charset="0"/>
                <a:cs typeface="+mn-cs"/>
              </a:rPr>
              <a:t>intelligence</a:t>
            </a:r>
          </a:p>
        </p:txBody>
      </p:sp>
      <p:sp>
        <p:nvSpPr>
          <p:cNvPr id="50" name="CasellaDiTesto 28"/>
          <p:cNvSpPr txBox="1">
            <a:spLocks noChangeArrowheads="1"/>
          </p:cNvSpPr>
          <p:nvPr/>
        </p:nvSpPr>
        <p:spPr bwMode="auto">
          <a:xfrm>
            <a:off x="7898338" y="3934709"/>
            <a:ext cx="678391" cy="369332"/>
          </a:xfrm>
          <a:prstGeom prst="rect">
            <a:avLst/>
          </a:prstGeom>
          <a:noFill/>
          <a:ln w="9525">
            <a:noFill/>
            <a:miter lim="800000"/>
            <a:headEnd/>
            <a:tailEnd/>
          </a:ln>
        </p:spPr>
        <p:txBody>
          <a:bodyPr wrap="none">
            <a:spAutoFit/>
          </a:bodyPr>
          <a:lstStyle/>
          <a:p>
            <a:pPr algn="ctr" eaLnBrk="0" hangingPunct="0">
              <a:defRPr/>
            </a:pPr>
            <a:r>
              <a:rPr lang="it-IT" sz="900" b="1" dirty="0" err="1">
                <a:latin typeface="Calibri" pitchFamily="34" charset="0"/>
                <a:cs typeface="+mn-cs"/>
              </a:rPr>
              <a:t>Attack</a:t>
            </a:r>
            <a:endParaRPr lang="it-IT" sz="900" b="1" dirty="0">
              <a:latin typeface="Calibri" pitchFamily="34" charset="0"/>
              <a:cs typeface="+mn-cs"/>
            </a:endParaRPr>
          </a:p>
          <a:p>
            <a:pPr algn="ctr" eaLnBrk="0" hangingPunct="0">
              <a:defRPr/>
            </a:pPr>
            <a:r>
              <a:rPr lang="it-IT" sz="900" b="1" dirty="0" err="1">
                <a:latin typeface="Calibri" pitchFamily="34" charset="0"/>
                <a:cs typeface="+mn-cs"/>
              </a:rPr>
              <a:t>Prediction</a:t>
            </a:r>
            <a:endParaRPr lang="it-IT" sz="900" b="1" dirty="0">
              <a:latin typeface="Calibri" pitchFamily="34" charset="0"/>
              <a:cs typeface="+mn-cs"/>
            </a:endParaRPr>
          </a:p>
        </p:txBody>
      </p:sp>
      <p:pic>
        <p:nvPicPr>
          <p:cNvPr id="51" name="Immagine 50" descr="C2ControlRoom.jpg"/>
          <p:cNvPicPr>
            <a:picLocks noChangeAspect="1"/>
          </p:cNvPicPr>
          <p:nvPr/>
        </p:nvPicPr>
        <p:blipFill>
          <a:blip r:embed="rId18" cstate="print"/>
          <a:stretch>
            <a:fillRect/>
          </a:stretch>
        </p:blipFill>
        <p:spPr bwMode="auto">
          <a:xfrm>
            <a:off x="7904419" y="1364367"/>
            <a:ext cx="666230" cy="342535"/>
          </a:xfrm>
          <a:prstGeom prst="rect">
            <a:avLst/>
          </a:prstGeom>
          <a:solidFill>
            <a:srgbClr val="FFCC66"/>
          </a:solidFill>
          <a:ln>
            <a:solidFill>
              <a:schemeClr val="tx1"/>
            </a:solidFill>
            <a:headEnd type="none" w="med" len="med"/>
            <a:tailEnd type="none" w="med" len="med"/>
          </a:ln>
        </p:spPr>
      </p:pic>
      <p:sp>
        <p:nvSpPr>
          <p:cNvPr id="52" name="CasellaDiTesto 28"/>
          <p:cNvSpPr txBox="1">
            <a:spLocks noChangeArrowheads="1"/>
          </p:cNvSpPr>
          <p:nvPr/>
        </p:nvSpPr>
        <p:spPr bwMode="auto">
          <a:xfrm>
            <a:off x="7838447" y="1676400"/>
            <a:ext cx="848353" cy="369332"/>
          </a:xfrm>
          <a:prstGeom prst="rect">
            <a:avLst/>
          </a:prstGeom>
          <a:noFill/>
          <a:ln w="9525">
            <a:noFill/>
            <a:miter lim="800000"/>
            <a:headEnd/>
            <a:tailEnd/>
          </a:ln>
        </p:spPr>
        <p:txBody>
          <a:bodyPr wrap="square">
            <a:spAutoFit/>
          </a:bodyPr>
          <a:lstStyle/>
          <a:p>
            <a:pPr algn="ctr" eaLnBrk="0" hangingPunct="0">
              <a:defRPr/>
            </a:pPr>
            <a:r>
              <a:rPr lang="it-IT" sz="900" b="1" dirty="0" err="1">
                <a:latin typeface="Calibri" pitchFamily="34" charset="0"/>
                <a:cs typeface="+mn-cs"/>
              </a:rPr>
              <a:t>Coordination</a:t>
            </a:r>
            <a:r>
              <a:rPr lang="it-IT" sz="900" b="1" dirty="0">
                <a:latin typeface="Calibri" pitchFamily="34" charset="0"/>
                <a:cs typeface="+mn-cs"/>
              </a:rPr>
              <a:t>  </a:t>
            </a:r>
          </a:p>
          <a:p>
            <a:pPr algn="ctr" eaLnBrk="0" hangingPunct="0">
              <a:defRPr/>
            </a:pPr>
            <a:r>
              <a:rPr lang="it-IT" sz="900" b="1" dirty="0">
                <a:latin typeface="Calibri" pitchFamily="34" charset="0"/>
                <a:cs typeface="+mn-cs"/>
              </a:rPr>
              <a:t>&amp; </a:t>
            </a:r>
            <a:r>
              <a:rPr lang="it-IT" sz="900" b="1" dirty="0" err="1">
                <a:latin typeface="Calibri" pitchFamily="34" charset="0"/>
                <a:cs typeface="+mn-cs"/>
              </a:rPr>
              <a:t>Control</a:t>
            </a:r>
            <a:endParaRPr lang="it-IT" sz="900" b="1" dirty="0">
              <a:latin typeface="Calibri" pitchFamily="34" charset="0"/>
              <a:cs typeface="+mn-cs"/>
            </a:endParaRPr>
          </a:p>
        </p:txBody>
      </p:sp>
      <p:sp>
        <p:nvSpPr>
          <p:cNvPr id="53" name="Freccia a destra con strisce 115"/>
          <p:cNvSpPr/>
          <p:nvPr/>
        </p:nvSpPr>
        <p:spPr>
          <a:xfrm>
            <a:off x="6444293" y="2932834"/>
            <a:ext cx="256946" cy="56643"/>
          </a:xfrm>
          <a:prstGeom prst="stripedRightArrow">
            <a:avLst>
              <a:gd name="adj1" fmla="val 662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it-IT"/>
          </a:p>
        </p:txBody>
      </p:sp>
      <p:grpSp>
        <p:nvGrpSpPr>
          <p:cNvPr id="54" name="Gruppo 73"/>
          <p:cNvGrpSpPr>
            <a:grpSpLocks/>
          </p:cNvGrpSpPr>
          <p:nvPr/>
        </p:nvGrpSpPr>
        <p:grpSpPr bwMode="auto">
          <a:xfrm>
            <a:off x="3768939" y="2167521"/>
            <a:ext cx="1020729" cy="400278"/>
            <a:chOff x="3291443" y="2321113"/>
            <a:chExt cx="1147633" cy="504512"/>
          </a:xfrm>
        </p:grpSpPr>
        <p:sp>
          <p:nvSpPr>
            <p:cNvPr id="55" name="Freccia a destra con strisce 138"/>
            <p:cNvSpPr/>
            <p:nvPr/>
          </p:nvSpPr>
          <p:spPr bwMode="auto">
            <a:xfrm rot="12743249">
              <a:off x="3291443" y="2321113"/>
              <a:ext cx="393655" cy="71393"/>
            </a:xfrm>
            <a:prstGeom prst="stripedRightArrow">
              <a:avLst>
                <a:gd name="adj1" fmla="val 662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it-IT"/>
            </a:p>
          </p:txBody>
        </p:sp>
        <p:sp>
          <p:nvSpPr>
            <p:cNvPr id="56" name="Freccia a destra con strisce 139"/>
            <p:cNvSpPr/>
            <p:nvPr/>
          </p:nvSpPr>
          <p:spPr bwMode="auto">
            <a:xfrm rot="1926633">
              <a:off x="4045421" y="2754231"/>
              <a:ext cx="393655" cy="71394"/>
            </a:xfrm>
            <a:prstGeom prst="stripedRightArrow">
              <a:avLst>
                <a:gd name="adj1" fmla="val 662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it-IT"/>
            </a:p>
          </p:txBody>
        </p:sp>
      </p:grpSp>
      <p:sp>
        <p:nvSpPr>
          <p:cNvPr id="57" name="Freccia a destra con strisce 117"/>
          <p:cNvSpPr/>
          <p:nvPr/>
        </p:nvSpPr>
        <p:spPr bwMode="auto">
          <a:xfrm rot="8805749">
            <a:off x="3799999" y="3698146"/>
            <a:ext cx="350125" cy="56643"/>
          </a:xfrm>
          <a:prstGeom prst="stripedRightArrow">
            <a:avLst>
              <a:gd name="adj1" fmla="val 662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it-IT"/>
          </a:p>
        </p:txBody>
      </p:sp>
      <p:sp>
        <p:nvSpPr>
          <p:cNvPr id="58" name="Freccia a destra con strisce 118"/>
          <p:cNvSpPr/>
          <p:nvPr/>
        </p:nvSpPr>
        <p:spPr bwMode="auto">
          <a:xfrm rot="19589133">
            <a:off x="4448014" y="3355769"/>
            <a:ext cx="350125" cy="56643"/>
          </a:xfrm>
          <a:prstGeom prst="stripedRightArrow">
            <a:avLst>
              <a:gd name="adj1" fmla="val 662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it-IT"/>
          </a:p>
        </p:txBody>
      </p:sp>
      <p:sp>
        <p:nvSpPr>
          <p:cNvPr id="59" name="Freccia a destra con strisce 119"/>
          <p:cNvSpPr/>
          <p:nvPr/>
        </p:nvSpPr>
        <p:spPr bwMode="auto">
          <a:xfrm rot="10800000">
            <a:off x="3819764" y="2931574"/>
            <a:ext cx="255535" cy="57902"/>
          </a:xfrm>
          <a:prstGeom prst="stripedRightArrow">
            <a:avLst>
              <a:gd name="adj1" fmla="val 662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it-IT"/>
          </a:p>
        </p:txBody>
      </p:sp>
      <p:sp>
        <p:nvSpPr>
          <p:cNvPr id="60" name="Freccia a destra con strisce 120"/>
          <p:cNvSpPr/>
          <p:nvPr/>
        </p:nvSpPr>
        <p:spPr bwMode="auto">
          <a:xfrm>
            <a:off x="4459308" y="2931574"/>
            <a:ext cx="256946" cy="57902"/>
          </a:xfrm>
          <a:prstGeom prst="stripedRightArrow">
            <a:avLst>
              <a:gd name="adj1" fmla="val 662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it-IT"/>
          </a:p>
        </p:txBody>
      </p:sp>
      <p:pic>
        <p:nvPicPr>
          <p:cNvPr id="61" name="Immagine 40" descr="security 1.bmp"/>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24909" y="2190178"/>
            <a:ext cx="376950" cy="336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Immagine 40" descr="security 1.bmp"/>
          <p:cNvPicPr>
            <a:picLocks noChangeAspect="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2424909" y="2931574"/>
            <a:ext cx="376950" cy="336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Freccia bidirezionale orizzontale 62"/>
          <p:cNvSpPr/>
          <p:nvPr/>
        </p:nvSpPr>
        <p:spPr>
          <a:xfrm rot="20211679">
            <a:off x="2739740" y="2240528"/>
            <a:ext cx="568954" cy="8055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it-IT"/>
          </a:p>
        </p:txBody>
      </p:sp>
      <p:pic>
        <p:nvPicPr>
          <p:cNvPr id="64" name="Immagine 40" descr="security 1.bmp"/>
          <p:cNvPicPr>
            <a:picLocks noChangeAspect="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424909" y="3845417"/>
            <a:ext cx="376950" cy="336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Immagine 18" descr="operator2.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21400" y="2760386"/>
            <a:ext cx="434833" cy="3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 name="CasellaDiTesto 24"/>
          <p:cNvSpPr txBox="1">
            <a:spLocks noChangeArrowheads="1"/>
          </p:cNvSpPr>
          <p:nvPr/>
        </p:nvSpPr>
        <p:spPr bwMode="auto">
          <a:xfrm>
            <a:off x="3256457" y="3102762"/>
            <a:ext cx="530835" cy="2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it-IT" altLang="it-IT" sz="1200" b="1">
                <a:latin typeface="Calibri" pitchFamily="34" charset="0"/>
              </a:rPr>
              <a:t>LGSOC</a:t>
            </a:r>
          </a:p>
        </p:txBody>
      </p:sp>
      <p:pic>
        <p:nvPicPr>
          <p:cNvPr id="67" name="Immagine 18" descr="operator2.jpg"/>
          <p:cNvPicPr>
            <a:picLocks noChangeAspect="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3321400" y="3617586"/>
            <a:ext cx="434833" cy="387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 name="CasellaDiTesto 24"/>
          <p:cNvSpPr txBox="1">
            <a:spLocks noChangeArrowheads="1"/>
          </p:cNvSpPr>
          <p:nvPr/>
        </p:nvSpPr>
        <p:spPr bwMode="auto">
          <a:xfrm>
            <a:off x="3256457" y="3959963"/>
            <a:ext cx="530835" cy="220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it-IT" altLang="it-IT" sz="1200" b="1">
                <a:latin typeface="Calibri" pitchFamily="34" charset="0"/>
              </a:rPr>
              <a:t>LGSOC</a:t>
            </a:r>
          </a:p>
        </p:txBody>
      </p:sp>
      <p:pic>
        <p:nvPicPr>
          <p:cNvPr id="69" name="Immagine 81" descr="systems.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53607" y="4284717"/>
            <a:ext cx="434833" cy="303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 name="Freccia bidirezionale orizzontale 69"/>
          <p:cNvSpPr/>
          <p:nvPr/>
        </p:nvSpPr>
        <p:spPr>
          <a:xfrm>
            <a:off x="2530795" y="4404297"/>
            <a:ext cx="917668" cy="6923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it-IT"/>
          </a:p>
        </p:txBody>
      </p:sp>
      <p:sp>
        <p:nvSpPr>
          <p:cNvPr id="71" name="Freccia bidirezionale orizzontale 70"/>
          <p:cNvSpPr/>
          <p:nvPr/>
        </p:nvSpPr>
        <p:spPr>
          <a:xfrm rot="5400000">
            <a:off x="3344420" y="4235194"/>
            <a:ext cx="285733" cy="7764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it-IT"/>
          </a:p>
        </p:txBody>
      </p:sp>
      <p:sp>
        <p:nvSpPr>
          <p:cNvPr id="72" name="CasellaDiTesto 57"/>
          <p:cNvSpPr txBox="1">
            <a:spLocks noChangeArrowheads="1"/>
          </p:cNvSpPr>
          <p:nvPr/>
        </p:nvSpPr>
        <p:spPr bwMode="auto">
          <a:xfrm>
            <a:off x="2413615" y="4679266"/>
            <a:ext cx="492717" cy="207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it-IT" altLang="it-IT" sz="1100" b="1"/>
              <a:t>Local</a:t>
            </a:r>
          </a:p>
        </p:txBody>
      </p:sp>
      <p:sp>
        <p:nvSpPr>
          <p:cNvPr id="73" name="CasellaDiTesto 58"/>
          <p:cNvSpPr txBox="1">
            <a:spLocks noChangeArrowheads="1"/>
          </p:cNvSpPr>
          <p:nvPr/>
        </p:nvSpPr>
        <p:spPr bwMode="auto">
          <a:xfrm>
            <a:off x="4717666" y="4679266"/>
            <a:ext cx="659309" cy="207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it-IT" altLang="it-IT" sz="1100" b="1"/>
              <a:t>National</a:t>
            </a:r>
          </a:p>
        </p:txBody>
      </p:sp>
      <p:sp>
        <p:nvSpPr>
          <p:cNvPr id="74" name="CasellaDiTesto 59"/>
          <p:cNvSpPr txBox="1">
            <a:spLocks noChangeArrowheads="1"/>
          </p:cNvSpPr>
          <p:nvPr/>
        </p:nvSpPr>
        <p:spPr bwMode="auto">
          <a:xfrm>
            <a:off x="6953951" y="4679266"/>
            <a:ext cx="744017" cy="207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it-IT" altLang="it-IT" sz="1100" b="1"/>
              <a:t>European</a:t>
            </a:r>
          </a:p>
        </p:txBody>
      </p:sp>
      <p:sp>
        <p:nvSpPr>
          <p:cNvPr id="75" name="Rettangolo arrotondato 136"/>
          <p:cNvSpPr>
            <a:spLocks/>
          </p:cNvSpPr>
          <p:nvPr/>
        </p:nvSpPr>
        <p:spPr bwMode="auto">
          <a:xfrm>
            <a:off x="5073438" y="3866267"/>
            <a:ext cx="2625940" cy="477133"/>
          </a:xfrm>
          <a:prstGeom prst="roundRect">
            <a:avLst/>
          </a:prstGeom>
          <a:solidFill>
            <a:srgbClr val="FFCC66"/>
          </a:solid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pPr>
            <a:r>
              <a:rPr lang="it-IT" sz="800" b="1" kern="0" dirty="0">
                <a:solidFill>
                  <a:sysClr val="windowText" lastClr="000000"/>
                </a:solidFill>
              </a:rPr>
              <a:t>ATM Security</a:t>
            </a:r>
          </a:p>
          <a:p>
            <a:pPr algn="ctr" fontAlgn="auto">
              <a:spcBef>
                <a:spcPts val="0"/>
              </a:spcBef>
              <a:spcAft>
                <a:spcPts val="0"/>
              </a:spcAft>
            </a:pPr>
            <a:r>
              <a:rPr lang="it-IT" sz="800" b="1" kern="0" dirty="0">
                <a:solidFill>
                  <a:sysClr val="windowText" lastClr="000000"/>
                </a:solidFill>
              </a:rPr>
              <a:t>Management Platform</a:t>
            </a:r>
          </a:p>
          <a:p>
            <a:pPr algn="ctr" fontAlgn="auto">
              <a:spcBef>
                <a:spcPts val="0"/>
              </a:spcBef>
              <a:spcAft>
                <a:spcPts val="0"/>
              </a:spcAft>
            </a:pPr>
            <a:r>
              <a:rPr lang="it-IT" sz="800" b="1" kern="0" dirty="0">
                <a:solidFill>
                  <a:sysClr val="windowText" lastClr="000000"/>
                </a:solidFill>
              </a:rPr>
              <a:t>(SMP)</a:t>
            </a:r>
          </a:p>
        </p:txBody>
      </p:sp>
      <p:grpSp>
        <p:nvGrpSpPr>
          <p:cNvPr id="76" name="Gruppo 75"/>
          <p:cNvGrpSpPr/>
          <p:nvPr/>
        </p:nvGrpSpPr>
        <p:grpSpPr>
          <a:xfrm>
            <a:off x="838200" y="1371600"/>
            <a:ext cx="1600200" cy="381000"/>
            <a:chOff x="1058675" y="1524000"/>
            <a:chExt cx="2089150" cy="539750"/>
          </a:xfrm>
        </p:grpSpPr>
        <p:sp>
          <p:nvSpPr>
            <p:cNvPr id="77" name="Rettangolo arrotondato 76"/>
            <p:cNvSpPr>
              <a:spLocks noChangeAspect="1"/>
            </p:cNvSpPr>
            <p:nvPr/>
          </p:nvSpPr>
          <p:spPr bwMode="auto">
            <a:xfrm>
              <a:off x="1058675" y="1524000"/>
              <a:ext cx="2089150" cy="539750"/>
            </a:xfrm>
            <a:prstGeom prst="roundRect">
              <a:avLst/>
            </a:prstGeom>
            <a:solidFill>
              <a:srgbClr val="FFCC66"/>
            </a:solid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defRPr/>
              </a:pPr>
              <a:r>
                <a:rPr lang="it-IT" sz="800" b="1" kern="0" dirty="0">
                  <a:solidFill>
                    <a:sysClr val="windowText" lastClr="000000"/>
                  </a:solidFill>
                </a:rPr>
                <a:t>Information</a:t>
              </a:r>
            </a:p>
            <a:p>
              <a:pPr algn="r" fontAlgn="auto">
                <a:spcBef>
                  <a:spcPts val="0"/>
                </a:spcBef>
                <a:spcAft>
                  <a:spcPts val="0"/>
                </a:spcAft>
                <a:defRPr/>
              </a:pPr>
              <a:r>
                <a:rPr lang="it-IT" sz="800" b="1" kern="0" dirty="0">
                  <a:solidFill>
                    <a:sysClr val="windowText" lastClr="000000"/>
                  </a:solidFill>
                </a:rPr>
                <a:t>Exchange</a:t>
              </a:r>
            </a:p>
            <a:p>
              <a:pPr algn="r" fontAlgn="auto">
                <a:spcBef>
                  <a:spcPts val="0"/>
                </a:spcBef>
                <a:spcAft>
                  <a:spcPts val="0"/>
                </a:spcAft>
                <a:defRPr/>
              </a:pPr>
              <a:r>
                <a:rPr lang="it-IT" sz="800" b="1" kern="0" dirty="0">
                  <a:solidFill>
                    <a:sysClr val="windowText" lastClr="000000"/>
                  </a:solidFill>
                </a:rPr>
                <a:t>Gateway</a:t>
              </a:r>
            </a:p>
          </p:txBody>
        </p:sp>
        <p:pic>
          <p:nvPicPr>
            <p:cNvPr id="78" name="Immagine 97" descr="Airbus defence and space.png"/>
            <p:cNvPicPr>
              <a:picLocks noChangeAspect="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1160070" y="1570659"/>
              <a:ext cx="594989" cy="446240"/>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pic>
      </p:grpSp>
      <p:grpSp>
        <p:nvGrpSpPr>
          <p:cNvPr id="79" name="Gruppo 59"/>
          <p:cNvGrpSpPr>
            <a:grpSpLocks/>
          </p:cNvGrpSpPr>
          <p:nvPr/>
        </p:nvGrpSpPr>
        <p:grpSpPr bwMode="auto">
          <a:xfrm>
            <a:off x="838200" y="2449328"/>
            <a:ext cx="1598984" cy="381000"/>
            <a:chOff x="611560" y="5517232"/>
            <a:chExt cx="2088232" cy="539750"/>
          </a:xfrm>
          <a:solidFill>
            <a:srgbClr val="FFCC66"/>
          </a:solidFill>
        </p:grpSpPr>
        <p:sp>
          <p:nvSpPr>
            <p:cNvPr id="80" name="Rettangolo arrotondato 79"/>
            <p:cNvSpPr>
              <a:spLocks noChangeAspect="1"/>
            </p:cNvSpPr>
            <p:nvPr/>
          </p:nvSpPr>
          <p:spPr bwMode="auto">
            <a:xfrm>
              <a:off x="611560" y="5517232"/>
              <a:ext cx="2088232" cy="539750"/>
            </a:xfrm>
            <a:prstGeom prst="roundRect">
              <a:avLst/>
            </a:prstGeom>
            <a:grp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r" eaLnBrk="0" hangingPunct="0">
                <a:defRPr/>
              </a:pPr>
              <a:r>
                <a:rPr lang="it-IT" sz="800" b="1" kern="0" dirty="0" err="1">
                  <a:solidFill>
                    <a:sysClr val="windowText" lastClr="000000"/>
                  </a:solidFill>
                  <a:cs typeface="Arial" pitchFamily="34" charset="0"/>
                </a:rPr>
                <a:t>Satcom</a:t>
              </a:r>
              <a:r>
                <a:rPr lang="it-IT" sz="800" b="1" kern="0" dirty="0">
                  <a:solidFill>
                    <a:sysClr val="windowText" lastClr="000000"/>
                  </a:solidFill>
                  <a:cs typeface="Arial" pitchFamily="34" charset="0"/>
                </a:rPr>
                <a:t> Security</a:t>
              </a:r>
            </a:p>
          </p:txBody>
        </p:sp>
        <p:pic>
          <p:nvPicPr>
            <p:cNvPr id="81" name="Picture 13" descr="C:\Users\Roberta\Desktop\TASE.jpg"/>
            <p:cNvPicPr>
              <a:picLocks noChangeAspect="1" noChangeArrowheads="1"/>
            </p:cNvPicPr>
            <p:nvPr/>
          </p:nvPicPr>
          <p:blipFill>
            <a:blip r:embed="rId23" cstate="print"/>
            <a:srcRect/>
            <a:stretch>
              <a:fillRect/>
            </a:stretch>
          </p:blipFill>
          <p:spPr bwMode="auto">
            <a:xfrm>
              <a:off x="683569" y="5625563"/>
              <a:ext cx="694501" cy="366649"/>
            </a:xfrm>
            <a:prstGeom prst="rect">
              <a:avLst/>
            </a:prstGeom>
            <a:grpFill/>
            <a:ln w="9525">
              <a:noFill/>
              <a:miter lim="800000"/>
              <a:headEnd/>
              <a:tailEnd/>
            </a:ln>
          </p:spPr>
        </p:pic>
      </p:grpSp>
      <p:grpSp>
        <p:nvGrpSpPr>
          <p:cNvPr id="82" name="Gruppo 64"/>
          <p:cNvGrpSpPr>
            <a:grpSpLocks/>
          </p:cNvGrpSpPr>
          <p:nvPr/>
        </p:nvGrpSpPr>
        <p:grpSpPr bwMode="auto">
          <a:xfrm>
            <a:off x="838200" y="2971979"/>
            <a:ext cx="1598984" cy="381000"/>
            <a:chOff x="899592" y="1196752"/>
            <a:chExt cx="2088232" cy="539750"/>
          </a:xfrm>
          <a:solidFill>
            <a:srgbClr val="FFCC66"/>
          </a:solidFill>
        </p:grpSpPr>
        <p:sp>
          <p:nvSpPr>
            <p:cNvPr id="83" name="Rettangolo arrotondato 82"/>
            <p:cNvSpPr>
              <a:spLocks noChangeAspect="1"/>
            </p:cNvSpPr>
            <p:nvPr/>
          </p:nvSpPr>
          <p:spPr bwMode="auto">
            <a:xfrm>
              <a:off x="899592" y="1196752"/>
              <a:ext cx="2088232" cy="539750"/>
            </a:xfrm>
            <a:prstGeom prst="roundRect">
              <a:avLst/>
            </a:prstGeom>
            <a:grp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defRPr/>
              </a:pPr>
              <a:r>
                <a:rPr lang="it-IT" sz="800" b="1" kern="0" dirty="0" err="1">
                  <a:solidFill>
                    <a:sysClr val="windowText" lastClr="000000"/>
                  </a:solidFill>
                </a:rPr>
                <a:t>Secure</a:t>
              </a:r>
              <a:r>
                <a:rPr lang="it-IT" sz="800" b="1" kern="0" dirty="0">
                  <a:solidFill>
                    <a:sysClr val="windowText" lastClr="000000"/>
                  </a:solidFill>
                </a:rPr>
                <a:t> </a:t>
              </a:r>
            </a:p>
            <a:p>
              <a:pPr algn="r" fontAlgn="auto">
                <a:spcBef>
                  <a:spcPts val="0"/>
                </a:spcBef>
                <a:spcAft>
                  <a:spcPts val="0"/>
                </a:spcAft>
                <a:defRPr/>
              </a:pPr>
              <a:r>
                <a:rPr lang="it-IT" sz="800" b="1" kern="0" dirty="0">
                  <a:solidFill>
                    <a:sysClr val="windowText" lastClr="000000"/>
                  </a:solidFill>
                </a:rPr>
                <a:t>GNSS </a:t>
              </a:r>
            </a:p>
            <a:p>
              <a:pPr algn="r" fontAlgn="auto">
                <a:spcBef>
                  <a:spcPts val="0"/>
                </a:spcBef>
                <a:spcAft>
                  <a:spcPts val="0"/>
                </a:spcAft>
                <a:defRPr/>
              </a:pPr>
              <a:r>
                <a:rPr lang="it-IT" sz="800" b="1" kern="0" dirty="0" err="1">
                  <a:solidFill>
                    <a:sysClr val="windowText" lastClr="000000"/>
                  </a:solidFill>
                </a:rPr>
                <a:t>communications</a:t>
              </a:r>
              <a:endParaRPr lang="it-IT" sz="800" b="1" kern="0" dirty="0">
                <a:solidFill>
                  <a:sysClr val="windowText" lastClr="000000"/>
                </a:solidFill>
              </a:endParaRPr>
            </a:p>
          </p:txBody>
        </p:sp>
        <p:pic>
          <p:nvPicPr>
            <p:cNvPr id="84" name="Immagine 95" descr="hd_logo_thales.jpg"/>
            <p:cNvPicPr>
              <a:picLocks noChangeAspect="1"/>
            </p:cNvPicPr>
            <p:nvPr/>
          </p:nvPicPr>
          <p:blipFill>
            <a:blip r:embed="rId24" cstate="print"/>
            <a:srcRect/>
            <a:stretch>
              <a:fillRect/>
            </a:stretch>
          </p:blipFill>
          <p:spPr bwMode="auto">
            <a:xfrm>
              <a:off x="1030434" y="1272952"/>
              <a:ext cx="936300" cy="228488"/>
            </a:xfrm>
            <a:prstGeom prst="rect">
              <a:avLst/>
            </a:prstGeom>
            <a:grpFill/>
            <a:ln w="9525">
              <a:noFill/>
              <a:miter lim="800000"/>
              <a:headEnd/>
              <a:tailEnd/>
            </a:ln>
          </p:spPr>
        </p:pic>
      </p:grpSp>
      <p:grpSp>
        <p:nvGrpSpPr>
          <p:cNvPr id="85" name="Gruppo 69"/>
          <p:cNvGrpSpPr>
            <a:grpSpLocks/>
          </p:cNvGrpSpPr>
          <p:nvPr/>
        </p:nvGrpSpPr>
        <p:grpSpPr bwMode="auto">
          <a:xfrm>
            <a:off x="838200" y="3494630"/>
            <a:ext cx="1600200" cy="381000"/>
            <a:chOff x="827584" y="1844824"/>
            <a:chExt cx="2088232" cy="539750"/>
          </a:xfrm>
          <a:solidFill>
            <a:srgbClr val="FFCC66"/>
          </a:solidFill>
        </p:grpSpPr>
        <p:sp>
          <p:nvSpPr>
            <p:cNvPr id="86" name="Rettangolo arrotondato 85"/>
            <p:cNvSpPr>
              <a:spLocks noChangeAspect="1"/>
            </p:cNvSpPr>
            <p:nvPr/>
          </p:nvSpPr>
          <p:spPr bwMode="auto">
            <a:xfrm>
              <a:off x="827584" y="1844824"/>
              <a:ext cx="2088232" cy="539750"/>
            </a:xfrm>
            <a:prstGeom prst="roundRect">
              <a:avLst/>
            </a:prstGeom>
            <a:grp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defRPr/>
              </a:pPr>
              <a:r>
                <a:rPr lang="it-IT" sz="800" b="1" kern="0" dirty="0" err="1">
                  <a:solidFill>
                    <a:sysClr val="windowText" lastClr="000000"/>
                  </a:solidFill>
                </a:rPr>
                <a:t>Secure</a:t>
              </a:r>
              <a:r>
                <a:rPr lang="it-IT" sz="800" b="1" kern="0" dirty="0">
                  <a:solidFill>
                    <a:sysClr val="windowText" lastClr="000000"/>
                  </a:solidFill>
                </a:rPr>
                <a:t> ATC</a:t>
              </a:r>
            </a:p>
            <a:p>
              <a:pPr algn="r" fontAlgn="auto">
                <a:spcBef>
                  <a:spcPts val="0"/>
                </a:spcBef>
                <a:spcAft>
                  <a:spcPts val="0"/>
                </a:spcAft>
                <a:defRPr/>
              </a:pPr>
              <a:r>
                <a:rPr lang="it-IT" sz="800" b="1" kern="0" dirty="0" err="1">
                  <a:solidFill>
                    <a:sysClr val="windowText" lastClr="000000"/>
                  </a:solidFill>
                </a:rPr>
                <a:t>communications</a:t>
              </a:r>
              <a:endParaRPr lang="it-IT" sz="800" b="1" kern="0" dirty="0">
                <a:solidFill>
                  <a:sysClr val="windowText" lastClr="000000"/>
                </a:solidFill>
              </a:endParaRPr>
            </a:p>
          </p:txBody>
        </p:sp>
        <p:pic>
          <p:nvPicPr>
            <p:cNvPr id="87" name="Picture 15" descr="C:\Users\Roberta\Desktop\DLR.jpg"/>
            <p:cNvPicPr>
              <a:picLocks noChangeAspect="1" noChangeArrowheads="1"/>
            </p:cNvPicPr>
            <p:nvPr/>
          </p:nvPicPr>
          <p:blipFill>
            <a:blip r:embed="rId25" cstate="print"/>
            <a:srcRect/>
            <a:stretch>
              <a:fillRect/>
            </a:stretch>
          </p:blipFill>
          <p:spPr bwMode="auto">
            <a:xfrm>
              <a:off x="946479" y="1916832"/>
              <a:ext cx="457169" cy="382537"/>
            </a:xfrm>
            <a:prstGeom prst="rect">
              <a:avLst/>
            </a:prstGeom>
            <a:grpFill/>
            <a:ln w="9525">
              <a:noFill/>
              <a:miter lim="800000"/>
              <a:headEnd/>
              <a:tailEnd/>
            </a:ln>
          </p:spPr>
        </p:pic>
      </p:grpSp>
      <p:grpSp>
        <p:nvGrpSpPr>
          <p:cNvPr id="88" name="Gruppo 69"/>
          <p:cNvGrpSpPr/>
          <p:nvPr/>
        </p:nvGrpSpPr>
        <p:grpSpPr>
          <a:xfrm>
            <a:off x="838200" y="4017281"/>
            <a:ext cx="1600200" cy="381000"/>
            <a:chOff x="6876256" y="2924944"/>
            <a:chExt cx="2089150" cy="539750"/>
          </a:xfrm>
          <a:solidFill>
            <a:srgbClr val="FFCC66"/>
          </a:solidFill>
        </p:grpSpPr>
        <p:sp>
          <p:nvSpPr>
            <p:cNvPr id="89" name="Rettangolo arrotondato 88"/>
            <p:cNvSpPr>
              <a:spLocks noChangeAspect="1"/>
            </p:cNvSpPr>
            <p:nvPr/>
          </p:nvSpPr>
          <p:spPr bwMode="auto">
            <a:xfrm>
              <a:off x="6876256" y="2924944"/>
              <a:ext cx="2089150" cy="539750"/>
            </a:xfrm>
            <a:prstGeom prst="roundRect">
              <a:avLst/>
            </a:prstGeom>
            <a:grp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defRPr/>
              </a:pPr>
              <a:r>
                <a:rPr lang="it-IT" sz="800" b="1" kern="0" dirty="0" err="1">
                  <a:solidFill>
                    <a:sysClr val="windowText" lastClr="000000"/>
                  </a:solidFill>
                </a:rPr>
                <a:t>Integrated</a:t>
              </a:r>
              <a:r>
                <a:rPr lang="it-IT" sz="800" b="1" kern="0" dirty="0">
                  <a:solidFill>
                    <a:sysClr val="windowText" lastClr="000000"/>
                  </a:solidFill>
                </a:rPr>
                <a:t> </a:t>
              </a:r>
            </a:p>
            <a:p>
              <a:pPr algn="r" fontAlgn="auto">
                <a:spcBef>
                  <a:spcPts val="0"/>
                </a:spcBef>
                <a:spcAft>
                  <a:spcPts val="0"/>
                </a:spcAft>
                <a:defRPr/>
              </a:pPr>
              <a:r>
                <a:rPr lang="it-IT" sz="800" b="1" kern="0" dirty="0">
                  <a:solidFill>
                    <a:sysClr val="windowText" lastClr="000000"/>
                  </a:solidFill>
                </a:rPr>
                <a:t>Modular </a:t>
              </a:r>
            </a:p>
            <a:p>
              <a:pPr algn="r" fontAlgn="auto">
                <a:spcBef>
                  <a:spcPts val="0"/>
                </a:spcBef>
                <a:spcAft>
                  <a:spcPts val="0"/>
                </a:spcAft>
                <a:defRPr/>
              </a:pPr>
              <a:r>
                <a:rPr lang="it-IT" sz="800" b="1" kern="0" dirty="0" err="1">
                  <a:solidFill>
                    <a:sysClr val="windowText" lastClr="000000"/>
                  </a:solidFill>
                </a:rPr>
                <a:t>Communication</a:t>
              </a:r>
              <a:endParaRPr lang="it-IT" sz="800" b="1" kern="0" dirty="0">
                <a:solidFill>
                  <a:sysClr val="windowText" lastClr="000000"/>
                </a:solidFill>
              </a:endParaRPr>
            </a:p>
          </p:txBody>
        </p:sp>
        <p:pic>
          <p:nvPicPr>
            <p:cNvPr id="90" name="Picture 14" descr="C:\Users\Roberta\Desktop\TRT.jpg"/>
            <p:cNvPicPr>
              <a:picLocks noChangeAspect="1" noChangeArrowheads="1"/>
            </p:cNvPicPr>
            <p:nvPr/>
          </p:nvPicPr>
          <p:blipFill>
            <a:blip r:embed="rId26" cstate="print"/>
            <a:srcRect/>
            <a:stretch>
              <a:fillRect/>
            </a:stretch>
          </p:blipFill>
          <p:spPr bwMode="auto">
            <a:xfrm>
              <a:off x="7020272" y="3068960"/>
              <a:ext cx="873125" cy="257175"/>
            </a:xfrm>
            <a:prstGeom prst="rect">
              <a:avLst/>
            </a:prstGeom>
            <a:grpFill/>
            <a:ln w="9525">
              <a:noFill/>
              <a:miter lim="800000"/>
              <a:headEnd/>
              <a:tailEnd/>
            </a:ln>
          </p:spPr>
        </p:pic>
      </p:grpSp>
      <p:grpSp>
        <p:nvGrpSpPr>
          <p:cNvPr id="91" name="Gruppo 90"/>
          <p:cNvGrpSpPr/>
          <p:nvPr/>
        </p:nvGrpSpPr>
        <p:grpSpPr>
          <a:xfrm>
            <a:off x="838200" y="1894251"/>
            <a:ext cx="1600200" cy="413426"/>
            <a:chOff x="693925" y="2238334"/>
            <a:chExt cx="1600200" cy="413426"/>
          </a:xfrm>
        </p:grpSpPr>
        <p:sp>
          <p:nvSpPr>
            <p:cNvPr id="92" name="Rettangolo arrotondato 91"/>
            <p:cNvSpPr>
              <a:spLocks noChangeAspect="1"/>
            </p:cNvSpPr>
            <p:nvPr/>
          </p:nvSpPr>
          <p:spPr bwMode="auto">
            <a:xfrm>
              <a:off x="693925" y="2238334"/>
              <a:ext cx="1600200" cy="413426"/>
            </a:xfrm>
            <a:prstGeom prst="roundRect">
              <a:avLst/>
            </a:prstGeom>
            <a:solidFill>
              <a:srgbClr val="FFCC66"/>
            </a:solid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defRPr/>
              </a:pPr>
              <a:r>
                <a:rPr lang="it-IT" sz="800" b="1" kern="0" dirty="0">
                  <a:solidFill>
                    <a:sysClr val="windowText" lastClr="000000"/>
                  </a:solidFill>
                </a:rPr>
                <a:t>Information</a:t>
              </a:r>
            </a:p>
            <a:p>
              <a:pPr algn="r" fontAlgn="auto">
                <a:spcBef>
                  <a:spcPts val="0"/>
                </a:spcBef>
                <a:spcAft>
                  <a:spcPts val="0"/>
                </a:spcAft>
                <a:defRPr/>
              </a:pPr>
              <a:r>
                <a:rPr lang="it-IT" sz="800" b="1" kern="0" dirty="0">
                  <a:solidFill>
                    <a:sysClr val="windowText" lastClr="000000"/>
                  </a:solidFill>
                </a:rPr>
                <a:t>Security System</a:t>
              </a:r>
            </a:p>
          </p:txBody>
        </p:sp>
        <p:pic>
          <p:nvPicPr>
            <p:cNvPr id="93" name="Immagine 92"/>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762000" y="2314436"/>
              <a:ext cx="578711" cy="276364"/>
            </a:xfrm>
            <a:prstGeom prst="rect">
              <a:avLst/>
            </a:prstGeom>
          </p:spPr>
        </p:pic>
      </p:grpSp>
    </p:spTree>
    <p:extLst>
      <p:ext uri="{BB962C8B-B14F-4D97-AF65-F5344CB8AC3E}">
        <p14:creationId xmlns:p14="http://schemas.microsoft.com/office/powerpoint/2010/main" val="154599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left)">
                                      <p:cBhvr>
                                        <p:cTn id="7" dur="500"/>
                                        <p:tgtEl>
                                          <p:spTgt spid="76"/>
                                        </p:tgtEl>
                                      </p:cBhvr>
                                    </p:animEffect>
                                  </p:childTnLst>
                                </p:cTn>
                              </p:par>
                              <p:par>
                                <p:cTn id="8" presetID="22" presetClass="entr" presetSubtype="8" fill="hold" nodeType="withEffect">
                                  <p:stCondLst>
                                    <p:cond delay="0"/>
                                  </p:stCondLst>
                                  <p:childTnLst>
                                    <p:set>
                                      <p:cBhvr>
                                        <p:cTn id="9" dur="1" fill="hold">
                                          <p:stCondLst>
                                            <p:cond delay="0"/>
                                          </p:stCondLst>
                                        </p:cTn>
                                        <p:tgtEl>
                                          <p:spTgt spid="91"/>
                                        </p:tgtEl>
                                        <p:attrNameLst>
                                          <p:attrName>style.visibility</p:attrName>
                                        </p:attrNameLst>
                                      </p:cBhvr>
                                      <p:to>
                                        <p:strVal val="visible"/>
                                      </p:to>
                                    </p:set>
                                    <p:animEffect transition="in" filter="wipe(left)">
                                      <p:cBhvr>
                                        <p:cTn id="10" dur="500"/>
                                        <p:tgtEl>
                                          <p:spTgt spid="91"/>
                                        </p:tgtEl>
                                      </p:cBhvr>
                                    </p:animEffect>
                                  </p:childTnLst>
                                </p:cTn>
                              </p:par>
                              <p:par>
                                <p:cTn id="11" presetID="22" presetClass="entr" presetSubtype="8" fill="hold" nodeType="withEffect">
                                  <p:stCondLst>
                                    <p:cond delay="0"/>
                                  </p:stCondLst>
                                  <p:childTnLst>
                                    <p:set>
                                      <p:cBhvr>
                                        <p:cTn id="12" dur="1" fill="hold">
                                          <p:stCondLst>
                                            <p:cond delay="0"/>
                                          </p:stCondLst>
                                        </p:cTn>
                                        <p:tgtEl>
                                          <p:spTgt spid="79"/>
                                        </p:tgtEl>
                                        <p:attrNameLst>
                                          <p:attrName>style.visibility</p:attrName>
                                        </p:attrNameLst>
                                      </p:cBhvr>
                                      <p:to>
                                        <p:strVal val="visible"/>
                                      </p:to>
                                    </p:set>
                                    <p:animEffect transition="in" filter="wipe(left)">
                                      <p:cBhvr>
                                        <p:cTn id="13" dur="500"/>
                                        <p:tgtEl>
                                          <p:spTgt spid="79"/>
                                        </p:tgtEl>
                                      </p:cBhvr>
                                    </p:animEffect>
                                  </p:childTnLst>
                                </p:cTn>
                              </p:par>
                              <p:par>
                                <p:cTn id="14" presetID="22" presetClass="entr" presetSubtype="8" fill="hold" nodeType="withEffect">
                                  <p:stCondLst>
                                    <p:cond delay="0"/>
                                  </p:stCondLst>
                                  <p:childTnLst>
                                    <p:set>
                                      <p:cBhvr>
                                        <p:cTn id="15" dur="1" fill="hold">
                                          <p:stCondLst>
                                            <p:cond delay="0"/>
                                          </p:stCondLst>
                                        </p:cTn>
                                        <p:tgtEl>
                                          <p:spTgt spid="82"/>
                                        </p:tgtEl>
                                        <p:attrNameLst>
                                          <p:attrName>style.visibility</p:attrName>
                                        </p:attrNameLst>
                                      </p:cBhvr>
                                      <p:to>
                                        <p:strVal val="visible"/>
                                      </p:to>
                                    </p:set>
                                    <p:animEffect transition="in" filter="wipe(left)">
                                      <p:cBhvr>
                                        <p:cTn id="16" dur="500"/>
                                        <p:tgtEl>
                                          <p:spTgt spid="82"/>
                                        </p:tgtEl>
                                      </p:cBhvr>
                                    </p:animEffect>
                                  </p:childTnLst>
                                </p:cTn>
                              </p:par>
                              <p:par>
                                <p:cTn id="17" presetID="22" presetClass="entr" presetSubtype="8" fill="hold" nodeType="withEffect">
                                  <p:stCondLst>
                                    <p:cond delay="0"/>
                                  </p:stCondLst>
                                  <p:childTnLst>
                                    <p:set>
                                      <p:cBhvr>
                                        <p:cTn id="18" dur="1" fill="hold">
                                          <p:stCondLst>
                                            <p:cond delay="0"/>
                                          </p:stCondLst>
                                        </p:cTn>
                                        <p:tgtEl>
                                          <p:spTgt spid="85"/>
                                        </p:tgtEl>
                                        <p:attrNameLst>
                                          <p:attrName>style.visibility</p:attrName>
                                        </p:attrNameLst>
                                      </p:cBhvr>
                                      <p:to>
                                        <p:strVal val="visible"/>
                                      </p:to>
                                    </p:set>
                                    <p:animEffect transition="in" filter="wipe(left)">
                                      <p:cBhvr>
                                        <p:cTn id="19" dur="500"/>
                                        <p:tgtEl>
                                          <p:spTgt spid="85"/>
                                        </p:tgtEl>
                                      </p:cBhvr>
                                    </p:animEffect>
                                  </p:childTnLst>
                                </p:cTn>
                              </p:par>
                              <p:par>
                                <p:cTn id="20" presetID="22" presetClass="entr" presetSubtype="8" fill="hold" nodeType="withEffect">
                                  <p:stCondLst>
                                    <p:cond delay="0"/>
                                  </p:stCondLst>
                                  <p:childTnLst>
                                    <p:set>
                                      <p:cBhvr>
                                        <p:cTn id="21" dur="1" fill="hold">
                                          <p:stCondLst>
                                            <p:cond delay="0"/>
                                          </p:stCondLst>
                                        </p:cTn>
                                        <p:tgtEl>
                                          <p:spTgt spid="88"/>
                                        </p:tgtEl>
                                        <p:attrNameLst>
                                          <p:attrName>style.visibility</p:attrName>
                                        </p:attrNameLst>
                                      </p:cBhvr>
                                      <p:to>
                                        <p:strVal val="visible"/>
                                      </p:to>
                                    </p:set>
                                    <p:animEffect transition="in" filter="wipe(left)">
                                      <p:cBhvr>
                                        <p:cTn id="22" dur="500"/>
                                        <p:tgtEl>
                                          <p:spTgt spid="8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5"/>
                                        </p:tgtEl>
                                        <p:attrNameLst>
                                          <p:attrName>style.visibility</p:attrName>
                                        </p:attrNameLst>
                                      </p:cBhvr>
                                      <p:to>
                                        <p:strVal val="visible"/>
                                      </p:to>
                                    </p:set>
                                    <p:animEffect transition="in" filter="wipe(left)">
                                      <p:cBhvr>
                                        <p:cTn id="27"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olo 1"/>
          <p:cNvSpPr>
            <a:spLocks noGrp="1"/>
          </p:cNvSpPr>
          <p:nvPr>
            <p:ph type="title"/>
          </p:nvPr>
        </p:nvSpPr>
        <p:spPr/>
        <p:txBody>
          <a:bodyPr/>
          <a:lstStyle/>
          <a:p>
            <a:r>
              <a:rPr lang="en-GB" altLang="it-IT" dirty="0"/>
              <a:t>GAMMA Security Prototypes</a:t>
            </a:r>
          </a:p>
        </p:txBody>
      </p:sp>
      <p:sp>
        <p:nvSpPr>
          <p:cNvPr id="122" name="Segnaposto piè di pagina 3"/>
          <p:cNvSpPr>
            <a:spLocks noGrp="1"/>
          </p:cNvSpPr>
          <p:nvPr>
            <p:ph type="ftr" sz="quarter" idx="3"/>
          </p:nvPr>
        </p:nvSpPr>
        <p:spPr/>
        <p:txBody>
          <a:bodyPr/>
          <a:lstStyle/>
          <a:p>
            <a:pPr>
              <a:defRPr/>
            </a:pPr>
            <a:r>
              <a:rPr lang="en-US" dirty="0"/>
              <a:t>© </a:t>
            </a:r>
            <a:r>
              <a:rPr lang="en-US" dirty="0" err="1"/>
              <a:t>GAMMA.All</a:t>
            </a:r>
            <a:r>
              <a:rPr lang="en-US" dirty="0"/>
              <a:t> rights reserved</a:t>
            </a:r>
          </a:p>
        </p:txBody>
      </p:sp>
      <p:sp>
        <p:nvSpPr>
          <p:cNvPr id="5" name="Segnaposto numero diapositiva 4"/>
          <p:cNvSpPr>
            <a:spLocks noGrp="1"/>
          </p:cNvSpPr>
          <p:nvPr>
            <p:ph type="sldNum" sz="quarter" idx="4"/>
          </p:nvPr>
        </p:nvSpPr>
        <p:spPr>
          <a:xfrm>
            <a:off x="7982138" y="6581775"/>
            <a:ext cx="741362" cy="246063"/>
          </a:xfrm>
        </p:spPr>
        <p:txBody>
          <a:bodyPr/>
          <a:lstStyle/>
          <a:p>
            <a:pPr>
              <a:defRPr/>
            </a:pPr>
            <a:fld id="{E7069822-F5B0-46EC-8E23-7F8394F21743}" type="slidenum">
              <a:rPr lang="en-US" smtClean="0"/>
              <a:pPr>
                <a:defRPr/>
              </a:pPr>
              <a:t>3</a:t>
            </a:fld>
            <a:endParaRPr lang="en-US"/>
          </a:p>
        </p:txBody>
      </p:sp>
      <p:grpSp>
        <p:nvGrpSpPr>
          <p:cNvPr id="12" name="Gruppo 11"/>
          <p:cNvGrpSpPr/>
          <p:nvPr/>
        </p:nvGrpSpPr>
        <p:grpSpPr>
          <a:xfrm>
            <a:off x="708474" y="3071336"/>
            <a:ext cx="7529251" cy="738664"/>
            <a:chOff x="708474" y="2995136"/>
            <a:chExt cx="7529251" cy="738664"/>
          </a:xfrm>
        </p:grpSpPr>
        <p:grpSp>
          <p:nvGrpSpPr>
            <p:cNvPr id="9" name="Gruppo 59"/>
            <p:cNvGrpSpPr>
              <a:grpSpLocks/>
            </p:cNvGrpSpPr>
            <p:nvPr/>
          </p:nvGrpSpPr>
          <p:grpSpPr bwMode="auto">
            <a:xfrm>
              <a:off x="708474" y="3087370"/>
              <a:ext cx="2087563" cy="539750"/>
              <a:chOff x="611560" y="5517232"/>
              <a:chExt cx="2088232" cy="539750"/>
            </a:xfrm>
            <a:solidFill>
              <a:srgbClr val="FFCC66"/>
            </a:solidFill>
          </p:grpSpPr>
          <p:sp>
            <p:nvSpPr>
              <p:cNvPr id="90" name="Rettangolo arrotondato 89"/>
              <p:cNvSpPr>
                <a:spLocks noChangeAspect="1"/>
              </p:cNvSpPr>
              <p:nvPr/>
            </p:nvSpPr>
            <p:spPr bwMode="auto">
              <a:xfrm>
                <a:off x="611560" y="5517232"/>
                <a:ext cx="2088232" cy="539750"/>
              </a:xfrm>
              <a:prstGeom prst="roundRect">
                <a:avLst/>
              </a:prstGeom>
              <a:grp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r" eaLnBrk="0" hangingPunct="0">
                  <a:defRPr/>
                </a:pPr>
                <a:r>
                  <a:rPr lang="it-IT" sz="1000" b="1" kern="0" dirty="0" err="1">
                    <a:solidFill>
                      <a:sysClr val="windowText" lastClr="000000"/>
                    </a:solidFill>
                    <a:cs typeface="Arial" pitchFamily="34" charset="0"/>
                  </a:rPr>
                  <a:t>Satcom</a:t>
                </a:r>
                <a:r>
                  <a:rPr lang="it-IT" sz="1000" b="1" kern="0" dirty="0">
                    <a:solidFill>
                      <a:sysClr val="windowText" lastClr="000000"/>
                    </a:solidFill>
                    <a:cs typeface="Arial" pitchFamily="34" charset="0"/>
                  </a:rPr>
                  <a:t> Security</a:t>
                </a:r>
              </a:p>
            </p:txBody>
          </p:sp>
          <p:pic>
            <p:nvPicPr>
              <p:cNvPr id="91" name="Picture 13" descr="C:\Users\Roberta\Desktop\TASE.jpg"/>
              <p:cNvPicPr>
                <a:picLocks noChangeAspect="1" noChangeArrowheads="1"/>
              </p:cNvPicPr>
              <p:nvPr/>
            </p:nvPicPr>
            <p:blipFill>
              <a:blip r:embed="rId2" cstate="print"/>
              <a:srcRect/>
              <a:stretch>
                <a:fillRect/>
              </a:stretch>
            </p:blipFill>
            <p:spPr bwMode="auto">
              <a:xfrm>
                <a:off x="683568" y="5589240"/>
                <a:ext cx="818379" cy="432048"/>
              </a:xfrm>
              <a:prstGeom prst="rect">
                <a:avLst/>
              </a:prstGeom>
              <a:grpFill/>
              <a:ln w="9525">
                <a:noFill/>
                <a:miter lim="800000"/>
                <a:headEnd/>
                <a:tailEnd/>
              </a:ln>
            </p:spPr>
          </p:pic>
        </p:grpSp>
        <p:sp>
          <p:nvSpPr>
            <p:cNvPr id="8" name="Rettangolo 7"/>
            <p:cNvSpPr/>
            <p:nvPr/>
          </p:nvSpPr>
          <p:spPr>
            <a:xfrm>
              <a:off x="2979925" y="2995136"/>
              <a:ext cx="5257800" cy="738664"/>
            </a:xfrm>
            <a:prstGeom prst="rect">
              <a:avLst/>
            </a:prstGeom>
          </p:spPr>
          <p:txBody>
            <a:bodyPr wrap="square">
              <a:spAutoFit/>
            </a:bodyPr>
            <a:lstStyle/>
            <a:p>
              <a:r>
                <a:rPr lang="en-GB" sz="1400" dirty="0"/>
                <a:t>The </a:t>
              </a:r>
              <a:r>
                <a:rPr lang="en-GB" sz="1400" b="1" dirty="0"/>
                <a:t>SATCOM</a:t>
              </a:r>
              <a:r>
                <a:rPr lang="en-GB" sz="1400" dirty="0"/>
                <a:t> Security prototype is a </a:t>
              </a:r>
              <a:r>
                <a:rPr lang="en-GB" sz="1400" dirty="0" smtClean="0"/>
                <a:t>client /server solution </a:t>
              </a:r>
              <a:r>
                <a:rPr lang="en-GB" sz="1400" dirty="0"/>
                <a:t>designed to secure the management and control of the satellite networks used in ATM.</a:t>
              </a:r>
              <a:endParaRPr lang="it-IT" sz="1400" dirty="0"/>
            </a:p>
          </p:txBody>
        </p:sp>
      </p:grpSp>
      <p:grpSp>
        <p:nvGrpSpPr>
          <p:cNvPr id="24" name="Gruppo 23"/>
          <p:cNvGrpSpPr/>
          <p:nvPr/>
        </p:nvGrpSpPr>
        <p:grpSpPr>
          <a:xfrm>
            <a:off x="685800" y="980182"/>
            <a:ext cx="8229600" cy="1077218"/>
            <a:chOff x="685800" y="980182"/>
            <a:chExt cx="8037700" cy="1077218"/>
          </a:xfrm>
        </p:grpSpPr>
        <p:grpSp>
          <p:nvGrpSpPr>
            <p:cNvPr id="6" name="Gruppo 5"/>
            <p:cNvGrpSpPr/>
            <p:nvPr/>
          </p:nvGrpSpPr>
          <p:grpSpPr>
            <a:xfrm>
              <a:off x="685800" y="1136650"/>
              <a:ext cx="2089150" cy="539750"/>
              <a:chOff x="1058675" y="1524000"/>
              <a:chExt cx="2089150" cy="539750"/>
            </a:xfrm>
          </p:grpSpPr>
          <p:sp>
            <p:nvSpPr>
              <p:cNvPr id="99" name="Rettangolo arrotondato 98"/>
              <p:cNvSpPr>
                <a:spLocks noChangeAspect="1"/>
              </p:cNvSpPr>
              <p:nvPr/>
            </p:nvSpPr>
            <p:spPr bwMode="auto">
              <a:xfrm>
                <a:off x="1058675" y="1524000"/>
                <a:ext cx="2089150" cy="539750"/>
              </a:xfrm>
              <a:prstGeom prst="roundRect">
                <a:avLst/>
              </a:prstGeom>
              <a:solidFill>
                <a:srgbClr val="FFCC66"/>
              </a:solid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defRPr/>
                </a:pPr>
                <a:r>
                  <a:rPr lang="it-IT" sz="1000" b="1" kern="0" dirty="0">
                    <a:solidFill>
                      <a:sysClr val="windowText" lastClr="000000"/>
                    </a:solidFill>
                  </a:rPr>
                  <a:t>Information</a:t>
                </a:r>
              </a:p>
              <a:p>
                <a:pPr algn="r" fontAlgn="auto">
                  <a:spcBef>
                    <a:spcPts val="0"/>
                  </a:spcBef>
                  <a:spcAft>
                    <a:spcPts val="0"/>
                  </a:spcAft>
                  <a:defRPr/>
                </a:pPr>
                <a:r>
                  <a:rPr lang="it-IT" sz="1000" b="1" kern="0" dirty="0">
                    <a:solidFill>
                      <a:sysClr val="windowText" lastClr="000000"/>
                    </a:solidFill>
                  </a:rPr>
                  <a:t>Exchange</a:t>
                </a:r>
              </a:p>
              <a:p>
                <a:pPr algn="r" fontAlgn="auto">
                  <a:spcBef>
                    <a:spcPts val="0"/>
                  </a:spcBef>
                  <a:spcAft>
                    <a:spcPts val="0"/>
                  </a:spcAft>
                  <a:defRPr/>
                </a:pPr>
                <a:r>
                  <a:rPr lang="it-IT" sz="1000" b="1" kern="0" dirty="0">
                    <a:solidFill>
                      <a:sysClr val="windowText" lastClr="000000"/>
                    </a:solidFill>
                  </a:rPr>
                  <a:t>Gateway</a:t>
                </a:r>
              </a:p>
            </p:txBody>
          </p:sp>
          <p:pic>
            <p:nvPicPr>
              <p:cNvPr id="22562" name="Immagine 97" descr="Airbus defence and space.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0070" y="1600200"/>
                <a:ext cx="533400" cy="400050"/>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40" name="Segnaposto contenuto 10"/>
            <p:cNvSpPr txBox="1">
              <a:spLocks/>
            </p:cNvSpPr>
            <p:nvPr/>
          </p:nvSpPr>
          <p:spPr bwMode="auto">
            <a:xfrm>
              <a:off x="3056124" y="980182"/>
              <a:ext cx="5667376" cy="107721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r>
                <a:rPr lang="en-US" sz="1400" b="1" dirty="0"/>
                <a:t>IEG</a:t>
              </a:r>
              <a:r>
                <a:rPr lang="en-US" sz="1400" dirty="0"/>
                <a:t> will serve to protect </a:t>
              </a:r>
              <a:r>
                <a:rPr lang="en-US" sz="1400" dirty="0" smtClean="0"/>
                <a:t>ATM web services </a:t>
              </a:r>
              <a:r>
                <a:rPr lang="en-US" sz="1400" dirty="0"/>
                <a:t>(SWIM) from XML-based threats. The information exchange gateway is capable of detecting new kinds of offensive contents and intercepts them by deciphering, analyzing and confronting the messages with the access and filtering policy</a:t>
              </a:r>
              <a:r>
                <a:rPr lang="en-US" sz="1400" dirty="0" smtClean="0"/>
                <a:t>.</a:t>
              </a:r>
              <a:endParaRPr kumimoji="0" lang="it-IT" sz="1400" b="1" i="0" u="none" strike="noStrike" kern="0" cap="none" spc="0" normalizeH="0" baseline="0" noProof="0" dirty="0">
                <a:ln>
                  <a:noFill/>
                </a:ln>
                <a:solidFill>
                  <a:schemeClr val="tx1"/>
                </a:solidFill>
                <a:effectLst/>
                <a:uLnTx/>
                <a:uFillTx/>
                <a:latin typeface="+mn-lt"/>
                <a:ea typeface="+mn-ea"/>
                <a:cs typeface="+mn-cs"/>
              </a:endParaRPr>
            </a:p>
          </p:txBody>
        </p:sp>
      </p:grpSp>
      <p:grpSp>
        <p:nvGrpSpPr>
          <p:cNvPr id="15" name="Gruppo 14"/>
          <p:cNvGrpSpPr/>
          <p:nvPr/>
        </p:nvGrpSpPr>
        <p:grpSpPr>
          <a:xfrm>
            <a:off x="697950" y="4038600"/>
            <a:ext cx="7150650" cy="563880"/>
            <a:chOff x="697950" y="4038600"/>
            <a:chExt cx="7150650" cy="563880"/>
          </a:xfrm>
        </p:grpSpPr>
        <p:grpSp>
          <p:nvGrpSpPr>
            <p:cNvPr id="10" name="Gruppo 64"/>
            <p:cNvGrpSpPr>
              <a:grpSpLocks/>
            </p:cNvGrpSpPr>
            <p:nvPr/>
          </p:nvGrpSpPr>
          <p:grpSpPr bwMode="auto">
            <a:xfrm>
              <a:off x="697950" y="4062730"/>
              <a:ext cx="2087562" cy="539750"/>
              <a:chOff x="899592" y="1196752"/>
              <a:chExt cx="2088232" cy="539750"/>
            </a:xfrm>
            <a:solidFill>
              <a:srgbClr val="FFCC66"/>
            </a:solidFill>
          </p:grpSpPr>
          <p:sp>
            <p:nvSpPr>
              <p:cNvPr id="93" name="Rettangolo arrotondato 92"/>
              <p:cNvSpPr>
                <a:spLocks noChangeAspect="1"/>
              </p:cNvSpPr>
              <p:nvPr/>
            </p:nvSpPr>
            <p:spPr bwMode="auto">
              <a:xfrm>
                <a:off x="899592" y="1196752"/>
                <a:ext cx="2088232" cy="539750"/>
              </a:xfrm>
              <a:prstGeom prst="roundRect">
                <a:avLst/>
              </a:prstGeom>
              <a:grp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defRPr/>
                </a:pPr>
                <a:r>
                  <a:rPr lang="it-IT" sz="1000" b="1" kern="0" dirty="0" err="1">
                    <a:solidFill>
                      <a:sysClr val="windowText" lastClr="000000"/>
                    </a:solidFill>
                  </a:rPr>
                  <a:t>Secure</a:t>
                </a:r>
                <a:r>
                  <a:rPr lang="it-IT" sz="1000" b="1" kern="0" dirty="0">
                    <a:solidFill>
                      <a:sysClr val="windowText" lastClr="000000"/>
                    </a:solidFill>
                  </a:rPr>
                  <a:t> </a:t>
                </a:r>
              </a:p>
              <a:p>
                <a:pPr algn="r" fontAlgn="auto">
                  <a:spcBef>
                    <a:spcPts val="0"/>
                  </a:spcBef>
                  <a:spcAft>
                    <a:spcPts val="0"/>
                  </a:spcAft>
                  <a:defRPr/>
                </a:pPr>
                <a:r>
                  <a:rPr lang="it-IT" sz="1000" b="1" kern="0" dirty="0">
                    <a:solidFill>
                      <a:sysClr val="windowText" lastClr="000000"/>
                    </a:solidFill>
                  </a:rPr>
                  <a:t>GNSS </a:t>
                </a:r>
              </a:p>
              <a:p>
                <a:pPr algn="r" fontAlgn="auto">
                  <a:spcBef>
                    <a:spcPts val="0"/>
                  </a:spcBef>
                  <a:spcAft>
                    <a:spcPts val="0"/>
                  </a:spcAft>
                  <a:defRPr/>
                </a:pPr>
                <a:r>
                  <a:rPr lang="it-IT" sz="1000" b="1" kern="0" dirty="0" err="1">
                    <a:solidFill>
                      <a:sysClr val="windowText" lastClr="000000"/>
                    </a:solidFill>
                  </a:rPr>
                  <a:t>communications</a:t>
                </a:r>
                <a:endParaRPr lang="it-IT" sz="1000" b="1" kern="0" dirty="0">
                  <a:solidFill>
                    <a:sysClr val="windowText" lastClr="000000"/>
                  </a:solidFill>
                </a:endParaRPr>
              </a:p>
            </p:txBody>
          </p:sp>
          <p:pic>
            <p:nvPicPr>
              <p:cNvPr id="94" name="Immagine 95" descr="hd_logo_thales.jpg"/>
              <p:cNvPicPr>
                <a:picLocks noChangeAspect="1"/>
              </p:cNvPicPr>
              <p:nvPr/>
            </p:nvPicPr>
            <p:blipFill>
              <a:blip r:embed="rId4" cstate="print"/>
              <a:srcRect/>
              <a:stretch>
                <a:fillRect/>
              </a:stretch>
            </p:blipFill>
            <p:spPr bwMode="auto">
              <a:xfrm>
                <a:off x="1030434" y="1272952"/>
                <a:ext cx="936300" cy="228488"/>
              </a:xfrm>
              <a:prstGeom prst="rect">
                <a:avLst/>
              </a:prstGeom>
              <a:grpFill/>
              <a:ln w="9525">
                <a:noFill/>
                <a:miter lim="800000"/>
                <a:headEnd/>
                <a:tailEnd/>
              </a:ln>
            </p:spPr>
          </p:pic>
        </p:grpSp>
        <p:sp>
          <p:nvSpPr>
            <p:cNvPr id="13" name="Rettangolo 12"/>
            <p:cNvSpPr/>
            <p:nvPr/>
          </p:nvSpPr>
          <p:spPr>
            <a:xfrm>
              <a:off x="3046600" y="4038600"/>
              <a:ext cx="4802000" cy="523220"/>
            </a:xfrm>
            <a:prstGeom prst="rect">
              <a:avLst/>
            </a:prstGeom>
          </p:spPr>
          <p:txBody>
            <a:bodyPr wrap="square">
              <a:spAutoFit/>
            </a:bodyPr>
            <a:lstStyle/>
            <a:p>
              <a:r>
                <a:rPr lang="en-GB" sz="1400" dirty="0"/>
                <a:t>The </a:t>
              </a:r>
              <a:r>
                <a:rPr lang="en-GB" sz="1400" b="1" dirty="0"/>
                <a:t>GNSS Monitoring System </a:t>
              </a:r>
              <a:r>
                <a:rPr lang="en-GB" sz="1400" dirty="0"/>
                <a:t>(GMS) can detect GNSS spoofing and jamming</a:t>
              </a:r>
              <a:endParaRPr lang="it-IT" sz="1400" dirty="0"/>
            </a:p>
          </p:txBody>
        </p:sp>
      </p:grpSp>
      <p:grpSp>
        <p:nvGrpSpPr>
          <p:cNvPr id="16" name="Gruppo 15"/>
          <p:cNvGrpSpPr/>
          <p:nvPr/>
        </p:nvGrpSpPr>
        <p:grpSpPr>
          <a:xfrm>
            <a:off x="696362" y="4953000"/>
            <a:ext cx="7550888" cy="554593"/>
            <a:chOff x="696362" y="5023247"/>
            <a:chExt cx="7550888" cy="554593"/>
          </a:xfrm>
        </p:grpSpPr>
        <p:grpSp>
          <p:nvGrpSpPr>
            <p:cNvPr id="11" name="Gruppo 69"/>
            <p:cNvGrpSpPr>
              <a:grpSpLocks/>
            </p:cNvGrpSpPr>
            <p:nvPr/>
          </p:nvGrpSpPr>
          <p:grpSpPr bwMode="auto">
            <a:xfrm>
              <a:off x="696362" y="5038090"/>
              <a:ext cx="2089150" cy="539750"/>
              <a:chOff x="827584" y="1844824"/>
              <a:chExt cx="2088232" cy="539750"/>
            </a:xfrm>
            <a:solidFill>
              <a:srgbClr val="FFCC66"/>
            </a:solidFill>
          </p:grpSpPr>
          <p:sp>
            <p:nvSpPr>
              <p:cNvPr id="96" name="Rettangolo arrotondato 95"/>
              <p:cNvSpPr>
                <a:spLocks noChangeAspect="1"/>
              </p:cNvSpPr>
              <p:nvPr/>
            </p:nvSpPr>
            <p:spPr bwMode="auto">
              <a:xfrm>
                <a:off x="827584" y="1844824"/>
                <a:ext cx="2088232" cy="539750"/>
              </a:xfrm>
              <a:prstGeom prst="roundRect">
                <a:avLst/>
              </a:prstGeom>
              <a:grp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defRPr/>
                </a:pPr>
                <a:r>
                  <a:rPr lang="it-IT" sz="1000" b="1" kern="0" dirty="0" err="1">
                    <a:solidFill>
                      <a:sysClr val="windowText" lastClr="000000"/>
                    </a:solidFill>
                  </a:rPr>
                  <a:t>Secure</a:t>
                </a:r>
                <a:r>
                  <a:rPr lang="it-IT" sz="1000" b="1" kern="0" dirty="0">
                    <a:solidFill>
                      <a:sysClr val="windowText" lastClr="000000"/>
                    </a:solidFill>
                  </a:rPr>
                  <a:t> ATC</a:t>
                </a:r>
              </a:p>
              <a:p>
                <a:pPr algn="r" fontAlgn="auto">
                  <a:spcBef>
                    <a:spcPts val="0"/>
                  </a:spcBef>
                  <a:spcAft>
                    <a:spcPts val="0"/>
                  </a:spcAft>
                  <a:defRPr/>
                </a:pPr>
                <a:r>
                  <a:rPr lang="it-IT" sz="1000" b="1" kern="0" dirty="0" err="1">
                    <a:solidFill>
                      <a:sysClr val="windowText" lastClr="000000"/>
                    </a:solidFill>
                  </a:rPr>
                  <a:t>communications</a:t>
                </a:r>
                <a:endParaRPr lang="it-IT" sz="1000" b="1" kern="0" dirty="0">
                  <a:solidFill>
                    <a:sysClr val="windowText" lastClr="000000"/>
                  </a:solidFill>
                </a:endParaRPr>
              </a:p>
            </p:txBody>
          </p:sp>
          <p:pic>
            <p:nvPicPr>
              <p:cNvPr id="97" name="Picture 15" descr="C:\Users\Roberta\Desktop\DLR.jpg"/>
              <p:cNvPicPr>
                <a:picLocks noChangeAspect="1" noChangeArrowheads="1"/>
              </p:cNvPicPr>
              <p:nvPr/>
            </p:nvPicPr>
            <p:blipFill>
              <a:blip r:embed="rId5" cstate="print"/>
              <a:srcRect/>
              <a:stretch>
                <a:fillRect/>
              </a:stretch>
            </p:blipFill>
            <p:spPr bwMode="auto">
              <a:xfrm>
                <a:off x="946479" y="1916832"/>
                <a:ext cx="457169" cy="382537"/>
              </a:xfrm>
              <a:prstGeom prst="rect">
                <a:avLst/>
              </a:prstGeom>
              <a:grpFill/>
              <a:ln w="9525">
                <a:noFill/>
                <a:miter lim="800000"/>
                <a:headEnd/>
                <a:tailEnd/>
              </a:ln>
            </p:spPr>
          </p:pic>
        </p:grpSp>
        <p:sp>
          <p:nvSpPr>
            <p:cNvPr id="18" name="Rettangolo 17"/>
            <p:cNvSpPr/>
            <p:nvPr/>
          </p:nvSpPr>
          <p:spPr>
            <a:xfrm>
              <a:off x="3027550" y="5023247"/>
              <a:ext cx="5219700" cy="553998"/>
            </a:xfrm>
            <a:prstGeom prst="rect">
              <a:avLst/>
            </a:prstGeom>
          </p:spPr>
          <p:txBody>
            <a:bodyPr wrap="square">
              <a:spAutoFit/>
            </a:bodyPr>
            <a:lstStyle/>
            <a:p>
              <a:r>
                <a:rPr lang="en-GB" sz="1400" dirty="0"/>
                <a:t>The </a:t>
              </a:r>
              <a:r>
                <a:rPr lang="en-GB" sz="1400" b="1" dirty="0"/>
                <a:t>Secure ATC Communication </a:t>
              </a:r>
              <a:r>
                <a:rPr lang="en-GB" sz="1400" dirty="0"/>
                <a:t>prototype increases the security in </a:t>
              </a:r>
              <a:r>
                <a:rPr lang="en-GB" sz="1400" dirty="0" smtClean="0"/>
                <a:t>voice communication</a:t>
              </a:r>
              <a:r>
                <a:rPr lang="en-GB" sz="1600" dirty="0"/>
                <a:t> </a:t>
              </a:r>
              <a:r>
                <a:rPr lang="en-GB" sz="1600" dirty="0" smtClean="0"/>
                <a:t>between pilots and ATCOs </a:t>
              </a:r>
              <a:endParaRPr lang="it-IT" sz="1600" dirty="0"/>
            </a:p>
          </p:txBody>
        </p:sp>
      </p:grpSp>
      <p:grpSp>
        <p:nvGrpSpPr>
          <p:cNvPr id="17" name="Gruppo 16"/>
          <p:cNvGrpSpPr/>
          <p:nvPr/>
        </p:nvGrpSpPr>
        <p:grpSpPr>
          <a:xfrm>
            <a:off x="702380" y="5874603"/>
            <a:ext cx="8021120" cy="769441"/>
            <a:chOff x="702380" y="5874603"/>
            <a:chExt cx="8021120" cy="769441"/>
          </a:xfrm>
        </p:grpSpPr>
        <p:grpSp>
          <p:nvGrpSpPr>
            <p:cNvPr id="14" name="Gruppo 69"/>
            <p:cNvGrpSpPr/>
            <p:nvPr/>
          </p:nvGrpSpPr>
          <p:grpSpPr>
            <a:xfrm>
              <a:off x="702380" y="6013450"/>
              <a:ext cx="2089150" cy="539750"/>
              <a:chOff x="6876256" y="2924944"/>
              <a:chExt cx="2089150" cy="539750"/>
            </a:xfrm>
            <a:solidFill>
              <a:srgbClr val="FFCC66"/>
            </a:solidFill>
          </p:grpSpPr>
          <p:sp>
            <p:nvSpPr>
              <p:cNvPr id="106" name="Rettangolo arrotondato 105"/>
              <p:cNvSpPr>
                <a:spLocks noChangeAspect="1"/>
              </p:cNvSpPr>
              <p:nvPr/>
            </p:nvSpPr>
            <p:spPr bwMode="auto">
              <a:xfrm>
                <a:off x="6876256" y="2924944"/>
                <a:ext cx="2089150" cy="539750"/>
              </a:xfrm>
              <a:prstGeom prst="roundRect">
                <a:avLst/>
              </a:prstGeom>
              <a:grp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defRPr/>
                </a:pPr>
                <a:r>
                  <a:rPr lang="it-IT" sz="1000" b="1" kern="0" dirty="0" err="1">
                    <a:solidFill>
                      <a:sysClr val="windowText" lastClr="000000"/>
                    </a:solidFill>
                  </a:rPr>
                  <a:t>Integrated</a:t>
                </a:r>
                <a:r>
                  <a:rPr lang="it-IT" sz="1000" b="1" kern="0" dirty="0">
                    <a:solidFill>
                      <a:sysClr val="windowText" lastClr="000000"/>
                    </a:solidFill>
                  </a:rPr>
                  <a:t> </a:t>
                </a:r>
              </a:p>
              <a:p>
                <a:pPr algn="r" fontAlgn="auto">
                  <a:spcBef>
                    <a:spcPts val="0"/>
                  </a:spcBef>
                  <a:spcAft>
                    <a:spcPts val="0"/>
                  </a:spcAft>
                  <a:defRPr/>
                </a:pPr>
                <a:r>
                  <a:rPr lang="it-IT" sz="1000" b="1" kern="0" dirty="0">
                    <a:solidFill>
                      <a:sysClr val="windowText" lastClr="000000"/>
                    </a:solidFill>
                  </a:rPr>
                  <a:t>Modular </a:t>
                </a:r>
              </a:p>
              <a:p>
                <a:pPr algn="r" fontAlgn="auto">
                  <a:spcBef>
                    <a:spcPts val="0"/>
                  </a:spcBef>
                  <a:spcAft>
                    <a:spcPts val="0"/>
                  </a:spcAft>
                  <a:defRPr/>
                </a:pPr>
                <a:r>
                  <a:rPr lang="it-IT" sz="1000" b="1" kern="0" dirty="0" err="1">
                    <a:solidFill>
                      <a:sysClr val="windowText" lastClr="000000"/>
                    </a:solidFill>
                  </a:rPr>
                  <a:t>Communication</a:t>
                </a:r>
                <a:endParaRPr lang="it-IT" sz="1000" b="1" kern="0" dirty="0">
                  <a:solidFill>
                    <a:sysClr val="windowText" lastClr="000000"/>
                  </a:solidFill>
                </a:endParaRPr>
              </a:p>
            </p:txBody>
          </p:sp>
          <p:pic>
            <p:nvPicPr>
              <p:cNvPr id="107" name="Picture 14" descr="C:\Users\Roberta\Desktop\TRT.jpg"/>
              <p:cNvPicPr>
                <a:picLocks noChangeAspect="1" noChangeArrowheads="1"/>
              </p:cNvPicPr>
              <p:nvPr/>
            </p:nvPicPr>
            <p:blipFill>
              <a:blip r:embed="rId6" cstate="print"/>
              <a:srcRect/>
              <a:stretch>
                <a:fillRect/>
              </a:stretch>
            </p:blipFill>
            <p:spPr bwMode="auto">
              <a:xfrm>
                <a:off x="7020272" y="3068960"/>
                <a:ext cx="873125" cy="257175"/>
              </a:xfrm>
              <a:prstGeom prst="rect">
                <a:avLst/>
              </a:prstGeom>
              <a:grpFill/>
              <a:ln w="9525">
                <a:noFill/>
                <a:miter lim="800000"/>
                <a:headEnd/>
                <a:tailEnd/>
              </a:ln>
            </p:spPr>
          </p:pic>
        </p:grpSp>
        <p:sp>
          <p:nvSpPr>
            <p:cNvPr id="19" name="Rettangolo 18"/>
            <p:cNvSpPr/>
            <p:nvPr/>
          </p:nvSpPr>
          <p:spPr>
            <a:xfrm>
              <a:off x="3046600" y="5874603"/>
              <a:ext cx="5676900" cy="769441"/>
            </a:xfrm>
            <a:prstGeom prst="rect">
              <a:avLst/>
            </a:prstGeom>
          </p:spPr>
          <p:txBody>
            <a:bodyPr wrap="square">
              <a:spAutoFit/>
            </a:bodyPr>
            <a:lstStyle/>
            <a:p>
              <a:r>
                <a:rPr lang="en-US" sz="1400" dirty="0"/>
                <a:t>The </a:t>
              </a:r>
              <a:r>
                <a:rPr lang="en-US" sz="1400" b="1" dirty="0"/>
                <a:t>Integrated Modular Communication</a:t>
              </a:r>
              <a:r>
                <a:rPr lang="en-US" sz="1400" dirty="0"/>
                <a:t> (IMC) provides </a:t>
              </a:r>
              <a:r>
                <a:rPr lang="en-GB" sz="1400" dirty="0"/>
                <a:t>secure and reliable </a:t>
              </a:r>
              <a:r>
                <a:rPr lang="en-GB" sz="1400" dirty="0" smtClean="0"/>
                <a:t>off-board aircraft </a:t>
              </a:r>
              <a:r>
                <a:rPr lang="en-GB" sz="1400" dirty="0"/>
                <a:t>communications for a diverse set of on-board </a:t>
              </a:r>
              <a:r>
                <a:rPr lang="en-GB" sz="1400" dirty="0" smtClean="0"/>
                <a:t>applications</a:t>
              </a:r>
              <a:r>
                <a:rPr lang="en-US" sz="1600" dirty="0" smtClean="0"/>
                <a:t>. </a:t>
              </a:r>
              <a:endParaRPr lang="it-IT" sz="1600" dirty="0"/>
            </a:p>
          </p:txBody>
        </p:sp>
      </p:grpSp>
      <p:grpSp>
        <p:nvGrpSpPr>
          <p:cNvPr id="20" name="Gruppo 19"/>
          <p:cNvGrpSpPr/>
          <p:nvPr/>
        </p:nvGrpSpPr>
        <p:grpSpPr>
          <a:xfrm>
            <a:off x="693924" y="2063322"/>
            <a:ext cx="8029575" cy="861774"/>
            <a:chOff x="693925" y="2063322"/>
            <a:chExt cx="7620000" cy="861774"/>
          </a:xfrm>
        </p:grpSpPr>
        <p:grpSp>
          <p:nvGrpSpPr>
            <p:cNvPr id="3" name="Gruppo 2"/>
            <p:cNvGrpSpPr/>
            <p:nvPr/>
          </p:nvGrpSpPr>
          <p:grpSpPr>
            <a:xfrm>
              <a:off x="693925" y="2063322"/>
              <a:ext cx="7620000" cy="861774"/>
              <a:chOff x="693925" y="2063322"/>
              <a:chExt cx="7620000" cy="861774"/>
            </a:xfrm>
          </p:grpSpPr>
          <p:sp>
            <p:nvSpPr>
              <p:cNvPr id="103" name="Rettangolo arrotondato 102"/>
              <p:cNvSpPr>
                <a:spLocks noChangeAspect="1"/>
              </p:cNvSpPr>
              <p:nvPr/>
            </p:nvSpPr>
            <p:spPr bwMode="auto">
              <a:xfrm>
                <a:off x="693925" y="2112010"/>
                <a:ext cx="2089150" cy="539750"/>
              </a:xfrm>
              <a:prstGeom prst="roundRect">
                <a:avLst/>
              </a:prstGeom>
              <a:solidFill>
                <a:srgbClr val="FFCC66"/>
              </a:solid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defRPr/>
                </a:pPr>
                <a:r>
                  <a:rPr lang="it-IT" sz="1000" b="1" kern="0" dirty="0">
                    <a:solidFill>
                      <a:sysClr val="windowText" lastClr="000000"/>
                    </a:solidFill>
                  </a:rPr>
                  <a:t>Information</a:t>
                </a:r>
              </a:p>
              <a:p>
                <a:pPr algn="r" fontAlgn="auto">
                  <a:spcBef>
                    <a:spcPts val="0"/>
                  </a:spcBef>
                  <a:spcAft>
                    <a:spcPts val="0"/>
                  </a:spcAft>
                  <a:defRPr/>
                </a:pPr>
                <a:r>
                  <a:rPr lang="it-IT" sz="1000" b="1" kern="0" dirty="0">
                    <a:solidFill>
                      <a:sysClr val="windowText" lastClr="000000"/>
                    </a:solidFill>
                  </a:rPr>
                  <a:t>Security System</a:t>
                </a:r>
              </a:p>
            </p:txBody>
          </p:sp>
          <p:sp>
            <p:nvSpPr>
              <p:cNvPr id="41" name="Segnaposto contenuto 10"/>
              <p:cNvSpPr txBox="1">
                <a:spLocks/>
              </p:cNvSpPr>
              <p:nvPr/>
            </p:nvSpPr>
            <p:spPr bwMode="auto">
              <a:xfrm>
                <a:off x="3056125" y="2063322"/>
                <a:ext cx="5257800" cy="86177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r>
                  <a:rPr lang="en-GB" sz="1400" dirty="0"/>
                  <a:t>The </a:t>
                </a:r>
                <a:r>
                  <a:rPr lang="en-GB" sz="1400" b="1" dirty="0"/>
                  <a:t>Information Security System </a:t>
                </a:r>
                <a:r>
                  <a:rPr lang="en-GB" sz="1400" dirty="0"/>
                  <a:t>(ISS) is a solution to protected data communication in the Airport side and PENS network for ATN communication system that are using new datalink communication system (</a:t>
                </a:r>
                <a:r>
                  <a:rPr lang="en-GB" sz="1400" dirty="0" err="1"/>
                  <a:t>AeroMACS</a:t>
                </a:r>
                <a:r>
                  <a:rPr lang="en-GB" sz="1400" dirty="0"/>
                  <a:t> and VoIP ATN communication service)</a:t>
                </a:r>
                <a:endParaRPr kumimoji="0" lang="it-IT" sz="1400" b="1" i="0" u="none" strike="noStrike" kern="0" cap="none" spc="0" normalizeH="0" baseline="0" noProof="0" dirty="0">
                  <a:ln>
                    <a:noFill/>
                  </a:ln>
                  <a:solidFill>
                    <a:schemeClr val="tx1"/>
                  </a:solidFill>
                  <a:effectLst/>
                  <a:uLnTx/>
                  <a:uFillTx/>
                  <a:latin typeface="+mn-lt"/>
                  <a:ea typeface="+mn-ea"/>
                  <a:cs typeface="+mn-cs"/>
                </a:endParaRPr>
              </a:p>
            </p:txBody>
          </p:sp>
        </p:grpSp>
        <p:pic>
          <p:nvPicPr>
            <p:cNvPr id="36" name="Immagine 3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0459" y="2201480"/>
              <a:ext cx="755539" cy="360809"/>
            </a:xfrm>
            <a:prstGeom prst="rect">
              <a:avLst/>
            </a:prstGeom>
          </p:spPr>
        </p:pic>
      </p:grpSp>
    </p:spTree>
    <p:extLst>
      <p:ext uri="{BB962C8B-B14F-4D97-AF65-F5344CB8AC3E}">
        <p14:creationId xmlns:p14="http://schemas.microsoft.com/office/powerpoint/2010/main" val="250402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left)">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4294967295"/>
          </p:nvPr>
        </p:nvSpPr>
        <p:spPr/>
        <p:txBody>
          <a:bodyPr/>
          <a:lstStyle/>
          <a:p>
            <a:pPr>
              <a:defRPr/>
            </a:pPr>
            <a:r>
              <a:rPr lang="en-US"/>
              <a:t>© GAMMA.All rights reserved</a:t>
            </a:r>
            <a:endParaRPr lang="en-US" dirty="0"/>
          </a:p>
        </p:txBody>
      </p:sp>
      <p:pic>
        <p:nvPicPr>
          <p:cNvPr id="2662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371600"/>
            <a:ext cx="8531225" cy="5095875"/>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6637" name="Titolo 5"/>
          <p:cNvSpPr>
            <a:spLocks noGrp="1"/>
          </p:cNvSpPr>
          <p:nvPr>
            <p:ph type="title"/>
          </p:nvPr>
        </p:nvSpPr>
        <p:spPr>
          <a:xfrm>
            <a:off x="2514600" y="242888"/>
            <a:ext cx="6173788" cy="369332"/>
          </a:xfrm>
        </p:spPr>
        <p:txBody>
          <a:bodyPr/>
          <a:lstStyle/>
          <a:p>
            <a:r>
              <a:rPr lang="en-US" altLang="fr-FR" dirty="0"/>
              <a:t>The role of the SMP within the GAMMA concept</a:t>
            </a:r>
          </a:p>
        </p:txBody>
      </p:sp>
      <p:grpSp>
        <p:nvGrpSpPr>
          <p:cNvPr id="6" name="Gruppo 5"/>
          <p:cNvGrpSpPr/>
          <p:nvPr/>
        </p:nvGrpSpPr>
        <p:grpSpPr>
          <a:xfrm>
            <a:off x="731838" y="2590800"/>
            <a:ext cx="7802562" cy="2743200"/>
            <a:chOff x="731838" y="1981200"/>
            <a:chExt cx="7802562" cy="2743200"/>
          </a:xfrm>
        </p:grpSpPr>
        <p:grpSp>
          <p:nvGrpSpPr>
            <p:cNvPr id="2" name="Gruppo 59"/>
            <p:cNvGrpSpPr>
              <a:grpSpLocks/>
            </p:cNvGrpSpPr>
            <p:nvPr/>
          </p:nvGrpSpPr>
          <p:grpSpPr bwMode="auto">
            <a:xfrm>
              <a:off x="731946" y="4114800"/>
              <a:ext cx="2087455" cy="539756"/>
              <a:chOff x="611560" y="5517232"/>
              <a:chExt cx="2088232" cy="539750"/>
            </a:xfrm>
            <a:solidFill>
              <a:srgbClr val="FFCC66"/>
            </a:solidFill>
          </p:grpSpPr>
          <p:sp>
            <p:nvSpPr>
              <p:cNvPr id="43" name="Rettangolo arrotondato 42"/>
              <p:cNvSpPr>
                <a:spLocks noChangeAspect="1"/>
              </p:cNvSpPr>
              <p:nvPr/>
            </p:nvSpPr>
            <p:spPr bwMode="auto">
              <a:xfrm>
                <a:off x="611560" y="5517232"/>
                <a:ext cx="2088232" cy="539750"/>
              </a:xfrm>
              <a:prstGeom prst="roundRect">
                <a:avLst/>
              </a:prstGeom>
              <a:grp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r" eaLnBrk="0" hangingPunct="0">
                  <a:defRPr/>
                </a:pPr>
                <a:r>
                  <a:rPr lang="it-IT" sz="1000" b="1" kern="0" dirty="0" err="1">
                    <a:solidFill>
                      <a:sysClr val="windowText" lastClr="000000"/>
                    </a:solidFill>
                    <a:cs typeface="Arial" pitchFamily="34" charset="0"/>
                  </a:rPr>
                  <a:t>Satcom</a:t>
                </a:r>
                <a:r>
                  <a:rPr lang="it-IT" sz="1000" b="1" kern="0" dirty="0">
                    <a:solidFill>
                      <a:sysClr val="windowText" lastClr="000000"/>
                    </a:solidFill>
                    <a:cs typeface="Arial" pitchFamily="34" charset="0"/>
                  </a:rPr>
                  <a:t> Security</a:t>
                </a:r>
              </a:p>
            </p:txBody>
          </p:sp>
          <p:pic>
            <p:nvPicPr>
              <p:cNvPr id="44" name="Picture 13" descr="C:\Users\Roberta\Desktop\TASE.jpg"/>
              <p:cNvPicPr>
                <a:picLocks noChangeAspect="1" noChangeArrowheads="1"/>
              </p:cNvPicPr>
              <p:nvPr/>
            </p:nvPicPr>
            <p:blipFill>
              <a:blip r:embed="rId4" cstate="print"/>
              <a:srcRect/>
              <a:stretch>
                <a:fillRect/>
              </a:stretch>
            </p:blipFill>
            <p:spPr bwMode="auto">
              <a:xfrm>
                <a:off x="683568" y="5593431"/>
                <a:ext cx="756320" cy="399286"/>
              </a:xfrm>
              <a:prstGeom prst="rect">
                <a:avLst/>
              </a:prstGeom>
              <a:grpFill/>
              <a:ln w="9525">
                <a:noFill/>
                <a:miter lim="800000"/>
                <a:headEnd/>
                <a:tailEnd/>
              </a:ln>
            </p:spPr>
          </p:pic>
        </p:grpSp>
        <p:grpSp>
          <p:nvGrpSpPr>
            <p:cNvPr id="3" name="Gruppo 64"/>
            <p:cNvGrpSpPr>
              <a:grpSpLocks/>
            </p:cNvGrpSpPr>
            <p:nvPr/>
          </p:nvGrpSpPr>
          <p:grpSpPr bwMode="auto">
            <a:xfrm>
              <a:off x="6446946" y="2133600"/>
              <a:ext cx="2087454" cy="539756"/>
              <a:chOff x="899592" y="1196752"/>
              <a:chExt cx="2088232" cy="539750"/>
            </a:xfrm>
            <a:solidFill>
              <a:srgbClr val="FFCC66"/>
            </a:solidFill>
          </p:grpSpPr>
          <p:sp>
            <p:nvSpPr>
              <p:cNvPr id="46" name="Rettangolo arrotondato 45"/>
              <p:cNvSpPr>
                <a:spLocks noChangeAspect="1"/>
              </p:cNvSpPr>
              <p:nvPr/>
            </p:nvSpPr>
            <p:spPr bwMode="auto">
              <a:xfrm>
                <a:off x="899592" y="1196752"/>
                <a:ext cx="2088232" cy="539750"/>
              </a:xfrm>
              <a:prstGeom prst="roundRect">
                <a:avLst/>
              </a:prstGeom>
              <a:grp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defRPr/>
                </a:pPr>
                <a:r>
                  <a:rPr lang="it-IT" sz="1000" b="1" kern="0" dirty="0" err="1">
                    <a:solidFill>
                      <a:sysClr val="windowText" lastClr="000000"/>
                    </a:solidFill>
                  </a:rPr>
                  <a:t>Secure</a:t>
                </a:r>
                <a:endParaRPr lang="it-IT" sz="1000" b="1" kern="0" dirty="0">
                  <a:solidFill>
                    <a:sysClr val="windowText" lastClr="000000"/>
                  </a:solidFill>
                </a:endParaRPr>
              </a:p>
              <a:p>
                <a:pPr algn="r" fontAlgn="auto">
                  <a:spcBef>
                    <a:spcPts val="0"/>
                  </a:spcBef>
                  <a:spcAft>
                    <a:spcPts val="0"/>
                  </a:spcAft>
                  <a:defRPr/>
                </a:pPr>
                <a:r>
                  <a:rPr lang="it-IT" sz="1000" b="1" kern="0" dirty="0">
                    <a:solidFill>
                      <a:sysClr val="windowText" lastClr="000000"/>
                    </a:solidFill>
                  </a:rPr>
                  <a:t>GNSS </a:t>
                </a:r>
              </a:p>
              <a:p>
                <a:pPr algn="r" fontAlgn="auto">
                  <a:spcBef>
                    <a:spcPts val="0"/>
                  </a:spcBef>
                  <a:spcAft>
                    <a:spcPts val="0"/>
                  </a:spcAft>
                  <a:defRPr/>
                </a:pPr>
                <a:r>
                  <a:rPr lang="it-IT" sz="1000" b="1" kern="0" dirty="0" err="1">
                    <a:solidFill>
                      <a:sysClr val="windowText" lastClr="000000"/>
                    </a:solidFill>
                  </a:rPr>
                  <a:t>communications</a:t>
                </a:r>
                <a:endParaRPr lang="it-IT" sz="1000" b="1" kern="0" dirty="0">
                  <a:solidFill>
                    <a:sysClr val="windowText" lastClr="000000"/>
                  </a:solidFill>
                </a:endParaRPr>
              </a:p>
            </p:txBody>
          </p:sp>
          <p:pic>
            <p:nvPicPr>
              <p:cNvPr id="47" name="Immagine 95" descr="hd_logo_thales.jpg"/>
              <p:cNvPicPr>
                <a:picLocks noChangeAspect="1"/>
              </p:cNvPicPr>
              <p:nvPr/>
            </p:nvPicPr>
            <p:blipFill>
              <a:blip r:embed="rId5" cstate="print"/>
              <a:srcRect/>
              <a:stretch>
                <a:fillRect/>
              </a:stretch>
            </p:blipFill>
            <p:spPr bwMode="auto">
              <a:xfrm>
                <a:off x="989213" y="1291910"/>
                <a:ext cx="901348" cy="219958"/>
              </a:xfrm>
              <a:prstGeom prst="rect">
                <a:avLst/>
              </a:prstGeom>
              <a:grpFill/>
              <a:ln w="9525">
                <a:noFill/>
                <a:miter lim="800000"/>
                <a:headEnd/>
                <a:tailEnd/>
              </a:ln>
            </p:spPr>
          </p:pic>
        </p:grpSp>
        <p:grpSp>
          <p:nvGrpSpPr>
            <p:cNvPr id="5" name="Gruppo 69"/>
            <p:cNvGrpSpPr>
              <a:grpSpLocks/>
            </p:cNvGrpSpPr>
            <p:nvPr/>
          </p:nvGrpSpPr>
          <p:grpSpPr bwMode="auto">
            <a:xfrm>
              <a:off x="6370746" y="3048000"/>
              <a:ext cx="2089042" cy="539756"/>
              <a:chOff x="827584" y="1844824"/>
              <a:chExt cx="2088232" cy="539750"/>
            </a:xfrm>
            <a:solidFill>
              <a:srgbClr val="FFCC66"/>
            </a:solidFill>
          </p:grpSpPr>
          <p:sp>
            <p:nvSpPr>
              <p:cNvPr id="49" name="Rettangolo arrotondato 48"/>
              <p:cNvSpPr>
                <a:spLocks noChangeAspect="1"/>
              </p:cNvSpPr>
              <p:nvPr/>
            </p:nvSpPr>
            <p:spPr bwMode="auto">
              <a:xfrm>
                <a:off x="827584" y="1844824"/>
                <a:ext cx="2088232" cy="539750"/>
              </a:xfrm>
              <a:prstGeom prst="roundRect">
                <a:avLst/>
              </a:prstGeom>
              <a:grp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defRPr/>
                </a:pPr>
                <a:r>
                  <a:rPr lang="it-IT" sz="1000" b="1" kern="0" dirty="0" err="1">
                    <a:solidFill>
                      <a:sysClr val="windowText" lastClr="000000"/>
                    </a:solidFill>
                  </a:rPr>
                  <a:t>Secure</a:t>
                </a:r>
                <a:r>
                  <a:rPr lang="it-IT" sz="1000" b="1" kern="0" dirty="0">
                    <a:solidFill>
                      <a:sysClr val="windowText" lastClr="000000"/>
                    </a:solidFill>
                  </a:rPr>
                  <a:t> ATC</a:t>
                </a:r>
              </a:p>
              <a:p>
                <a:pPr algn="r" fontAlgn="auto">
                  <a:spcBef>
                    <a:spcPts val="0"/>
                  </a:spcBef>
                  <a:spcAft>
                    <a:spcPts val="0"/>
                  </a:spcAft>
                  <a:defRPr/>
                </a:pPr>
                <a:r>
                  <a:rPr lang="it-IT" sz="1000" b="1" kern="0" dirty="0" err="1">
                    <a:solidFill>
                      <a:sysClr val="windowText" lastClr="000000"/>
                    </a:solidFill>
                  </a:rPr>
                  <a:t>communications</a:t>
                </a:r>
                <a:endParaRPr lang="it-IT" sz="1000" b="1" kern="0" dirty="0">
                  <a:solidFill>
                    <a:sysClr val="windowText" lastClr="000000"/>
                  </a:solidFill>
                </a:endParaRPr>
              </a:p>
            </p:txBody>
          </p:sp>
          <p:pic>
            <p:nvPicPr>
              <p:cNvPr id="50" name="Picture 15" descr="C:\Users\Roberta\Desktop\DLR.jpg"/>
              <p:cNvPicPr>
                <a:picLocks noChangeAspect="1" noChangeArrowheads="1"/>
              </p:cNvPicPr>
              <p:nvPr/>
            </p:nvPicPr>
            <p:blipFill>
              <a:blip r:embed="rId6" cstate="print"/>
              <a:srcRect/>
              <a:stretch>
                <a:fillRect/>
              </a:stretch>
            </p:blipFill>
            <p:spPr bwMode="auto">
              <a:xfrm>
                <a:off x="946479" y="1916832"/>
                <a:ext cx="457169" cy="382537"/>
              </a:xfrm>
              <a:prstGeom prst="rect">
                <a:avLst/>
              </a:prstGeom>
              <a:grpFill/>
              <a:ln w="9525">
                <a:noFill/>
                <a:miter lim="800000"/>
                <a:headEnd/>
                <a:tailEnd/>
              </a:ln>
            </p:spPr>
          </p:pic>
        </p:grpSp>
        <p:grpSp>
          <p:nvGrpSpPr>
            <p:cNvPr id="26632" name="Gruppo 39"/>
            <p:cNvGrpSpPr>
              <a:grpSpLocks/>
            </p:cNvGrpSpPr>
            <p:nvPr/>
          </p:nvGrpSpPr>
          <p:grpSpPr bwMode="auto">
            <a:xfrm>
              <a:off x="731838" y="2057400"/>
              <a:ext cx="2089150" cy="539750"/>
              <a:chOff x="914400" y="4495171"/>
              <a:chExt cx="2089150" cy="539749"/>
            </a:xfrm>
          </p:grpSpPr>
          <p:sp>
            <p:nvSpPr>
              <p:cNvPr id="52" name="Rettangolo arrotondato 51"/>
              <p:cNvSpPr>
                <a:spLocks noChangeAspect="1"/>
              </p:cNvSpPr>
              <p:nvPr/>
            </p:nvSpPr>
            <p:spPr bwMode="auto">
              <a:xfrm>
                <a:off x="914400" y="4495171"/>
                <a:ext cx="2089150" cy="539749"/>
              </a:xfrm>
              <a:prstGeom prst="roundRect">
                <a:avLst/>
              </a:prstGeom>
              <a:solidFill>
                <a:srgbClr val="FFCC66"/>
              </a:solid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defRPr/>
                </a:pPr>
                <a:r>
                  <a:rPr lang="it-IT" sz="1000" b="1" kern="0" dirty="0">
                    <a:solidFill>
                      <a:sysClr val="windowText" lastClr="000000"/>
                    </a:solidFill>
                  </a:rPr>
                  <a:t>Information</a:t>
                </a:r>
              </a:p>
              <a:p>
                <a:pPr algn="r" fontAlgn="auto">
                  <a:spcBef>
                    <a:spcPts val="0"/>
                  </a:spcBef>
                  <a:spcAft>
                    <a:spcPts val="0"/>
                  </a:spcAft>
                  <a:defRPr/>
                </a:pPr>
                <a:r>
                  <a:rPr lang="it-IT" sz="1000" b="1" kern="0" dirty="0">
                    <a:solidFill>
                      <a:sysClr val="windowText" lastClr="000000"/>
                    </a:solidFill>
                  </a:rPr>
                  <a:t>Exchange</a:t>
                </a:r>
              </a:p>
              <a:p>
                <a:pPr algn="r" fontAlgn="auto">
                  <a:spcBef>
                    <a:spcPts val="0"/>
                  </a:spcBef>
                  <a:spcAft>
                    <a:spcPts val="0"/>
                  </a:spcAft>
                  <a:defRPr/>
                </a:pPr>
                <a:r>
                  <a:rPr lang="it-IT" sz="1000" b="1" kern="0" dirty="0">
                    <a:solidFill>
                      <a:sysClr val="windowText" lastClr="000000"/>
                    </a:solidFill>
                  </a:rPr>
                  <a:t>Gateway</a:t>
                </a:r>
              </a:p>
            </p:txBody>
          </p:sp>
          <p:pic>
            <p:nvPicPr>
              <p:cNvPr id="26654" name="Immagine 97" descr="Airbus defence and space.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66799" y="4567809"/>
                <a:ext cx="566443" cy="424859"/>
              </a:xfrm>
              <a:prstGeom prst="rect">
                <a:avLst/>
              </a:prstGeom>
              <a:solidFill>
                <a:srgbClr val="FFCC66"/>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pic>
        </p:grpSp>
        <p:sp>
          <p:nvSpPr>
            <p:cNvPr id="55" name="Rettangolo arrotondato 54"/>
            <p:cNvSpPr>
              <a:spLocks noChangeAspect="1"/>
            </p:cNvSpPr>
            <p:nvPr/>
          </p:nvSpPr>
          <p:spPr bwMode="auto">
            <a:xfrm>
              <a:off x="731946" y="3124200"/>
              <a:ext cx="2089042" cy="539756"/>
            </a:xfrm>
            <a:prstGeom prst="roundRect">
              <a:avLst/>
            </a:prstGeom>
            <a:solidFill>
              <a:srgbClr val="FFCC66"/>
            </a:solid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defRPr/>
              </a:pPr>
              <a:r>
                <a:rPr lang="it-IT" sz="1000" b="1" kern="0" dirty="0">
                  <a:solidFill>
                    <a:sysClr val="windowText" lastClr="000000"/>
                  </a:solidFill>
                </a:rPr>
                <a:t>Information</a:t>
              </a:r>
            </a:p>
            <a:p>
              <a:pPr algn="r" fontAlgn="auto">
                <a:spcBef>
                  <a:spcPts val="0"/>
                </a:spcBef>
                <a:spcAft>
                  <a:spcPts val="0"/>
                </a:spcAft>
                <a:defRPr/>
              </a:pPr>
              <a:r>
                <a:rPr lang="it-IT" sz="1000" b="1" kern="0" dirty="0">
                  <a:solidFill>
                    <a:sysClr val="windowText" lastClr="000000"/>
                  </a:solidFill>
                </a:rPr>
                <a:t>Security</a:t>
              </a:r>
            </a:p>
            <a:p>
              <a:pPr algn="r" fontAlgn="auto">
                <a:spcBef>
                  <a:spcPts val="0"/>
                </a:spcBef>
                <a:spcAft>
                  <a:spcPts val="0"/>
                </a:spcAft>
                <a:defRPr/>
              </a:pPr>
              <a:r>
                <a:rPr lang="it-IT" sz="1000" b="1" kern="0" dirty="0">
                  <a:solidFill>
                    <a:sysClr val="windowText" lastClr="000000"/>
                  </a:solidFill>
                </a:rPr>
                <a:t>System</a:t>
              </a:r>
            </a:p>
          </p:txBody>
        </p:sp>
        <p:grpSp>
          <p:nvGrpSpPr>
            <p:cNvPr id="8" name="Gruppo 69"/>
            <p:cNvGrpSpPr/>
            <p:nvPr/>
          </p:nvGrpSpPr>
          <p:grpSpPr bwMode="auto">
            <a:xfrm>
              <a:off x="6370746" y="4038600"/>
              <a:ext cx="2089042" cy="539756"/>
              <a:chOff x="6876256" y="2924944"/>
              <a:chExt cx="2089150" cy="539750"/>
            </a:xfrm>
            <a:solidFill>
              <a:srgbClr val="FFCC66"/>
            </a:solidFill>
          </p:grpSpPr>
          <p:sp>
            <p:nvSpPr>
              <p:cNvPr id="58" name="Rettangolo arrotondato 57"/>
              <p:cNvSpPr>
                <a:spLocks noChangeAspect="1"/>
              </p:cNvSpPr>
              <p:nvPr/>
            </p:nvSpPr>
            <p:spPr bwMode="auto">
              <a:xfrm>
                <a:off x="6876256" y="2924944"/>
                <a:ext cx="2089150" cy="539750"/>
              </a:xfrm>
              <a:prstGeom prst="roundRect">
                <a:avLst/>
              </a:prstGeom>
              <a:grp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defRPr/>
                </a:pPr>
                <a:r>
                  <a:rPr lang="it-IT" sz="1000" b="1" kern="0" dirty="0" err="1">
                    <a:solidFill>
                      <a:sysClr val="windowText" lastClr="000000"/>
                    </a:solidFill>
                  </a:rPr>
                  <a:t>Integrated</a:t>
                </a:r>
                <a:endParaRPr lang="it-IT" sz="1000" b="1" kern="0" dirty="0">
                  <a:solidFill>
                    <a:sysClr val="windowText" lastClr="000000"/>
                  </a:solidFill>
                </a:endParaRPr>
              </a:p>
              <a:p>
                <a:pPr algn="r" fontAlgn="auto">
                  <a:spcBef>
                    <a:spcPts val="0"/>
                  </a:spcBef>
                  <a:spcAft>
                    <a:spcPts val="0"/>
                  </a:spcAft>
                  <a:defRPr/>
                </a:pPr>
                <a:r>
                  <a:rPr lang="it-IT" sz="1000" b="1" kern="0" dirty="0">
                    <a:solidFill>
                      <a:sysClr val="windowText" lastClr="000000"/>
                    </a:solidFill>
                  </a:rPr>
                  <a:t>Modular </a:t>
                </a:r>
              </a:p>
              <a:p>
                <a:pPr algn="r" fontAlgn="auto">
                  <a:spcBef>
                    <a:spcPts val="0"/>
                  </a:spcBef>
                  <a:spcAft>
                    <a:spcPts val="0"/>
                  </a:spcAft>
                  <a:defRPr/>
                </a:pPr>
                <a:r>
                  <a:rPr lang="it-IT" sz="1000" b="1" kern="0" dirty="0" err="1">
                    <a:solidFill>
                      <a:sysClr val="windowText" lastClr="000000"/>
                    </a:solidFill>
                  </a:rPr>
                  <a:t>Communication</a:t>
                </a:r>
                <a:endParaRPr lang="it-IT" sz="1000" b="1" kern="0" dirty="0">
                  <a:solidFill>
                    <a:sysClr val="windowText" lastClr="000000"/>
                  </a:solidFill>
                </a:endParaRPr>
              </a:p>
            </p:txBody>
          </p:sp>
          <p:pic>
            <p:nvPicPr>
              <p:cNvPr id="59" name="Picture 14" descr="C:\Users\Roberta\Desktop\TRT.jpg"/>
              <p:cNvPicPr>
                <a:picLocks noChangeAspect="1" noChangeArrowheads="1"/>
              </p:cNvPicPr>
              <p:nvPr/>
            </p:nvPicPr>
            <p:blipFill>
              <a:blip r:embed="rId8" cstate="print"/>
              <a:srcRect/>
              <a:stretch>
                <a:fillRect/>
              </a:stretch>
            </p:blipFill>
            <p:spPr bwMode="auto">
              <a:xfrm>
                <a:off x="6952460" y="3021781"/>
                <a:ext cx="873125" cy="257175"/>
              </a:xfrm>
              <a:prstGeom prst="rect">
                <a:avLst/>
              </a:prstGeom>
              <a:grpFill/>
              <a:ln w="9525">
                <a:noFill/>
                <a:miter lim="800000"/>
                <a:headEnd/>
                <a:tailEnd/>
              </a:ln>
            </p:spPr>
          </p:pic>
        </p:grpSp>
        <p:grpSp>
          <p:nvGrpSpPr>
            <p:cNvPr id="26635" name="Gruppo 44"/>
            <p:cNvGrpSpPr>
              <a:grpSpLocks/>
            </p:cNvGrpSpPr>
            <p:nvPr/>
          </p:nvGrpSpPr>
          <p:grpSpPr bwMode="auto">
            <a:xfrm>
              <a:off x="2971800" y="1981200"/>
              <a:ext cx="3276600" cy="2743200"/>
              <a:chOff x="5334000" y="1752600"/>
              <a:chExt cx="3276600" cy="2743200"/>
            </a:xfrm>
          </p:grpSpPr>
          <p:sp>
            <p:nvSpPr>
              <p:cNvPr id="76" name="Rettangolo arrotondato 75"/>
              <p:cNvSpPr>
                <a:spLocks/>
              </p:cNvSpPr>
              <p:nvPr/>
            </p:nvSpPr>
            <p:spPr bwMode="auto">
              <a:xfrm>
                <a:off x="5334000" y="1752600"/>
                <a:ext cx="3276600" cy="2743200"/>
              </a:xfrm>
              <a:prstGeom prst="roundRect">
                <a:avLst/>
              </a:prstGeom>
              <a:solidFill>
                <a:srgbClr val="FFCC66"/>
              </a:solid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p>
                <a:pPr algn="r" fontAlgn="auto">
                  <a:spcBef>
                    <a:spcPts val="0"/>
                  </a:spcBef>
                  <a:spcAft>
                    <a:spcPts val="0"/>
                  </a:spcAft>
                  <a:defRPr/>
                </a:pPr>
                <a:r>
                  <a:rPr lang="it-IT" sz="1100" b="1" kern="0" dirty="0">
                    <a:solidFill>
                      <a:srgbClr val="000000"/>
                    </a:solidFill>
                  </a:rPr>
                  <a:t>ATM </a:t>
                </a:r>
                <a:r>
                  <a:rPr lang="it-IT" sz="1100" b="1" kern="0" dirty="0">
                    <a:solidFill>
                      <a:sysClr val="windowText" lastClr="000000"/>
                    </a:solidFill>
                  </a:rPr>
                  <a:t>Security </a:t>
                </a:r>
              </a:p>
              <a:p>
                <a:pPr algn="r" fontAlgn="auto">
                  <a:spcBef>
                    <a:spcPts val="0"/>
                  </a:spcBef>
                  <a:spcAft>
                    <a:spcPts val="0"/>
                  </a:spcAft>
                  <a:defRPr/>
                </a:pPr>
                <a:r>
                  <a:rPr lang="it-IT" sz="1100" b="1" kern="0" dirty="0">
                    <a:solidFill>
                      <a:sysClr val="windowText" lastClr="000000"/>
                    </a:solidFill>
                  </a:rPr>
                  <a:t>Management </a:t>
                </a:r>
                <a:r>
                  <a:rPr lang="it-IT" sz="1100" b="1" kern="0" dirty="0" err="1">
                    <a:solidFill>
                      <a:sysClr val="windowText" lastClr="000000"/>
                    </a:solidFill>
                  </a:rPr>
                  <a:t>Platform</a:t>
                </a:r>
                <a:endParaRPr lang="it-IT" sz="1100" b="1" kern="0" dirty="0">
                  <a:solidFill>
                    <a:sysClr val="windowText" lastClr="000000"/>
                  </a:solidFill>
                </a:endParaRPr>
              </a:p>
            </p:txBody>
          </p:sp>
          <p:grpSp>
            <p:nvGrpSpPr>
              <p:cNvPr id="26647" name="Gruppo 40"/>
              <p:cNvGrpSpPr>
                <a:grpSpLocks/>
              </p:cNvGrpSpPr>
              <p:nvPr/>
            </p:nvGrpSpPr>
            <p:grpSpPr bwMode="auto">
              <a:xfrm>
                <a:off x="5486400" y="3721100"/>
                <a:ext cx="2941638" cy="546100"/>
                <a:chOff x="838200" y="6089644"/>
                <a:chExt cx="2941593" cy="546112"/>
              </a:xfrm>
            </p:grpSpPr>
            <p:grpSp>
              <p:nvGrpSpPr>
                <p:cNvPr id="11" name="Gruppo 66"/>
                <p:cNvGrpSpPr/>
                <p:nvPr/>
              </p:nvGrpSpPr>
              <p:grpSpPr bwMode="auto">
                <a:xfrm>
                  <a:off x="2339867" y="6089644"/>
                  <a:ext cx="1439926" cy="539756"/>
                  <a:chOff x="3708064" y="1628800"/>
                  <a:chExt cx="1440000" cy="539750"/>
                </a:xfrm>
                <a:solidFill>
                  <a:srgbClr val="FFCC66"/>
                </a:solidFill>
              </p:grpSpPr>
              <p:sp>
                <p:nvSpPr>
                  <p:cNvPr id="67" name="Rettangolo arrotondato 66"/>
                  <p:cNvSpPr>
                    <a:spLocks/>
                  </p:cNvSpPr>
                  <p:nvPr/>
                </p:nvSpPr>
                <p:spPr bwMode="auto">
                  <a:xfrm>
                    <a:off x="3708064" y="1628800"/>
                    <a:ext cx="1440000" cy="539750"/>
                  </a:xfrm>
                  <a:prstGeom prst="roundRect">
                    <a:avLst/>
                  </a:prstGeom>
                  <a:solidFill>
                    <a:srgbClr val="FFCC66"/>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pPr>
                    <a:r>
                      <a:rPr lang="it-IT" sz="1000" b="1" kern="0" dirty="0">
                        <a:solidFill>
                          <a:srgbClr val="000000"/>
                        </a:solidFill>
                      </a:rPr>
                      <a:t>Information  </a:t>
                    </a:r>
                    <a:r>
                      <a:rPr lang="it-IT" sz="1000" b="1" kern="0" dirty="0" err="1">
                        <a:solidFill>
                          <a:srgbClr val="000000"/>
                        </a:solidFill>
                      </a:rPr>
                      <a:t>Dissemination</a:t>
                    </a:r>
                    <a:r>
                      <a:rPr lang="it-IT" sz="1000" b="1" kern="0" dirty="0">
                        <a:solidFill>
                          <a:srgbClr val="000000"/>
                        </a:solidFill>
                      </a:rPr>
                      <a:t> System </a:t>
                    </a:r>
                  </a:p>
                </p:txBody>
              </p:sp>
              <p:pic>
                <p:nvPicPr>
                  <p:cNvPr id="68" name="Picture 2" descr="image001"/>
                  <p:cNvPicPr>
                    <a:picLocks noChangeAspect="1" noChangeArrowheads="1"/>
                  </p:cNvPicPr>
                  <p:nvPr/>
                </p:nvPicPr>
                <p:blipFill>
                  <a:blip r:embed="rId9" cstate="print"/>
                  <a:srcRect/>
                  <a:stretch>
                    <a:fillRect/>
                  </a:stretch>
                </p:blipFill>
                <p:spPr bwMode="auto">
                  <a:xfrm>
                    <a:off x="3730375" y="1749877"/>
                    <a:ext cx="457217" cy="272626"/>
                  </a:xfrm>
                  <a:prstGeom prst="rect">
                    <a:avLst/>
                  </a:prstGeom>
                  <a:grpFill/>
                  <a:ln w="9525">
                    <a:noFill/>
                    <a:miter lim="800000"/>
                    <a:headEnd/>
                    <a:tailEnd/>
                  </a:ln>
                </p:spPr>
              </p:pic>
            </p:grpSp>
            <p:grpSp>
              <p:nvGrpSpPr>
                <p:cNvPr id="12" name="Gruppo 79"/>
                <p:cNvGrpSpPr/>
                <p:nvPr/>
              </p:nvGrpSpPr>
              <p:grpSpPr bwMode="auto">
                <a:xfrm>
                  <a:off x="838200" y="6096000"/>
                  <a:ext cx="1439966" cy="539756"/>
                  <a:chOff x="4284088" y="1628800"/>
                  <a:chExt cx="1440040" cy="539750"/>
                </a:xfrm>
                <a:solidFill>
                  <a:srgbClr val="FFCC66"/>
                </a:solidFill>
              </p:grpSpPr>
              <p:sp>
                <p:nvSpPr>
                  <p:cNvPr id="63" name="Rettangolo arrotondato 62"/>
                  <p:cNvSpPr>
                    <a:spLocks/>
                  </p:cNvSpPr>
                  <p:nvPr/>
                </p:nvSpPr>
                <p:spPr bwMode="auto">
                  <a:xfrm>
                    <a:off x="4284088" y="1628800"/>
                    <a:ext cx="1440040" cy="539750"/>
                  </a:xfrm>
                  <a:prstGeom prst="roundRect">
                    <a:avLst/>
                  </a:prstGeom>
                  <a:solidFill>
                    <a:srgbClr val="FFCC66"/>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pPr>
                    <a:r>
                      <a:rPr lang="it-IT" sz="1000" b="1" kern="0" dirty="0" err="1">
                        <a:solidFill>
                          <a:srgbClr val="000000"/>
                        </a:solidFill>
                      </a:rPr>
                      <a:t>Attack</a:t>
                    </a:r>
                    <a:endParaRPr lang="it-IT" sz="1000" b="1" kern="0" dirty="0">
                      <a:solidFill>
                        <a:srgbClr val="000000"/>
                      </a:solidFill>
                    </a:endParaRPr>
                  </a:p>
                  <a:p>
                    <a:pPr algn="r" fontAlgn="auto">
                      <a:spcBef>
                        <a:spcPts val="0"/>
                      </a:spcBef>
                      <a:spcAft>
                        <a:spcPts val="0"/>
                      </a:spcAft>
                    </a:pPr>
                    <a:r>
                      <a:rPr lang="it-IT" sz="1000" b="1" kern="0" dirty="0" err="1">
                        <a:solidFill>
                          <a:srgbClr val="000000"/>
                        </a:solidFill>
                      </a:rPr>
                      <a:t>Prediction</a:t>
                    </a:r>
                    <a:endParaRPr lang="it-IT" sz="1000" b="1" kern="0" dirty="0">
                      <a:solidFill>
                        <a:srgbClr val="000000"/>
                      </a:solidFill>
                    </a:endParaRPr>
                  </a:p>
                </p:txBody>
              </p:sp>
              <p:grpSp>
                <p:nvGrpSpPr>
                  <p:cNvPr id="13" name="Gruppo 78"/>
                  <p:cNvGrpSpPr/>
                  <p:nvPr/>
                </p:nvGrpSpPr>
                <p:grpSpPr>
                  <a:xfrm>
                    <a:off x="4355976" y="1700808"/>
                    <a:ext cx="630237" cy="419100"/>
                    <a:chOff x="7114172" y="3100462"/>
                    <a:chExt cx="630237" cy="419100"/>
                  </a:xfrm>
                  <a:grpFill/>
                </p:grpSpPr>
                <p:pic>
                  <p:nvPicPr>
                    <p:cNvPr id="65" name="Picture 19" descr="C:\Users\Roberta\Desktop\RNC.jpg"/>
                    <p:cNvPicPr>
                      <a:picLocks noChangeAspect="1" noChangeArrowheads="1"/>
                    </p:cNvPicPr>
                    <p:nvPr/>
                  </p:nvPicPr>
                  <p:blipFill>
                    <a:blip r:embed="rId10" cstate="print"/>
                    <a:srcRect/>
                    <a:stretch>
                      <a:fillRect/>
                    </a:stretch>
                  </p:blipFill>
                  <p:spPr bwMode="auto">
                    <a:xfrm>
                      <a:off x="7114172" y="3100462"/>
                      <a:ext cx="630237" cy="263525"/>
                    </a:xfrm>
                    <a:prstGeom prst="rect">
                      <a:avLst/>
                    </a:prstGeom>
                    <a:grpFill/>
                    <a:ln w="9525">
                      <a:noFill/>
                      <a:miter lim="800000"/>
                      <a:headEnd/>
                      <a:tailEnd/>
                    </a:ln>
                  </p:spPr>
                </p:pic>
                <p:pic>
                  <p:nvPicPr>
                    <p:cNvPr id="66" name="Picture 7" descr="Lancaster University"/>
                    <p:cNvPicPr>
                      <a:picLocks noChangeAspect="1" noChangeArrowheads="1"/>
                    </p:cNvPicPr>
                    <p:nvPr/>
                  </p:nvPicPr>
                  <p:blipFill>
                    <a:blip r:embed="rId11" cstate="print"/>
                    <a:srcRect/>
                    <a:stretch>
                      <a:fillRect/>
                    </a:stretch>
                  </p:blipFill>
                  <p:spPr bwMode="auto">
                    <a:xfrm>
                      <a:off x="7150684" y="3324299"/>
                      <a:ext cx="320675" cy="195263"/>
                    </a:xfrm>
                    <a:prstGeom prst="rect">
                      <a:avLst/>
                    </a:prstGeom>
                    <a:grpFill/>
                    <a:ln w="9525">
                      <a:noFill/>
                      <a:miter lim="800000"/>
                      <a:headEnd/>
                      <a:tailEnd/>
                    </a:ln>
                  </p:spPr>
                </p:pic>
              </p:grpSp>
            </p:grpSp>
          </p:grpSp>
          <p:sp>
            <p:nvSpPr>
              <p:cNvPr id="70" name="Rettangolo arrotondato 69"/>
              <p:cNvSpPr>
                <a:spLocks/>
              </p:cNvSpPr>
              <p:nvPr/>
            </p:nvSpPr>
            <p:spPr bwMode="auto">
              <a:xfrm>
                <a:off x="5486400" y="3117844"/>
                <a:ext cx="2971800" cy="539756"/>
              </a:xfrm>
              <a:prstGeom prst="roundRect">
                <a:avLst/>
              </a:prstGeom>
              <a:solidFill>
                <a:srgbClr val="FFCC66"/>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pPr>
                <a:r>
                  <a:rPr lang="it-IT" sz="1000" b="1" kern="0" dirty="0" err="1">
                    <a:solidFill>
                      <a:srgbClr val="000000"/>
                    </a:solidFill>
                  </a:rPr>
                  <a:t>Cybersecurity</a:t>
                </a:r>
                <a:r>
                  <a:rPr lang="it-IT" sz="1000" b="1" kern="0" dirty="0">
                    <a:solidFill>
                      <a:srgbClr val="000000"/>
                    </a:solidFill>
                  </a:rPr>
                  <a:t> </a:t>
                </a:r>
              </a:p>
              <a:p>
                <a:pPr algn="r" fontAlgn="auto">
                  <a:spcBef>
                    <a:spcPts val="0"/>
                  </a:spcBef>
                  <a:spcAft>
                    <a:spcPts val="0"/>
                  </a:spcAft>
                </a:pPr>
                <a:r>
                  <a:rPr lang="it-IT" sz="1000" b="1" kern="0" dirty="0" err="1">
                    <a:solidFill>
                      <a:srgbClr val="000000"/>
                    </a:solidFill>
                  </a:rPr>
                  <a:t>Intelligent</a:t>
                </a:r>
                <a:endParaRPr lang="it-IT" sz="1000" b="1" kern="0" dirty="0">
                  <a:solidFill>
                    <a:srgbClr val="000000"/>
                  </a:solidFill>
                </a:endParaRPr>
              </a:p>
              <a:p>
                <a:pPr algn="r" fontAlgn="auto">
                  <a:spcBef>
                    <a:spcPts val="0"/>
                  </a:spcBef>
                  <a:spcAft>
                    <a:spcPts val="0"/>
                  </a:spcAft>
                </a:pPr>
                <a:r>
                  <a:rPr lang="it-IT" sz="1000" b="1" kern="0" dirty="0" err="1">
                    <a:solidFill>
                      <a:srgbClr val="000000"/>
                    </a:solidFill>
                  </a:rPr>
                  <a:t>Platform</a:t>
                </a:r>
                <a:endParaRPr lang="it-IT" sz="1000" b="1" kern="0" dirty="0">
                  <a:solidFill>
                    <a:srgbClr val="000000"/>
                  </a:solidFill>
                </a:endParaRPr>
              </a:p>
            </p:txBody>
          </p:sp>
          <p:sp>
            <p:nvSpPr>
              <p:cNvPr id="73" name="Rettangolo arrotondato 72"/>
              <p:cNvSpPr>
                <a:spLocks/>
              </p:cNvSpPr>
              <p:nvPr/>
            </p:nvSpPr>
            <p:spPr bwMode="auto">
              <a:xfrm>
                <a:off x="5486400" y="2438400"/>
                <a:ext cx="2971800" cy="539756"/>
              </a:xfrm>
              <a:prstGeom prst="roundRect">
                <a:avLst/>
              </a:prstGeom>
              <a:solidFill>
                <a:srgbClr val="FFCC66"/>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defRPr/>
                </a:pPr>
                <a:r>
                  <a:rPr lang="it-IT" sz="1000" b="1" kern="0" dirty="0">
                    <a:solidFill>
                      <a:srgbClr val="000000"/>
                    </a:solidFill>
                  </a:rPr>
                  <a:t>Coordination</a:t>
                </a:r>
              </a:p>
              <a:p>
                <a:pPr algn="r" fontAlgn="auto">
                  <a:spcBef>
                    <a:spcPts val="0"/>
                  </a:spcBef>
                  <a:spcAft>
                    <a:spcPts val="0"/>
                  </a:spcAft>
                  <a:defRPr/>
                </a:pPr>
                <a:r>
                  <a:rPr lang="it-IT" sz="1000" b="1" kern="0" dirty="0">
                    <a:solidFill>
                      <a:srgbClr val="000000"/>
                    </a:solidFill>
                  </a:rPr>
                  <a:t>and </a:t>
                </a:r>
                <a:r>
                  <a:rPr lang="it-IT" sz="1000" b="1" kern="0" dirty="0" err="1">
                    <a:solidFill>
                      <a:srgbClr val="000000"/>
                    </a:solidFill>
                  </a:rPr>
                  <a:t>Control</a:t>
                </a:r>
                <a:endParaRPr lang="it-IT" sz="1000" b="1" kern="0" dirty="0">
                  <a:solidFill>
                    <a:srgbClr val="000000"/>
                  </a:solidFill>
                </a:endParaRPr>
              </a:p>
              <a:p>
                <a:pPr algn="r" fontAlgn="auto">
                  <a:spcBef>
                    <a:spcPts val="0"/>
                  </a:spcBef>
                  <a:spcAft>
                    <a:spcPts val="0"/>
                  </a:spcAft>
                  <a:defRPr/>
                </a:pPr>
                <a:r>
                  <a:rPr lang="it-IT" sz="1000" b="1" kern="0" dirty="0">
                    <a:solidFill>
                      <a:srgbClr val="000000"/>
                    </a:solidFill>
                  </a:rPr>
                  <a:t>System</a:t>
                </a:r>
              </a:p>
            </p:txBody>
          </p:sp>
        </p:grpSp>
        <p:pic>
          <p:nvPicPr>
            <p:cNvPr id="40" name="Immagine 3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232596" y="2133600"/>
              <a:ext cx="882204" cy="421298"/>
            </a:xfrm>
            <a:prstGeom prst="rect">
              <a:avLst/>
            </a:prstGeom>
          </p:spPr>
        </p:pic>
        <p:pic>
          <p:nvPicPr>
            <p:cNvPr id="51" name="Immagine 5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232596" y="2743200"/>
              <a:ext cx="882204" cy="421298"/>
            </a:xfrm>
            <a:prstGeom prst="rect">
              <a:avLst/>
            </a:prstGeom>
          </p:spPr>
        </p:pic>
        <p:pic>
          <p:nvPicPr>
            <p:cNvPr id="53" name="Immagine 5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232596" y="3429000"/>
              <a:ext cx="882204" cy="421298"/>
            </a:xfrm>
            <a:prstGeom prst="rect">
              <a:avLst/>
            </a:prstGeom>
          </p:spPr>
        </p:pic>
        <p:pic>
          <p:nvPicPr>
            <p:cNvPr id="54" name="Immagine 5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94196" y="3200400"/>
              <a:ext cx="882204" cy="421298"/>
            </a:xfrm>
            <a:prstGeom prst="rect">
              <a:avLst/>
            </a:prstGeom>
          </p:spPr>
        </p:pic>
      </p:grpSp>
    </p:spTree>
    <p:extLst>
      <p:ext uri="{BB962C8B-B14F-4D97-AF65-F5344CB8AC3E}">
        <p14:creationId xmlns:p14="http://schemas.microsoft.com/office/powerpoint/2010/main" val="423410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4"/>
          </p:nvPr>
        </p:nvSpPr>
        <p:spPr/>
        <p:txBody>
          <a:bodyPr/>
          <a:lstStyle/>
          <a:p>
            <a:pPr>
              <a:defRPr/>
            </a:pPr>
            <a:fld id="{EDE0FB9E-67DE-4B56-9674-F4ADC4EC136D}" type="slidenum">
              <a:rPr lang="en-US" smtClean="0"/>
              <a:pPr>
                <a:defRPr/>
              </a:pPr>
              <a:t>5</a:t>
            </a:fld>
            <a:endParaRPr lang="en-US" dirty="0"/>
          </a:p>
        </p:txBody>
      </p:sp>
      <p:sp>
        <p:nvSpPr>
          <p:cNvPr id="5" name="Segnaposto contenuto 2"/>
          <p:cNvSpPr txBox="1">
            <a:spLocks/>
          </p:cNvSpPr>
          <p:nvPr/>
        </p:nvSpPr>
        <p:spPr>
          <a:xfrm>
            <a:off x="304800" y="1524000"/>
            <a:ext cx="5181600" cy="3429000"/>
          </a:xfrm>
          <a:prstGeom prst="rect">
            <a:avLst/>
          </a:prstGeom>
        </p:spPr>
        <p:txBody>
          <a:bodyPr/>
          <a:lstStyle>
            <a:lvl1pPr marL="266700" indent="-266700" algn="l" rtl="0" eaLnBrk="0" fontAlgn="base" hangingPunct="0">
              <a:spcBef>
                <a:spcPct val="20000"/>
              </a:spcBef>
              <a:spcAft>
                <a:spcPct val="0"/>
              </a:spcAft>
              <a:buClr>
                <a:srgbClr val="FF0000"/>
              </a:buClr>
              <a:buSzPct val="150000"/>
              <a:buFont typeface="Arial" charset="0"/>
              <a:buChar char="•"/>
              <a:defRPr sz="2000">
                <a:solidFill>
                  <a:schemeClr val="tx1"/>
                </a:solidFill>
                <a:latin typeface="+mn-lt"/>
                <a:ea typeface="+mn-ea"/>
                <a:cs typeface="+mn-cs"/>
              </a:defRPr>
            </a:lvl1pPr>
            <a:lvl2pPr marL="617538" indent="-171450" algn="l" rtl="0" eaLnBrk="0" fontAlgn="base" hangingPunct="0">
              <a:spcBef>
                <a:spcPct val="20000"/>
              </a:spcBef>
              <a:spcAft>
                <a:spcPct val="0"/>
              </a:spcAft>
              <a:buClr>
                <a:srgbClr val="FF0000"/>
              </a:buClr>
              <a:buSzPct val="110000"/>
              <a:buFont typeface="Arial" charset="0"/>
              <a:buChar char="•"/>
              <a:defRPr sz="1700">
                <a:solidFill>
                  <a:schemeClr val="tx1"/>
                </a:solidFill>
                <a:latin typeface="+mn-lt"/>
              </a:defRPr>
            </a:lvl2pPr>
            <a:lvl3pPr marL="969963" indent="-173038" algn="l" rtl="0" eaLnBrk="0" fontAlgn="base" hangingPunct="0">
              <a:spcBef>
                <a:spcPct val="20000"/>
              </a:spcBef>
              <a:spcAft>
                <a:spcPct val="0"/>
              </a:spcAft>
              <a:buClr>
                <a:srgbClr val="FF0000"/>
              </a:buClr>
              <a:buSzPct val="105000"/>
              <a:buFont typeface="Arial" charset="0"/>
              <a:buChar char="•"/>
              <a:defRPr sz="1500">
                <a:solidFill>
                  <a:schemeClr val="tx1"/>
                </a:solidFill>
                <a:latin typeface="+mn-lt"/>
              </a:defRPr>
            </a:lvl3pPr>
            <a:lvl4pPr marL="1333500" indent="-184150" algn="l" rtl="0" eaLnBrk="0" fontAlgn="base" hangingPunct="0">
              <a:spcBef>
                <a:spcPct val="20000"/>
              </a:spcBef>
              <a:spcAft>
                <a:spcPct val="0"/>
              </a:spcAft>
              <a:buClr>
                <a:srgbClr val="FF0000"/>
              </a:buClr>
              <a:buFont typeface="Arial" charset="0"/>
              <a:buChar char="•"/>
              <a:defRPr sz="1500">
                <a:solidFill>
                  <a:schemeClr val="tx1"/>
                </a:solidFill>
                <a:latin typeface="+mn-lt"/>
              </a:defRPr>
            </a:lvl4pPr>
            <a:lvl5pPr marL="1697038" indent="-184150" algn="l" rtl="0" eaLnBrk="0" fontAlgn="base" hangingPunct="0">
              <a:spcBef>
                <a:spcPct val="20000"/>
              </a:spcBef>
              <a:spcAft>
                <a:spcPct val="0"/>
              </a:spcAft>
              <a:buClr>
                <a:srgbClr val="FF0000"/>
              </a:buClr>
              <a:buFont typeface="Arial" charset="0"/>
              <a:buChar char="•"/>
              <a:defRPr sz="1500">
                <a:solidFill>
                  <a:schemeClr val="tx1"/>
                </a:solidFill>
                <a:latin typeface="+mn-lt"/>
              </a:defRPr>
            </a:lvl5pPr>
            <a:lvl6pPr marL="21542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6pPr>
            <a:lvl7pPr marL="26114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7pPr>
            <a:lvl8pPr marL="30686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8pPr>
            <a:lvl9pPr marL="35258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9pPr>
          </a:lstStyle>
          <a:p>
            <a:pPr marL="266700" lvl="2" indent="-266700" algn="just">
              <a:spcAft>
                <a:spcPts val="600"/>
              </a:spcAft>
              <a:buSzPct val="150000"/>
            </a:pPr>
            <a:r>
              <a:rPr lang="en-US" sz="1800" dirty="0">
                <a:latin typeface="Arial" charset="0"/>
              </a:rPr>
              <a:t>SMP is the “core” of the GAMMA concept, and will provide a basis for the management of security throughout the phases, from prevention to the identification of security incidents and the efficient resolution of the resulting ATM crises.</a:t>
            </a:r>
          </a:p>
          <a:p>
            <a:pPr marL="266700" lvl="2" indent="-266700" algn="just">
              <a:spcAft>
                <a:spcPts val="600"/>
              </a:spcAft>
              <a:buSzPct val="150000"/>
            </a:pPr>
            <a:r>
              <a:rPr lang="en-GB" sz="1800" dirty="0"/>
              <a:t>The SMP is intended to provide </a:t>
            </a:r>
            <a:r>
              <a:rPr lang="en-GB" sz="1800" dirty="0">
                <a:solidFill>
                  <a:srgbClr val="FF0000"/>
                </a:solidFill>
              </a:rPr>
              <a:t>Situational Awareness </a:t>
            </a:r>
            <a:r>
              <a:rPr lang="en-GB" sz="1800" dirty="0"/>
              <a:t>(applying cross-correlation techniques of events) and </a:t>
            </a:r>
            <a:r>
              <a:rPr lang="en-GB" sz="1800" dirty="0">
                <a:solidFill>
                  <a:srgbClr val="FF0000"/>
                </a:solidFill>
              </a:rPr>
              <a:t>Decision Support </a:t>
            </a:r>
            <a:r>
              <a:rPr lang="en-GB" sz="1800" dirty="0"/>
              <a:t>functionalities supporting the coordinated management of ATM security. </a:t>
            </a:r>
            <a:endParaRPr lang="it-IT" sz="1800" dirty="0"/>
          </a:p>
          <a:p>
            <a:pPr marL="266700" lvl="2" indent="-266700">
              <a:buSzPct val="150000"/>
            </a:pPr>
            <a:endParaRPr lang="en-US" sz="1800" dirty="0">
              <a:latin typeface="Arial" charset="0"/>
            </a:endParaRPr>
          </a:p>
          <a:p>
            <a:pPr marL="266700" lvl="2" indent="-266700">
              <a:buSzPct val="150000"/>
            </a:pPr>
            <a:endParaRPr lang="en-US" sz="1800" dirty="0">
              <a:latin typeface="Arial" charset="0"/>
            </a:endParaRPr>
          </a:p>
          <a:p>
            <a:endParaRPr lang="en-GB" sz="1800" dirty="0"/>
          </a:p>
          <a:p>
            <a:endParaRPr lang="en-GB" sz="1800" dirty="0"/>
          </a:p>
        </p:txBody>
      </p:sp>
      <p:grpSp>
        <p:nvGrpSpPr>
          <p:cNvPr id="34" name="Gruppo 44"/>
          <p:cNvGrpSpPr>
            <a:grpSpLocks/>
          </p:cNvGrpSpPr>
          <p:nvPr/>
        </p:nvGrpSpPr>
        <p:grpSpPr bwMode="auto">
          <a:xfrm>
            <a:off x="5562600" y="1676400"/>
            <a:ext cx="3276600" cy="2819400"/>
            <a:chOff x="5334000" y="1752600"/>
            <a:chExt cx="3276600" cy="2743200"/>
          </a:xfrm>
        </p:grpSpPr>
        <p:sp>
          <p:nvSpPr>
            <p:cNvPr id="39" name="Rettangolo arrotondato 75"/>
            <p:cNvSpPr>
              <a:spLocks/>
            </p:cNvSpPr>
            <p:nvPr/>
          </p:nvSpPr>
          <p:spPr bwMode="auto">
            <a:xfrm>
              <a:off x="5334000" y="1752600"/>
              <a:ext cx="3276600" cy="2743200"/>
            </a:xfrm>
            <a:prstGeom prst="roundRect">
              <a:avLst/>
            </a:prstGeom>
            <a:solidFill>
              <a:srgbClr val="FFCC66"/>
            </a:solid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p>
              <a:pPr algn="r" fontAlgn="auto">
                <a:spcBef>
                  <a:spcPts val="0"/>
                </a:spcBef>
                <a:spcAft>
                  <a:spcPts val="0"/>
                </a:spcAft>
                <a:defRPr/>
              </a:pPr>
              <a:r>
                <a:rPr lang="it-IT" sz="1000" b="1" kern="0" dirty="0">
                  <a:solidFill>
                    <a:srgbClr val="000000"/>
                  </a:solidFill>
                </a:rPr>
                <a:t>ATM </a:t>
              </a:r>
              <a:r>
                <a:rPr lang="it-IT" sz="1000" b="1" kern="0" dirty="0">
                  <a:solidFill>
                    <a:sysClr val="windowText" lastClr="000000"/>
                  </a:solidFill>
                </a:rPr>
                <a:t>Security </a:t>
              </a:r>
            </a:p>
            <a:p>
              <a:pPr algn="r" fontAlgn="auto">
                <a:spcBef>
                  <a:spcPts val="0"/>
                </a:spcBef>
                <a:spcAft>
                  <a:spcPts val="0"/>
                </a:spcAft>
                <a:defRPr/>
              </a:pPr>
              <a:r>
                <a:rPr lang="it-IT" sz="1000" b="1" kern="0" dirty="0">
                  <a:solidFill>
                    <a:sysClr val="windowText" lastClr="000000"/>
                  </a:solidFill>
                </a:rPr>
                <a:t>Management </a:t>
              </a:r>
              <a:r>
                <a:rPr lang="it-IT" sz="1000" b="1" kern="0" dirty="0" err="1">
                  <a:solidFill>
                    <a:sysClr val="windowText" lastClr="000000"/>
                  </a:solidFill>
                </a:rPr>
                <a:t>Platform</a:t>
              </a:r>
              <a:endParaRPr lang="it-IT" sz="1000" b="1" kern="0" dirty="0">
                <a:solidFill>
                  <a:sysClr val="windowText" lastClr="000000"/>
                </a:solidFill>
              </a:endParaRPr>
            </a:p>
          </p:txBody>
        </p:sp>
        <p:grpSp>
          <p:nvGrpSpPr>
            <p:cNvPr id="40" name="Gruppo 40"/>
            <p:cNvGrpSpPr>
              <a:grpSpLocks/>
            </p:cNvGrpSpPr>
            <p:nvPr/>
          </p:nvGrpSpPr>
          <p:grpSpPr bwMode="auto">
            <a:xfrm>
              <a:off x="5486400" y="3721100"/>
              <a:ext cx="2941638" cy="546100"/>
              <a:chOff x="838200" y="6089644"/>
              <a:chExt cx="2941593" cy="546112"/>
            </a:xfrm>
          </p:grpSpPr>
          <p:grpSp>
            <p:nvGrpSpPr>
              <p:cNvPr id="43" name="Gruppo 66"/>
              <p:cNvGrpSpPr/>
              <p:nvPr/>
            </p:nvGrpSpPr>
            <p:grpSpPr bwMode="auto">
              <a:xfrm>
                <a:off x="2339867" y="6089644"/>
                <a:ext cx="1439926" cy="539756"/>
                <a:chOff x="3708064" y="1628800"/>
                <a:chExt cx="1440000" cy="539750"/>
              </a:xfrm>
              <a:solidFill>
                <a:srgbClr val="FFCC66"/>
              </a:solidFill>
            </p:grpSpPr>
            <p:sp>
              <p:nvSpPr>
                <p:cNvPr id="49" name="Rettangolo arrotondato 66"/>
                <p:cNvSpPr>
                  <a:spLocks/>
                </p:cNvSpPr>
                <p:nvPr/>
              </p:nvSpPr>
              <p:spPr bwMode="auto">
                <a:xfrm>
                  <a:off x="3708064" y="1628800"/>
                  <a:ext cx="1440000" cy="539750"/>
                </a:xfrm>
                <a:prstGeom prst="roundRect">
                  <a:avLst/>
                </a:prstGeom>
                <a:solidFill>
                  <a:srgbClr val="FFCC66"/>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pPr>
                  <a:r>
                    <a:rPr lang="it-IT" sz="1000" b="1" kern="0" dirty="0">
                      <a:solidFill>
                        <a:srgbClr val="000000"/>
                      </a:solidFill>
                    </a:rPr>
                    <a:t>Information  </a:t>
                  </a:r>
                  <a:r>
                    <a:rPr lang="it-IT" sz="1000" b="1" kern="0" dirty="0" err="1">
                      <a:solidFill>
                        <a:srgbClr val="000000"/>
                      </a:solidFill>
                    </a:rPr>
                    <a:t>Dissemination</a:t>
                  </a:r>
                  <a:r>
                    <a:rPr lang="it-IT" sz="1000" b="1" kern="0" dirty="0">
                      <a:solidFill>
                        <a:srgbClr val="000000"/>
                      </a:solidFill>
                    </a:rPr>
                    <a:t> System </a:t>
                  </a:r>
                </a:p>
              </p:txBody>
            </p:sp>
            <p:pic>
              <p:nvPicPr>
                <p:cNvPr id="50" name="Picture 2" descr="image001"/>
                <p:cNvPicPr>
                  <a:picLocks noChangeAspect="1" noChangeArrowheads="1"/>
                </p:cNvPicPr>
                <p:nvPr/>
              </p:nvPicPr>
              <p:blipFill>
                <a:blip r:embed="rId3" cstate="print"/>
                <a:srcRect/>
                <a:stretch>
                  <a:fillRect/>
                </a:stretch>
              </p:blipFill>
              <p:spPr bwMode="auto">
                <a:xfrm>
                  <a:off x="3730375" y="1749877"/>
                  <a:ext cx="457217" cy="272626"/>
                </a:xfrm>
                <a:prstGeom prst="rect">
                  <a:avLst/>
                </a:prstGeom>
                <a:grpFill/>
                <a:ln w="9525">
                  <a:noFill/>
                  <a:miter lim="800000"/>
                  <a:headEnd/>
                  <a:tailEnd/>
                </a:ln>
              </p:spPr>
            </p:pic>
          </p:grpSp>
          <p:grpSp>
            <p:nvGrpSpPr>
              <p:cNvPr id="44" name="Gruppo 79"/>
              <p:cNvGrpSpPr/>
              <p:nvPr/>
            </p:nvGrpSpPr>
            <p:grpSpPr bwMode="auto">
              <a:xfrm>
                <a:off x="838200" y="6096000"/>
                <a:ext cx="1439966" cy="539756"/>
                <a:chOff x="4284088" y="1628800"/>
                <a:chExt cx="1440040" cy="539750"/>
              </a:xfrm>
              <a:solidFill>
                <a:srgbClr val="FFCC66"/>
              </a:solidFill>
            </p:grpSpPr>
            <p:sp>
              <p:nvSpPr>
                <p:cNvPr id="45" name="Rettangolo arrotondato 62"/>
                <p:cNvSpPr>
                  <a:spLocks/>
                </p:cNvSpPr>
                <p:nvPr/>
              </p:nvSpPr>
              <p:spPr bwMode="auto">
                <a:xfrm>
                  <a:off x="4284088" y="1628800"/>
                  <a:ext cx="1440040" cy="539750"/>
                </a:xfrm>
                <a:prstGeom prst="roundRect">
                  <a:avLst/>
                </a:prstGeom>
                <a:solidFill>
                  <a:srgbClr val="FFCC66"/>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pPr>
                  <a:r>
                    <a:rPr lang="it-IT" sz="1000" b="1" kern="0" dirty="0" err="1">
                      <a:solidFill>
                        <a:srgbClr val="000000"/>
                      </a:solidFill>
                    </a:rPr>
                    <a:t>Attack</a:t>
                  </a:r>
                  <a:endParaRPr lang="it-IT" sz="1000" b="1" kern="0" dirty="0">
                    <a:solidFill>
                      <a:srgbClr val="000000"/>
                    </a:solidFill>
                  </a:endParaRPr>
                </a:p>
                <a:p>
                  <a:pPr algn="r" fontAlgn="auto">
                    <a:spcBef>
                      <a:spcPts val="0"/>
                    </a:spcBef>
                    <a:spcAft>
                      <a:spcPts val="0"/>
                    </a:spcAft>
                  </a:pPr>
                  <a:r>
                    <a:rPr lang="it-IT" sz="1000" b="1" kern="0" dirty="0" err="1">
                      <a:solidFill>
                        <a:srgbClr val="000000"/>
                      </a:solidFill>
                    </a:rPr>
                    <a:t>Prediction</a:t>
                  </a:r>
                  <a:endParaRPr lang="it-IT" sz="1000" b="1" kern="0" dirty="0">
                    <a:solidFill>
                      <a:srgbClr val="000000"/>
                    </a:solidFill>
                  </a:endParaRPr>
                </a:p>
              </p:txBody>
            </p:sp>
            <p:grpSp>
              <p:nvGrpSpPr>
                <p:cNvPr id="46" name="Gruppo 78"/>
                <p:cNvGrpSpPr/>
                <p:nvPr/>
              </p:nvGrpSpPr>
              <p:grpSpPr>
                <a:xfrm>
                  <a:off x="4355976" y="1700808"/>
                  <a:ext cx="630237" cy="419100"/>
                  <a:chOff x="7114172" y="3100462"/>
                  <a:chExt cx="630237" cy="419100"/>
                </a:xfrm>
                <a:grpFill/>
              </p:grpSpPr>
              <p:pic>
                <p:nvPicPr>
                  <p:cNvPr id="47" name="Picture 19" descr="C:\Users\Roberta\Desktop\RNC.jpg"/>
                  <p:cNvPicPr>
                    <a:picLocks noChangeAspect="1" noChangeArrowheads="1"/>
                  </p:cNvPicPr>
                  <p:nvPr/>
                </p:nvPicPr>
                <p:blipFill>
                  <a:blip r:embed="rId4" cstate="print"/>
                  <a:srcRect/>
                  <a:stretch>
                    <a:fillRect/>
                  </a:stretch>
                </p:blipFill>
                <p:spPr bwMode="auto">
                  <a:xfrm>
                    <a:off x="7114172" y="3100462"/>
                    <a:ext cx="630237" cy="263525"/>
                  </a:xfrm>
                  <a:prstGeom prst="rect">
                    <a:avLst/>
                  </a:prstGeom>
                  <a:grpFill/>
                  <a:ln w="9525">
                    <a:noFill/>
                    <a:miter lim="800000"/>
                    <a:headEnd/>
                    <a:tailEnd/>
                  </a:ln>
                </p:spPr>
              </p:pic>
              <p:pic>
                <p:nvPicPr>
                  <p:cNvPr id="48" name="Picture 7" descr="Lancaster University"/>
                  <p:cNvPicPr>
                    <a:picLocks noChangeAspect="1" noChangeArrowheads="1"/>
                  </p:cNvPicPr>
                  <p:nvPr/>
                </p:nvPicPr>
                <p:blipFill>
                  <a:blip r:embed="rId5" cstate="print"/>
                  <a:srcRect/>
                  <a:stretch>
                    <a:fillRect/>
                  </a:stretch>
                </p:blipFill>
                <p:spPr bwMode="auto">
                  <a:xfrm>
                    <a:off x="7150684" y="3324299"/>
                    <a:ext cx="320675" cy="195263"/>
                  </a:xfrm>
                  <a:prstGeom prst="rect">
                    <a:avLst/>
                  </a:prstGeom>
                  <a:grpFill/>
                  <a:ln w="9525">
                    <a:noFill/>
                    <a:miter lim="800000"/>
                    <a:headEnd/>
                    <a:tailEnd/>
                  </a:ln>
                </p:spPr>
              </p:pic>
            </p:grpSp>
          </p:grpSp>
        </p:grpSp>
        <p:sp>
          <p:nvSpPr>
            <p:cNvPr id="41" name="Rettangolo arrotondato 69"/>
            <p:cNvSpPr>
              <a:spLocks/>
            </p:cNvSpPr>
            <p:nvPr/>
          </p:nvSpPr>
          <p:spPr bwMode="auto">
            <a:xfrm>
              <a:off x="5486400" y="3117844"/>
              <a:ext cx="2971800" cy="539756"/>
            </a:xfrm>
            <a:prstGeom prst="roundRect">
              <a:avLst/>
            </a:prstGeom>
            <a:solidFill>
              <a:srgbClr val="FFCC66"/>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pPr>
              <a:r>
                <a:rPr lang="it-IT" sz="1000" b="1" kern="0" dirty="0" err="1">
                  <a:solidFill>
                    <a:srgbClr val="000000"/>
                  </a:solidFill>
                </a:rPr>
                <a:t>Cybersecurity</a:t>
              </a:r>
              <a:r>
                <a:rPr lang="it-IT" sz="1000" b="1" kern="0" dirty="0">
                  <a:solidFill>
                    <a:srgbClr val="000000"/>
                  </a:solidFill>
                </a:rPr>
                <a:t> </a:t>
              </a:r>
            </a:p>
            <a:p>
              <a:pPr algn="r" fontAlgn="auto">
                <a:spcBef>
                  <a:spcPts val="0"/>
                </a:spcBef>
                <a:spcAft>
                  <a:spcPts val="0"/>
                </a:spcAft>
              </a:pPr>
              <a:r>
                <a:rPr lang="it-IT" sz="1000" b="1" kern="0" dirty="0" err="1">
                  <a:solidFill>
                    <a:srgbClr val="000000"/>
                  </a:solidFill>
                </a:rPr>
                <a:t>Intelligent</a:t>
              </a:r>
              <a:endParaRPr lang="it-IT" sz="1000" b="1" kern="0" dirty="0">
                <a:solidFill>
                  <a:srgbClr val="000000"/>
                </a:solidFill>
              </a:endParaRPr>
            </a:p>
            <a:p>
              <a:pPr algn="r" fontAlgn="auto">
                <a:spcBef>
                  <a:spcPts val="0"/>
                </a:spcBef>
                <a:spcAft>
                  <a:spcPts val="0"/>
                </a:spcAft>
              </a:pPr>
              <a:r>
                <a:rPr lang="it-IT" sz="1000" b="1" kern="0" dirty="0" err="1">
                  <a:solidFill>
                    <a:srgbClr val="000000"/>
                  </a:solidFill>
                </a:rPr>
                <a:t>Platform</a:t>
              </a:r>
              <a:endParaRPr lang="it-IT" sz="1000" b="1" kern="0" dirty="0">
                <a:solidFill>
                  <a:srgbClr val="000000"/>
                </a:solidFill>
              </a:endParaRPr>
            </a:p>
          </p:txBody>
        </p:sp>
        <p:sp>
          <p:nvSpPr>
            <p:cNvPr id="42" name="Rettangolo arrotondato 72"/>
            <p:cNvSpPr>
              <a:spLocks/>
            </p:cNvSpPr>
            <p:nvPr/>
          </p:nvSpPr>
          <p:spPr bwMode="auto">
            <a:xfrm>
              <a:off x="5486400" y="2438400"/>
              <a:ext cx="2971800" cy="539756"/>
            </a:xfrm>
            <a:prstGeom prst="roundRect">
              <a:avLst/>
            </a:prstGeom>
            <a:solidFill>
              <a:srgbClr val="FFCC66"/>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anchor="ctr"/>
            <a:lstStyle/>
            <a:p>
              <a:pPr algn="r" fontAlgn="auto">
                <a:spcBef>
                  <a:spcPts val="0"/>
                </a:spcBef>
                <a:spcAft>
                  <a:spcPts val="0"/>
                </a:spcAft>
                <a:defRPr/>
              </a:pPr>
              <a:r>
                <a:rPr lang="it-IT" sz="1000" b="1" kern="0" dirty="0">
                  <a:solidFill>
                    <a:srgbClr val="000000"/>
                  </a:solidFill>
                </a:rPr>
                <a:t>Coordination</a:t>
              </a:r>
            </a:p>
            <a:p>
              <a:pPr algn="r" fontAlgn="auto">
                <a:spcBef>
                  <a:spcPts val="0"/>
                </a:spcBef>
                <a:spcAft>
                  <a:spcPts val="0"/>
                </a:spcAft>
                <a:defRPr/>
              </a:pPr>
              <a:r>
                <a:rPr lang="it-IT" sz="1000" b="1" kern="0" dirty="0">
                  <a:solidFill>
                    <a:srgbClr val="000000"/>
                  </a:solidFill>
                </a:rPr>
                <a:t>and </a:t>
              </a:r>
              <a:r>
                <a:rPr lang="it-IT" sz="1000" b="1" kern="0" dirty="0" err="1">
                  <a:solidFill>
                    <a:srgbClr val="000000"/>
                  </a:solidFill>
                </a:rPr>
                <a:t>Control</a:t>
              </a:r>
              <a:endParaRPr lang="it-IT" sz="1000" b="1" kern="0" dirty="0">
                <a:solidFill>
                  <a:srgbClr val="000000"/>
                </a:solidFill>
              </a:endParaRPr>
            </a:p>
            <a:p>
              <a:pPr algn="r" fontAlgn="auto">
                <a:spcBef>
                  <a:spcPts val="0"/>
                </a:spcBef>
                <a:spcAft>
                  <a:spcPts val="0"/>
                </a:spcAft>
                <a:defRPr/>
              </a:pPr>
              <a:r>
                <a:rPr lang="it-IT" sz="1000" b="1" kern="0" dirty="0">
                  <a:solidFill>
                    <a:srgbClr val="000000"/>
                  </a:solidFill>
                </a:rPr>
                <a:t>System</a:t>
              </a:r>
            </a:p>
          </p:txBody>
        </p:sp>
      </p:grpSp>
      <p:pic>
        <p:nvPicPr>
          <p:cNvPr id="35" name="Immagine 3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23396" y="1828800"/>
            <a:ext cx="882204" cy="421298"/>
          </a:xfrm>
          <a:prstGeom prst="rect">
            <a:avLst/>
          </a:prstGeom>
        </p:spPr>
      </p:pic>
      <p:pic>
        <p:nvPicPr>
          <p:cNvPr id="36" name="Immagine 3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23396" y="2438400"/>
            <a:ext cx="882204" cy="421298"/>
          </a:xfrm>
          <a:prstGeom prst="rect">
            <a:avLst/>
          </a:prstGeom>
        </p:spPr>
      </p:pic>
      <p:pic>
        <p:nvPicPr>
          <p:cNvPr id="37" name="Immagine 3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23396" y="3124200"/>
            <a:ext cx="882204" cy="421298"/>
          </a:xfrm>
          <a:prstGeom prst="rect">
            <a:avLst/>
          </a:prstGeom>
        </p:spPr>
      </p:pic>
      <p:sp>
        <p:nvSpPr>
          <p:cNvPr id="61" name="Segnaposto contenuto 2"/>
          <p:cNvSpPr txBox="1">
            <a:spLocks/>
          </p:cNvSpPr>
          <p:nvPr/>
        </p:nvSpPr>
        <p:spPr>
          <a:xfrm>
            <a:off x="304800" y="4419600"/>
            <a:ext cx="8213421" cy="2286000"/>
          </a:xfrm>
          <a:prstGeom prst="rect">
            <a:avLst/>
          </a:prstGeom>
        </p:spPr>
        <p:txBody>
          <a:bodyPr/>
          <a:lstStyle>
            <a:lvl1pPr marL="266700" indent="-266700" algn="l" rtl="0" eaLnBrk="0" fontAlgn="base" hangingPunct="0">
              <a:spcBef>
                <a:spcPct val="20000"/>
              </a:spcBef>
              <a:spcAft>
                <a:spcPct val="0"/>
              </a:spcAft>
              <a:buClr>
                <a:srgbClr val="FF0000"/>
              </a:buClr>
              <a:buSzPct val="150000"/>
              <a:buFont typeface="Arial" charset="0"/>
              <a:buChar char="•"/>
              <a:defRPr sz="2000">
                <a:solidFill>
                  <a:schemeClr val="tx1"/>
                </a:solidFill>
                <a:latin typeface="+mn-lt"/>
                <a:ea typeface="+mn-ea"/>
                <a:cs typeface="+mn-cs"/>
              </a:defRPr>
            </a:lvl1pPr>
            <a:lvl2pPr marL="617538" indent="-171450" algn="l" rtl="0" eaLnBrk="0" fontAlgn="base" hangingPunct="0">
              <a:spcBef>
                <a:spcPct val="20000"/>
              </a:spcBef>
              <a:spcAft>
                <a:spcPct val="0"/>
              </a:spcAft>
              <a:buClr>
                <a:srgbClr val="FF0000"/>
              </a:buClr>
              <a:buSzPct val="110000"/>
              <a:buFont typeface="Arial" charset="0"/>
              <a:buChar char="•"/>
              <a:defRPr sz="1700">
                <a:solidFill>
                  <a:schemeClr val="tx1"/>
                </a:solidFill>
                <a:latin typeface="+mn-lt"/>
              </a:defRPr>
            </a:lvl2pPr>
            <a:lvl3pPr marL="969963" indent="-173038" algn="l" rtl="0" eaLnBrk="0" fontAlgn="base" hangingPunct="0">
              <a:spcBef>
                <a:spcPct val="20000"/>
              </a:spcBef>
              <a:spcAft>
                <a:spcPct val="0"/>
              </a:spcAft>
              <a:buClr>
                <a:srgbClr val="FF0000"/>
              </a:buClr>
              <a:buSzPct val="105000"/>
              <a:buFont typeface="Arial" charset="0"/>
              <a:buChar char="•"/>
              <a:defRPr sz="1500">
                <a:solidFill>
                  <a:schemeClr val="tx1"/>
                </a:solidFill>
                <a:latin typeface="+mn-lt"/>
              </a:defRPr>
            </a:lvl3pPr>
            <a:lvl4pPr marL="1333500" indent="-184150" algn="l" rtl="0" eaLnBrk="0" fontAlgn="base" hangingPunct="0">
              <a:spcBef>
                <a:spcPct val="20000"/>
              </a:spcBef>
              <a:spcAft>
                <a:spcPct val="0"/>
              </a:spcAft>
              <a:buClr>
                <a:srgbClr val="FF0000"/>
              </a:buClr>
              <a:buFont typeface="Arial" charset="0"/>
              <a:buChar char="•"/>
              <a:defRPr sz="1500">
                <a:solidFill>
                  <a:schemeClr val="tx1"/>
                </a:solidFill>
                <a:latin typeface="+mn-lt"/>
              </a:defRPr>
            </a:lvl4pPr>
            <a:lvl5pPr marL="1697038" indent="-184150" algn="l" rtl="0" eaLnBrk="0" fontAlgn="base" hangingPunct="0">
              <a:spcBef>
                <a:spcPct val="20000"/>
              </a:spcBef>
              <a:spcAft>
                <a:spcPct val="0"/>
              </a:spcAft>
              <a:buClr>
                <a:srgbClr val="FF0000"/>
              </a:buClr>
              <a:buFont typeface="Arial" charset="0"/>
              <a:buChar char="•"/>
              <a:defRPr sz="1500">
                <a:solidFill>
                  <a:schemeClr val="tx1"/>
                </a:solidFill>
                <a:latin typeface="+mn-lt"/>
              </a:defRPr>
            </a:lvl5pPr>
            <a:lvl6pPr marL="21542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6pPr>
            <a:lvl7pPr marL="26114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7pPr>
            <a:lvl8pPr marL="30686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8pPr>
            <a:lvl9pPr marL="35258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9pPr>
          </a:lstStyle>
          <a:p>
            <a:endParaRPr lang="en-GB" sz="1800" dirty="0"/>
          </a:p>
          <a:p>
            <a:pPr marL="266700" lvl="2" indent="-266700" algn="just">
              <a:spcAft>
                <a:spcPts val="600"/>
              </a:spcAft>
              <a:buSzPct val="150000"/>
            </a:pPr>
            <a:r>
              <a:rPr lang="en-GB" sz="1800" dirty="0"/>
              <a:t>For this purpose the shared platform includes specific capabilities such as </a:t>
            </a:r>
            <a:r>
              <a:rPr lang="en-GB" sz="1800" dirty="0">
                <a:solidFill>
                  <a:srgbClr val="FF0000"/>
                </a:solidFill>
              </a:rPr>
              <a:t>Cyber Security Intelligence </a:t>
            </a:r>
            <a:r>
              <a:rPr lang="en-GB" sz="1800" dirty="0"/>
              <a:t>and </a:t>
            </a:r>
            <a:r>
              <a:rPr lang="en-GB" sz="1800" dirty="0">
                <a:solidFill>
                  <a:srgbClr val="FF0000"/>
                </a:solidFill>
              </a:rPr>
              <a:t>Attack Effect Prediction</a:t>
            </a:r>
            <a:r>
              <a:rPr lang="en-GB" sz="1800" dirty="0"/>
              <a:t>, in order to provide decision support to GAMMA operators. </a:t>
            </a:r>
          </a:p>
          <a:p>
            <a:pPr marL="266700" lvl="2" indent="-266700" algn="just">
              <a:spcAft>
                <a:spcPts val="600"/>
              </a:spcAft>
              <a:buSzPct val="150000"/>
            </a:pPr>
            <a:r>
              <a:rPr lang="en-GB" sz="1800" dirty="0"/>
              <a:t>Moreover, the SMP includes an </a:t>
            </a:r>
            <a:r>
              <a:rPr lang="en-GB" sz="1800" dirty="0">
                <a:solidFill>
                  <a:srgbClr val="FF0000"/>
                </a:solidFill>
              </a:rPr>
              <a:t>Information Dissemination System </a:t>
            </a:r>
            <a:r>
              <a:rPr lang="en-GB" sz="1800" dirty="0"/>
              <a:t>that allows the dissemination of security information through the multilevel architecture proposed by the GAMMA solution.</a:t>
            </a:r>
            <a:endParaRPr lang="en-US" sz="1800" dirty="0">
              <a:latin typeface="Arial" charset="0"/>
            </a:endParaRPr>
          </a:p>
          <a:p>
            <a:endParaRPr lang="en-GB" sz="1800" dirty="0"/>
          </a:p>
          <a:p>
            <a:endParaRPr lang="en-GB" sz="1800" dirty="0"/>
          </a:p>
        </p:txBody>
      </p:sp>
      <p:sp>
        <p:nvSpPr>
          <p:cNvPr id="23" name="Titolo 5"/>
          <p:cNvSpPr>
            <a:spLocks noGrp="1"/>
          </p:cNvSpPr>
          <p:nvPr>
            <p:ph type="title"/>
          </p:nvPr>
        </p:nvSpPr>
        <p:spPr>
          <a:xfrm>
            <a:off x="2514600" y="242888"/>
            <a:ext cx="6173788" cy="369332"/>
          </a:xfrm>
        </p:spPr>
        <p:txBody>
          <a:bodyPr/>
          <a:lstStyle/>
          <a:p>
            <a:r>
              <a:rPr lang="en-US" altLang="fr-FR" dirty="0"/>
              <a:t>The role of the SMP within the GAMMA concept</a:t>
            </a:r>
          </a:p>
        </p:txBody>
      </p:sp>
    </p:spTree>
    <p:extLst>
      <p:ext uri="{BB962C8B-B14F-4D97-AF65-F5344CB8AC3E}">
        <p14:creationId xmlns:p14="http://schemas.microsoft.com/office/powerpoint/2010/main" val="65473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
                                            <p:txEl>
                                              <p:pRg st="1" end="1"/>
                                            </p:txEl>
                                          </p:spTgt>
                                        </p:tgtEl>
                                        <p:attrNameLst>
                                          <p:attrName>style.visibility</p:attrName>
                                        </p:attrNameLst>
                                      </p:cBhvr>
                                      <p:to>
                                        <p:strVal val="visible"/>
                                      </p:to>
                                    </p:set>
                                    <p:animEffect transition="in" filter="wipe(left)">
                                      <p:cBhvr>
                                        <p:cTn id="17" dur="500"/>
                                        <p:tgtEl>
                                          <p:spTgt spid="6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
                                            <p:txEl>
                                              <p:pRg st="2" end="2"/>
                                            </p:txEl>
                                          </p:spTgt>
                                        </p:tgtEl>
                                        <p:attrNameLst>
                                          <p:attrName>style.visibility</p:attrName>
                                        </p:attrNameLst>
                                      </p:cBhvr>
                                      <p:to>
                                        <p:strVal val="visible"/>
                                      </p:to>
                                    </p:set>
                                    <p:animEffect transition="in" filter="wipe(left)">
                                      <p:cBhvr>
                                        <p:cTn id="22" dur="500"/>
                                        <p:tgtEl>
                                          <p:spTgt spid="6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5"/>
      <p:bldP spid="61"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piè di pagina 3"/>
          <p:cNvSpPr>
            <a:spLocks noGrp="1"/>
          </p:cNvSpPr>
          <p:nvPr>
            <p:ph type="ftr" sz="quarter" idx="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it-IT"/>
              <a:t>© GAMMA.All rights reserved</a:t>
            </a:r>
          </a:p>
        </p:txBody>
      </p:sp>
      <p:sp>
        <p:nvSpPr>
          <p:cNvPr id="2" name="Segnaposto numero diapositiva 1"/>
          <p:cNvSpPr>
            <a:spLocks noGrp="1"/>
          </p:cNvSpPr>
          <p:nvPr>
            <p:ph type="sldNum" sz="quarter" idx="4"/>
          </p:nvPr>
        </p:nvSpPr>
        <p:spPr/>
        <p:txBody>
          <a:bodyPr/>
          <a:lstStyle/>
          <a:p>
            <a:pPr>
              <a:defRPr/>
            </a:pPr>
            <a:fld id="{EDE0FB9E-67DE-4B56-9674-F4ADC4EC136D}" type="slidenum">
              <a:rPr lang="en-US" smtClean="0"/>
              <a:pPr>
                <a:defRPr/>
              </a:pPr>
              <a:t>6</a:t>
            </a:fld>
            <a:endParaRPr lang="en-US" dirty="0"/>
          </a:p>
        </p:txBody>
      </p:sp>
      <p:sp>
        <p:nvSpPr>
          <p:cNvPr id="5" name="Segnaposto contenuto 2"/>
          <p:cNvSpPr txBox="1">
            <a:spLocks/>
          </p:cNvSpPr>
          <p:nvPr/>
        </p:nvSpPr>
        <p:spPr>
          <a:xfrm>
            <a:off x="304800" y="1294514"/>
            <a:ext cx="7924800" cy="2209800"/>
          </a:xfrm>
          <a:prstGeom prst="rect">
            <a:avLst/>
          </a:prstGeom>
        </p:spPr>
        <p:txBody>
          <a:bodyPr/>
          <a:lstStyle>
            <a:lvl1pPr marL="266700" indent="-266700" algn="l" rtl="0" eaLnBrk="0" fontAlgn="base" hangingPunct="0">
              <a:spcBef>
                <a:spcPct val="20000"/>
              </a:spcBef>
              <a:spcAft>
                <a:spcPct val="0"/>
              </a:spcAft>
              <a:buClr>
                <a:srgbClr val="FF0000"/>
              </a:buClr>
              <a:buSzPct val="150000"/>
              <a:buFont typeface="Arial" charset="0"/>
              <a:buChar char="•"/>
              <a:defRPr sz="2000">
                <a:solidFill>
                  <a:schemeClr val="tx1"/>
                </a:solidFill>
                <a:latin typeface="+mn-lt"/>
                <a:ea typeface="+mn-ea"/>
                <a:cs typeface="+mn-cs"/>
              </a:defRPr>
            </a:lvl1pPr>
            <a:lvl2pPr marL="617538" indent="-171450" algn="l" rtl="0" eaLnBrk="0" fontAlgn="base" hangingPunct="0">
              <a:spcBef>
                <a:spcPct val="20000"/>
              </a:spcBef>
              <a:spcAft>
                <a:spcPct val="0"/>
              </a:spcAft>
              <a:buClr>
                <a:srgbClr val="FF0000"/>
              </a:buClr>
              <a:buSzPct val="110000"/>
              <a:buFont typeface="Arial" charset="0"/>
              <a:buChar char="•"/>
              <a:defRPr sz="1700">
                <a:solidFill>
                  <a:schemeClr val="tx1"/>
                </a:solidFill>
                <a:latin typeface="+mn-lt"/>
              </a:defRPr>
            </a:lvl2pPr>
            <a:lvl3pPr marL="969963" indent="-173038" algn="l" rtl="0" eaLnBrk="0" fontAlgn="base" hangingPunct="0">
              <a:spcBef>
                <a:spcPct val="20000"/>
              </a:spcBef>
              <a:spcAft>
                <a:spcPct val="0"/>
              </a:spcAft>
              <a:buClr>
                <a:srgbClr val="FF0000"/>
              </a:buClr>
              <a:buSzPct val="105000"/>
              <a:buFont typeface="Arial" charset="0"/>
              <a:buChar char="•"/>
              <a:defRPr sz="1500">
                <a:solidFill>
                  <a:schemeClr val="tx1"/>
                </a:solidFill>
                <a:latin typeface="+mn-lt"/>
              </a:defRPr>
            </a:lvl3pPr>
            <a:lvl4pPr marL="1333500" indent="-184150" algn="l" rtl="0" eaLnBrk="0" fontAlgn="base" hangingPunct="0">
              <a:spcBef>
                <a:spcPct val="20000"/>
              </a:spcBef>
              <a:spcAft>
                <a:spcPct val="0"/>
              </a:spcAft>
              <a:buClr>
                <a:srgbClr val="FF0000"/>
              </a:buClr>
              <a:buFont typeface="Arial" charset="0"/>
              <a:buChar char="•"/>
              <a:defRPr sz="1500">
                <a:solidFill>
                  <a:schemeClr val="tx1"/>
                </a:solidFill>
                <a:latin typeface="+mn-lt"/>
              </a:defRPr>
            </a:lvl4pPr>
            <a:lvl5pPr marL="1697038" indent="-184150" algn="l" rtl="0" eaLnBrk="0" fontAlgn="base" hangingPunct="0">
              <a:spcBef>
                <a:spcPct val="20000"/>
              </a:spcBef>
              <a:spcAft>
                <a:spcPct val="0"/>
              </a:spcAft>
              <a:buClr>
                <a:srgbClr val="FF0000"/>
              </a:buClr>
              <a:buFont typeface="Arial" charset="0"/>
              <a:buChar char="•"/>
              <a:defRPr sz="1500">
                <a:solidFill>
                  <a:schemeClr val="tx1"/>
                </a:solidFill>
                <a:latin typeface="+mn-lt"/>
              </a:defRPr>
            </a:lvl5pPr>
            <a:lvl6pPr marL="21542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6pPr>
            <a:lvl7pPr marL="26114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7pPr>
            <a:lvl8pPr marL="30686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8pPr>
            <a:lvl9pPr marL="35258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9pPr>
          </a:lstStyle>
          <a:p>
            <a:pPr marL="266700" lvl="1" indent="-266700">
              <a:buClrTx/>
              <a:buSzPct val="150000"/>
              <a:defRPr/>
            </a:pPr>
            <a:r>
              <a:rPr lang="en-US" sz="2000" dirty="0">
                <a:solidFill>
                  <a:srgbClr val="FF0000"/>
                </a:solidFill>
                <a:latin typeface="Arial" charset="0"/>
              </a:rPr>
              <a:t>Coordination &amp; Control System: </a:t>
            </a:r>
          </a:p>
          <a:p>
            <a:pPr marL="638175" lvl="2" indent="-285750" algn="just">
              <a:buClrTx/>
              <a:buSzPct val="150000"/>
              <a:defRPr/>
            </a:pPr>
            <a:r>
              <a:rPr lang="en-US" sz="1600" dirty="0">
                <a:latin typeface="Arial" charset="0"/>
              </a:rPr>
              <a:t>Provides security events correlation for the identification of Alarms, Security Monitoring and Decision Support for Incident/Crisis Management</a:t>
            </a:r>
          </a:p>
          <a:p>
            <a:pPr marL="638175" lvl="2" indent="-285750" algn="just">
              <a:buClrTx/>
              <a:buSzPct val="150000"/>
              <a:defRPr/>
            </a:pPr>
            <a:r>
              <a:rPr lang="en-US" sz="1600" dirty="0">
                <a:latin typeface="Arial" charset="0"/>
              </a:rPr>
              <a:t>A decision support function allows the operator to provide possible countermeasures to Local Security Systems or other SMPs.</a:t>
            </a:r>
          </a:p>
          <a:p>
            <a:pPr marL="638175" lvl="2" indent="-285750" algn="just">
              <a:buClrTx/>
              <a:buSzPct val="150000"/>
              <a:defRPr/>
            </a:pPr>
            <a:r>
              <a:rPr lang="en-US" sz="1600" dirty="0">
                <a:latin typeface="Arial" charset="0"/>
              </a:rPr>
              <a:t>A sanitization function is also available in order to opportunely modify sensitive information before transferring them to the IDS module for dissemination.</a:t>
            </a:r>
          </a:p>
          <a:p>
            <a:pPr marL="638175" lvl="2" indent="-285750">
              <a:buClrTx/>
              <a:buSzPct val="150000"/>
              <a:defRPr/>
            </a:pPr>
            <a:endParaRPr lang="en-US" sz="1600" dirty="0">
              <a:latin typeface="Arial" charset="0"/>
            </a:endParaRPr>
          </a:p>
        </p:txBody>
      </p:sp>
      <p:sp>
        <p:nvSpPr>
          <p:cNvPr id="11269" name="Rectangle 5"/>
          <p:cNvSpPr>
            <a:spLocks noChangeArrowheads="1"/>
          </p:cNvSpPr>
          <p:nvPr/>
        </p:nvSpPr>
        <p:spPr bwMode="auto">
          <a:xfrm>
            <a:off x="2590800" y="228600"/>
            <a:ext cx="6324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FF0000"/>
              </a:buClr>
              <a:buSzPct val="150000"/>
              <a:buFont typeface="Arial" charset="0"/>
              <a:buChar char="•"/>
              <a:defRPr sz="2000">
                <a:solidFill>
                  <a:schemeClr val="tx1"/>
                </a:solidFill>
                <a:latin typeface="Arial" charset="0"/>
              </a:defRPr>
            </a:lvl1pPr>
            <a:lvl2pPr marL="742950" indent="-285750" eaLnBrk="0" hangingPunct="0">
              <a:spcBef>
                <a:spcPct val="20000"/>
              </a:spcBef>
              <a:buClr>
                <a:srgbClr val="FF0000"/>
              </a:buClr>
              <a:buSzPct val="110000"/>
              <a:buFont typeface="Arial" charset="0"/>
              <a:buChar char="•"/>
              <a:defRPr sz="1700">
                <a:solidFill>
                  <a:schemeClr val="tx1"/>
                </a:solidFill>
                <a:latin typeface="Arial" charset="0"/>
              </a:defRPr>
            </a:lvl2pPr>
            <a:lvl3pPr marL="1143000" indent="-228600" eaLnBrk="0" hangingPunct="0">
              <a:spcBef>
                <a:spcPct val="20000"/>
              </a:spcBef>
              <a:buClr>
                <a:srgbClr val="FF0000"/>
              </a:buClr>
              <a:buSzPct val="105000"/>
              <a:buFont typeface="Arial" charset="0"/>
              <a:buChar char="•"/>
              <a:defRPr sz="1500">
                <a:solidFill>
                  <a:schemeClr val="tx1"/>
                </a:solidFill>
                <a:latin typeface="Arial" charset="0"/>
              </a:defRPr>
            </a:lvl3pPr>
            <a:lvl4pPr marL="1600200" indent="-228600" eaLnBrk="0" hangingPunct="0">
              <a:spcBef>
                <a:spcPct val="20000"/>
              </a:spcBef>
              <a:buClr>
                <a:srgbClr val="FF0000"/>
              </a:buClr>
              <a:buFont typeface="Arial" charset="0"/>
              <a:buChar char="•"/>
              <a:defRPr sz="1500">
                <a:solidFill>
                  <a:schemeClr val="tx1"/>
                </a:solidFill>
                <a:latin typeface="Arial" charset="0"/>
              </a:defRPr>
            </a:lvl4pPr>
            <a:lvl5pPr marL="2057400" indent="-228600" eaLnBrk="0" hangingPunct="0">
              <a:spcBef>
                <a:spcPct val="20000"/>
              </a:spcBef>
              <a:buClr>
                <a:srgbClr val="FF0000"/>
              </a:buClr>
              <a:buFont typeface="Arial" charset="0"/>
              <a:buChar char="•"/>
              <a:defRPr sz="1500">
                <a:solidFill>
                  <a:schemeClr val="tx1"/>
                </a:solidFill>
                <a:latin typeface="Arial" charset="0"/>
              </a:defRPr>
            </a:lvl5pPr>
            <a:lvl6pPr marL="25146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6pPr>
            <a:lvl7pPr marL="29718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7pPr>
            <a:lvl8pPr marL="34290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8pPr>
            <a:lvl9pPr marL="38862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9pPr>
          </a:lstStyle>
          <a:p>
            <a:pPr algn="r">
              <a:spcBef>
                <a:spcPct val="0"/>
              </a:spcBef>
              <a:buClrTx/>
              <a:buSzTx/>
              <a:buFontTx/>
              <a:buNone/>
            </a:pPr>
            <a:r>
              <a:rPr lang="en-US" altLang="fr-FR" sz="1800" b="1" dirty="0">
                <a:solidFill>
                  <a:schemeClr val="bg1"/>
                </a:solidFill>
              </a:rPr>
              <a:t>Security Management Platform: main functions (1/2)</a:t>
            </a:r>
          </a:p>
          <a:p>
            <a:pPr algn="r">
              <a:spcBef>
                <a:spcPct val="0"/>
              </a:spcBef>
              <a:buClrTx/>
              <a:buSzTx/>
              <a:buFontTx/>
              <a:buNone/>
            </a:pPr>
            <a:endParaRPr lang="fr-FR" altLang="fr-FR" sz="1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8311" y="3870578"/>
            <a:ext cx="3623289" cy="2167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egnaposto contenuto 2"/>
          <p:cNvSpPr txBox="1">
            <a:spLocks/>
          </p:cNvSpPr>
          <p:nvPr/>
        </p:nvSpPr>
        <p:spPr>
          <a:xfrm>
            <a:off x="304800" y="3275714"/>
            <a:ext cx="4876800" cy="3429886"/>
          </a:xfrm>
          <a:prstGeom prst="rect">
            <a:avLst/>
          </a:prstGeom>
        </p:spPr>
        <p:txBody>
          <a:bodyPr/>
          <a:lstStyle>
            <a:lvl1pPr marL="266700" indent="-266700" algn="l" rtl="0" eaLnBrk="0" fontAlgn="base" hangingPunct="0">
              <a:spcBef>
                <a:spcPct val="20000"/>
              </a:spcBef>
              <a:spcAft>
                <a:spcPct val="0"/>
              </a:spcAft>
              <a:buClr>
                <a:srgbClr val="FF0000"/>
              </a:buClr>
              <a:buSzPct val="150000"/>
              <a:buFont typeface="Arial" charset="0"/>
              <a:buChar char="•"/>
              <a:defRPr sz="2000">
                <a:solidFill>
                  <a:schemeClr val="tx1"/>
                </a:solidFill>
                <a:latin typeface="+mn-lt"/>
                <a:ea typeface="+mn-ea"/>
                <a:cs typeface="+mn-cs"/>
              </a:defRPr>
            </a:lvl1pPr>
            <a:lvl2pPr marL="617538" indent="-171450" algn="l" rtl="0" eaLnBrk="0" fontAlgn="base" hangingPunct="0">
              <a:spcBef>
                <a:spcPct val="20000"/>
              </a:spcBef>
              <a:spcAft>
                <a:spcPct val="0"/>
              </a:spcAft>
              <a:buClr>
                <a:srgbClr val="FF0000"/>
              </a:buClr>
              <a:buSzPct val="110000"/>
              <a:buFont typeface="Arial" charset="0"/>
              <a:buChar char="•"/>
              <a:defRPr sz="1700">
                <a:solidFill>
                  <a:schemeClr val="tx1"/>
                </a:solidFill>
                <a:latin typeface="+mn-lt"/>
              </a:defRPr>
            </a:lvl2pPr>
            <a:lvl3pPr marL="969963" indent="-173038" algn="l" rtl="0" eaLnBrk="0" fontAlgn="base" hangingPunct="0">
              <a:spcBef>
                <a:spcPct val="20000"/>
              </a:spcBef>
              <a:spcAft>
                <a:spcPct val="0"/>
              </a:spcAft>
              <a:buClr>
                <a:srgbClr val="FF0000"/>
              </a:buClr>
              <a:buSzPct val="105000"/>
              <a:buFont typeface="Arial" charset="0"/>
              <a:buChar char="•"/>
              <a:defRPr sz="1500">
                <a:solidFill>
                  <a:schemeClr val="tx1"/>
                </a:solidFill>
                <a:latin typeface="+mn-lt"/>
              </a:defRPr>
            </a:lvl3pPr>
            <a:lvl4pPr marL="1333500" indent="-184150" algn="l" rtl="0" eaLnBrk="0" fontAlgn="base" hangingPunct="0">
              <a:spcBef>
                <a:spcPct val="20000"/>
              </a:spcBef>
              <a:spcAft>
                <a:spcPct val="0"/>
              </a:spcAft>
              <a:buClr>
                <a:srgbClr val="FF0000"/>
              </a:buClr>
              <a:buFont typeface="Arial" charset="0"/>
              <a:buChar char="•"/>
              <a:defRPr sz="1500">
                <a:solidFill>
                  <a:schemeClr val="tx1"/>
                </a:solidFill>
                <a:latin typeface="+mn-lt"/>
              </a:defRPr>
            </a:lvl4pPr>
            <a:lvl5pPr marL="1697038" indent="-184150" algn="l" rtl="0" eaLnBrk="0" fontAlgn="base" hangingPunct="0">
              <a:spcBef>
                <a:spcPct val="20000"/>
              </a:spcBef>
              <a:spcAft>
                <a:spcPct val="0"/>
              </a:spcAft>
              <a:buClr>
                <a:srgbClr val="FF0000"/>
              </a:buClr>
              <a:buFont typeface="Arial" charset="0"/>
              <a:buChar char="•"/>
              <a:defRPr sz="1500">
                <a:solidFill>
                  <a:schemeClr val="tx1"/>
                </a:solidFill>
                <a:latin typeface="+mn-lt"/>
              </a:defRPr>
            </a:lvl5pPr>
            <a:lvl6pPr marL="21542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6pPr>
            <a:lvl7pPr marL="26114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7pPr>
            <a:lvl8pPr marL="30686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8pPr>
            <a:lvl9pPr marL="35258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9pPr>
          </a:lstStyle>
          <a:p>
            <a:pPr marL="638175" lvl="2" indent="-285750">
              <a:buClrTx/>
              <a:buSzPct val="150000"/>
              <a:defRPr/>
            </a:pPr>
            <a:endParaRPr lang="en-US" sz="1600" dirty="0">
              <a:latin typeface="Arial" charset="0"/>
            </a:endParaRPr>
          </a:p>
          <a:p>
            <a:pPr marL="342900" lvl="1" indent="-342900">
              <a:spcBef>
                <a:spcPts val="600"/>
              </a:spcBef>
              <a:spcAft>
                <a:spcPts val="600"/>
              </a:spcAft>
              <a:buClrTx/>
              <a:buSzPct val="150000"/>
              <a:buFont typeface="Arial" panose="020B0604020202020204" pitchFamily="34" charset="0"/>
              <a:buChar char="•"/>
              <a:defRPr/>
            </a:pPr>
            <a:r>
              <a:rPr lang="en-US" sz="2000" dirty="0">
                <a:solidFill>
                  <a:srgbClr val="FF0000"/>
                </a:solidFill>
                <a:latin typeface="Arial" charset="0"/>
              </a:rPr>
              <a:t>Cyber Security Intelligence Platform:</a:t>
            </a:r>
          </a:p>
          <a:p>
            <a:pPr marL="638175" lvl="2" indent="-285750" algn="just">
              <a:buClrTx/>
              <a:buSzPct val="150000"/>
              <a:defRPr/>
            </a:pPr>
            <a:r>
              <a:rPr lang="en-US" sz="1600" dirty="0">
                <a:latin typeface="Arial" charset="0"/>
              </a:rPr>
              <a:t>provides GAMMA operators the possibility to obtain relevant information about possible (cyber) attacks on ATM systems, crawling the internet though open sources such as social networks, in order to determine the sentiment and/or threats related to a particular target. </a:t>
            </a:r>
          </a:p>
          <a:p>
            <a:pPr marL="638175" lvl="2" indent="-285750" algn="just">
              <a:buClrTx/>
              <a:buSzPct val="150000"/>
              <a:defRPr/>
            </a:pPr>
            <a:r>
              <a:rPr lang="en-US" sz="1600" dirty="0">
                <a:latin typeface="Arial" charset="0"/>
              </a:rPr>
              <a:t>It allows also to identify the motivation, the characteristics and the identities of the attackers.</a:t>
            </a:r>
          </a:p>
          <a:p>
            <a:pPr marL="638175" lvl="2" indent="-285750">
              <a:spcBef>
                <a:spcPts val="0"/>
              </a:spcBef>
              <a:spcAft>
                <a:spcPts val="0"/>
              </a:spcAft>
              <a:buClrTx/>
              <a:buSzPct val="150000"/>
              <a:buFont typeface="Arial" panose="020B0604020202020204" pitchFamily="34" charset="0"/>
              <a:buChar char="•"/>
              <a:defRPr/>
            </a:pPr>
            <a:endParaRPr lang="en-GB" altLang="nl-NL" sz="1600" dirty="0">
              <a:latin typeface="Arial" charset="0"/>
            </a:endParaRPr>
          </a:p>
          <a:p>
            <a:pPr marL="638175" lvl="2" indent="-285750">
              <a:spcBef>
                <a:spcPts val="0"/>
              </a:spcBef>
              <a:spcAft>
                <a:spcPts val="600"/>
              </a:spcAft>
              <a:buClrTx/>
              <a:buSzPct val="150000"/>
              <a:buFont typeface="Arial" panose="020B0604020202020204" pitchFamily="34" charset="0"/>
              <a:buChar char="•"/>
              <a:defRPr/>
            </a:pPr>
            <a:endParaRPr lang="en-GB" altLang="nl-NL" sz="1600" dirty="0">
              <a:latin typeface="Arial" charset="0"/>
            </a:endParaRPr>
          </a:p>
          <a:p>
            <a:pPr marL="638175" lvl="2" indent="-285750">
              <a:spcBef>
                <a:spcPts val="0"/>
              </a:spcBef>
              <a:spcAft>
                <a:spcPts val="600"/>
              </a:spcAft>
              <a:buClrTx/>
              <a:buSzPct val="150000"/>
              <a:buFont typeface="Arial" panose="020B0604020202020204" pitchFamily="34" charset="0"/>
              <a:buChar char="•"/>
              <a:defRPr/>
            </a:pPr>
            <a:endParaRPr lang="en-US" sz="1600" dirty="0">
              <a:latin typeface="Arial" charset="0"/>
            </a:endParaRPr>
          </a:p>
        </p:txBody>
      </p:sp>
    </p:spTree>
    <p:extLst>
      <p:ext uri="{BB962C8B-B14F-4D97-AF65-F5344CB8AC3E}">
        <p14:creationId xmlns:p14="http://schemas.microsoft.com/office/powerpoint/2010/main" val="553232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piè di pagina 3"/>
          <p:cNvSpPr>
            <a:spLocks noGrp="1"/>
          </p:cNvSpPr>
          <p:nvPr>
            <p:ph type="ftr" sz="quarter" idx="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it-IT"/>
              <a:t>© GAMMA.All rights reserved</a:t>
            </a:r>
          </a:p>
        </p:txBody>
      </p:sp>
      <p:sp>
        <p:nvSpPr>
          <p:cNvPr id="2" name="Segnaposto numero diapositiva 1"/>
          <p:cNvSpPr>
            <a:spLocks noGrp="1"/>
          </p:cNvSpPr>
          <p:nvPr>
            <p:ph type="sldNum" sz="quarter" idx="4"/>
          </p:nvPr>
        </p:nvSpPr>
        <p:spPr/>
        <p:txBody>
          <a:bodyPr/>
          <a:lstStyle/>
          <a:p>
            <a:pPr>
              <a:defRPr/>
            </a:pPr>
            <a:fld id="{EDE0FB9E-67DE-4B56-9674-F4ADC4EC136D}" type="slidenum">
              <a:rPr lang="en-US" smtClean="0"/>
              <a:pPr>
                <a:defRPr/>
              </a:pPr>
              <a:t>7</a:t>
            </a:fld>
            <a:endParaRPr lang="en-US" dirty="0"/>
          </a:p>
        </p:txBody>
      </p:sp>
      <p:sp>
        <p:nvSpPr>
          <p:cNvPr id="5" name="Segnaposto contenuto 2"/>
          <p:cNvSpPr txBox="1">
            <a:spLocks/>
          </p:cNvSpPr>
          <p:nvPr/>
        </p:nvSpPr>
        <p:spPr>
          <a:xfrm>
            <a:off x="457200" y="1143000"/>
            <a:ext cx="7924800" cy="5486400"/>
          </a:xfrm>
          <a:prstGeom prst="rect">
            <a:avLst/>
          </a:prstGeom>
        </p:spPr>
        <p:txBody>
          <a:bodyPr/>
          <a:lstStyle>
            <a:lvl1pPr marL="266700" indent="-266700" algn="l" rtl="0" eaLnBrk="0" fontAlgn="base" hangingPunct="0">
              <a:spcBef>
                <a:spcPct val="20000"/>
              </a:spcBef>
              <a:spcAft>
                <a:spcPct val="0"/>
              </a:spcAft>
              <a:buClr>
                <a:srgbClr val="FF0000"/>
              </a:buClr>
              <a:buSzPct val="150000"/>
              <a:buFont typeface="Arial" charset="0"/>
              <a:buChar char="•"/>
              <a:defRPr sz="2000">
                <a:solidFill>
                  <a:schemeClr val="tx1"/>
                </a:solidFill>
                <a:latin typeface="+mn-lt"/>
                <a:ea typeface="+mn-ea"/>
                <a:cs typeface="+mn-cs"/>
              </a:defRPr>
            </a:lvl1pPr>
            <a:lvl2pPr marL="617538" indent="-171450" algn="l" rtl="0" eaLnBrk="0" fontAlgn="base" hangingPunct="0">
              <a:spcBef>
                <a:spcPct val="20000"/>
              </a:spcBef>
              <a:spcAft>
                <a:spcPct val="0"/>
              </a:spcAft>
              <a:buClr>
                <a:srgbClr val="FF0000"/>
              </a:buClr>
              <a:buSzPct val="110000"/>
              <a:buFont typeface="Arial" charset="0"/>
              <a:buChar char="•"/>
              <a:defRPr sz="1700">
                <a:solidFill>
                  <a:schemeClr val="tx1"/>
                </a:solidFill>
                <a:latin typeface="+mn-lt"/>
              </a:defRPr>
            </a:lvl2pPr>
            <a:lvl3pPr marL="969963" indent="-173038" algn="l" rtl="0" eaLnBrk="0" fontAlgn="base" hangingPunct="0">
              <a:spcBef>
                <a:spcPct val="20000"/>
              </a:spcBef>
              <a:spcAft>
                <a:spcPct val="0"/>
              </a:spcAft>
              <a:buClr>
                <a:srgbClr val="FF0000"/>
              </a:buClr>
              <a:buSzPct val="105000"/>
              <a:buFont typeface="Arial" charset="0"/>
              <a:buChar char="•"/>
              <a:defRPr sz="1500">
                <a:solidFill>
                  <a:schemeClr val="tx1"/>
                </a:solidFill>
                <a:latin typeface="+mn-lt"/>
              </a:defRPr>
            </a:lvl3pPr>
            <a:lvl4pPr marL="1333500" indent="-184150" algn="l" rtl="0" eaLnBrk="0" fontAlgn="base" hangingPunct="0">
              <a:spcBef>
                <a:spcPct val="20000"/>
              </a:spcBef>
              <a:spcAft>
                <a:spcPct val="0"/>
              </a:spcAft>
              <a:buClr>
                <a:srgbClr val="FF0000"/>
              </a:buClr>
              <a:buFont typeface="Arial" charset="0"/>
              <a:buChar char="•"/>
              <a:defRPr sz="1500">
                <a:solidFill>
                  <a:schemeClr val="tx1"/>
                </a:solidFill>
                <a:latin typeface="+mn-lt"/>
              </a:defRPr>
            </a:lvl4pPr>
            <a:lvl5pPr marL="1697038" indent="-184150" algn="l" rtl="0" eaLnBrk="0" fontAlgn="base" hangingPunct="0">
              <a:spcBef>
                <a:spcPct val="20000"/>
              </a:spcBef>
              <a:spcAft>
                <a:spcPct val="0"/>
              </a:spcAft>
              <a:buClr>
                <a:srgbClr val="FF0000"/>
              </a:buClr>
              <a:buFont typeface="Arial" charset="0"/>
              <a:buChar char="•"/>
              <a:defRPr sz="1500">
                <a:solidFill>
                  <a:schemeClr val="tx1"/>
                </a:solidFill>
                <a:latin typeface="+mn-lt"/>
              </a:defRPr>
            </a:lvl5pPr>
            <a:lvl6pPr marL="21542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6pPr>
            <a:lvl7pPr marL="26114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7pPr>
            <a:lvl8pPr marL="30686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8pPr>
            <a:lvl9pPr marL="3525838" indent="-184150" algn="l" rtl="0" fontAlgn="base">
              <a:spcBef>
                <a:spcPct val="20000"/>
              </a:spcBef>
              <a:spcAft>
                <a:spcPct val="0"/>
              </a:spcAft>
              <a:buClr>
                <a:srgbClr val="FF0000"/>
              </a:buClr>
              <a:buFont typeface="Arial" pitchFamily="34" charset="0"/>
              <a:buChar char="–"/>
              <a:defRPr sz="1500">
                <a:solidFill>
                  <a:schemeClr val="tx1"/>
                </a:solidFill>
                <a:latin typeface="+mn-lt"/>
              </a:defRPr>
            </a:lvl9pPr>
          </a:lstStyle>
          <a:p>
            <a:pPr marL="342900" lvl="1" indent="-342900">
              <a:spcBef>
                <a:spcPts val="600"/>
              </a:spcBef>
              <a:spcAft>
                <a:spcPts val="600"/>
              </a:spcAft>
              <a:buClrTx/>
              <a:buSzPct val="150000"/>
              <a:buFont typeface="Arial" panose="020B0604020202020204" pitchFamily="34" charset="0"/>
              <a:buChar char="•"/>
              <a:defRPr/>
            </a:pPr>
            <a:r>
              <a:rPr lang="it-IT" sz="2000" dirty="0">
                <a:solidFill>
                  <a:srgbClr val="FF0000"/>
                </a:solidFill>
                <a:latin typeface="Arial" charset="0"/>
              </a:rPr>
              <a:t>Attack </a:t>
            </a:r>
            <a:r>
              <a:rPr lang="it-IT" sz="2000" dirty="0" err="1">
                <a:solidFill>
                  <a:srgbClr val="FF0000"/>
                </a:solidFill>
                <a:latin typeface="Arial" charset="0"/>
              </a:rPr>
              <a:t>Effect</a:t>
            </a:r>
            <a:r>
              <a:rPr lang="it-IT" sz="2000" dirty="0">
                <a:solidFill>
                  <a:srgbClr val="FF0000"/>
                </a:solidFill>
                <a:latin typeface="Arial" charset="0"/>
              </a:rPr>
              <a:t> </a:t>
            </a:r>
            <a:r>
              <a:rPr lang="it-IT" sz="2000" dirty="0" err="1">
                <a:solidFill>
                  <a:srgbClr val="FF0000"/>
                </a:solidFill>
                <a:latin typeface="Arial" charset="0"/>
              </a:rPr>
              <a:t>Prediction</a:t>
            </a:r>
            <a:r>
              <a:rPr lang="it-IT" sz="2000" dirty="0">
                <a:solidFill>
                  <a:srgbClr val="FF0000"/>
                </a:solidFill>
                <a:latin typeface="Arial" charset="0"/>
              </a:rPr>
              <a:t>: </a:t>
            </a:r>
          </a:p>
          <a:p>
            <a:pPr marL="638175" lvl="2" indent="-285750">
              <a:buClrTx/>
              <a:buSzPct val="150000"/>
              <a:defRPr/>
            </a:pPr>
            <a:r>
              <a:rPr lang="en-US" sz="1600" dirty="0">
                <a:latin typeface="Arial" charset="0"/>
              </a:rPr>
              <a:t>Is a decision support SMP sub-system that provides a joint assessment of the information received from different sensors (event detectors) </a:t>
            </a:r>
          </a:p>
          <a:p>
            <a:pPr marL="638175" lvl="2" indent="-285750">
              <a:buClrTx/>
              <a:buSzPct val="150000"/>
              <a:defRPr/>
            </a:pPr>
            <a:r>
              <a:rPr lang="en-US" sz="1600" dirty="0">
                <a:latin typeface="Arial" charset="0"/>
              </a:rPr>
              <a:t>It creates a directed graph structure to describe the ATM system encoding all Supporting Assets (SA) as a subset of nodes and all threat scenarios as a set of paths to the SAs, that form the graph</a:t>
            </a:r>
          </a:p>
          <a:p>
            <a:pPr marL="638175" lvl="2" indent="-285750">
              <a:buClrTx/>
              <a:buSzPct val="150000"/>
              <a:defRPr/>
            </a:pPr>
            <a:r>
              <a:rPr lang="en-US" sz="1600" dirty="0">
                <a:latin typeface="Arial" charset="0"/>
              </a:rPr>
              <a:t>Additionally, an impact value for each type of attack for each security control is given (or a set of values for different Impact Areas).</a:t>
            </a:r>
          </a:p>
          <a:p>
            <a:pPr marL="638175" lvl="2" indent="-285750">
              <a:buClrTx/>
              <a:buSzPct val="150000"/>
              <a:defRPr/>
            </a:pPr>
            <a:endParaRPr lang="it-IT" sz="1600" dirty="0">
              <a:latin typeface="Arial" charset="0"/>
            </a:endParaRPr>
          </a:p>
          <a:p>
            <a:pPr marL="342900" lvl="1" indent="-342900">
              <a:spcBef>
                <a:spcPts val="600"/>
              </a:spcBef>
              <a:spcAft>
                <a:spcPts val="600"/>
              </a:spcAft>
              <a:buClrTx/>
              <a:buSzPct val="150000"/>
              <a:buFont typeface="Arial" panose="020B0604020202020204" pitchFamily="34" charset="0"/>
              <a:buChar char="•"/>
              <a:defRPr/>
            </a:pPr>
            <a:r>
              <a:rPr lang="en-US" sz="2000" dirty="0">
                <a:solidFill>
                  <a:srgbClr val="FF0000"/>
                </a:solidFill>
                <a:latin typeface="Arial" charset="0"/>
              </a:rPr>
              <a:t>Information Dissemination System: </a:t>
            </a:r>
          </a:p>
          <a:p>
            <a:pPr marL="638175" lvl="2" indent="-285750">
              <a:buClrTx/>
              <a:buSzPct val="150000"/>
              <a:defRPr/>
            </a:pPr>
            <a:r>
              <a:rPr lang="en-GB" altLang="nl-NL" sz="1600" dirty="0">
                <a:latin typeface="Arial" charset="0"/>
              </a:rPr>
              <a:t>Disseminate automatically security reports from the SMP at European level to connected SMPs at National levels</a:t>
            </a:r>
            <a:r>
              <a:rPr lang="en-US" altLang="nl-NL" sz="1600" dirty="0">
                <a:latin typeface="Arial" charset="0"/>
              </a:rPr>
              <a:t>, </a:t>
            </a:r>
            <a:r>
              <a:rPr lang="en-GB" altLang="nl-NL" sz="1600" dirty="0">
                <a:latin typeface="Arial" charset="0"/>
              </a:rPr>
              <a:t>applying (automatic) filtering conditions </a:t>
            </a:r>
          </a:p>
          <a:p>
            <a:pPr marL="638175" lvl="2" indent="-285750">
              <a:buClrTx/>
              <a:buSzPct val="150000"/>
              <a:defRPr/>
            </a:pPr>
            <a:r>
              <a:rPr lang="en-US" altLang="nl-NL" sz="1600" dirty="0">
                <a:latin typeface="Arial" charset="0"/>
              </a:rPr>
              <a:t>Allow the SMP operator at National level to disseminate manually security reports to other connected Security Management Platforms at national or European level</a:t>
            </a:r>
            <a:endParaRPr lang="en-GB" altLang="nl-NL" sz="1600" dirty="0">
              <a:latin typeface="Arial" charset="0"/>
            </a:endParaRPr>
          </a:p>
          <a:p>
            <a:pPr marL="638175" lvl="2" indent="-285750">
              <a:buClrTx/>
              <a:buSzPct val="150000"/>
              <a:defRPr/>
            </a:pPr>
            <a:r>
              <a:rPr lang="en-GB" altLang="nl-NL" sz="1600" dirty="0">
                <a:latin typeface="Arial" charset="0"/>
              </a:rPr>
              <a:t>Show security reports on both tabular and geographical presentations and </a:t>
            </a:r>
            <a:r>
              <a:rPr lang="en-GB" sz="1600" dirty="0">
                <a:latin typeface="Arial" charset="0"/>
              </a:rPr>
              <a:t>security critical subjects (e.g. aircraft, network trunk/nodes, critical infrastructures) </a:t>
            </a:r>
            <a:r>
              <a:rPr lang="en-GB" altLang="nl-NL" sz="1600" dirty="0">
                <a:latin typeface="Arial" charset="0"/>
              </a:rPr>
              <a:t>on the concise situational awareness display allowing for early detection of potential causality/escalation. </a:t>
            </a:r>
          </a:p>
        </p:txBody>
      </p:sp>
      <p:sp>
        <p:nvSpPr>
          <p:cNvPr id="11269" name="Rectangle 5"/>
          <p:cNvSpPr>
            <a:spLocks noChangeArrowheads="1"/>
          </p:cNvSpPr>
          <p:nvPr/>
        </p:nvSpPr>
        <p:spPr bwMode="auto">
          <a:xfrm>
            <a:off x="2590800" y="228600"/>
            <a:ext cx="6324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FF0000"/>
              </a:buClr>
              <a:buSzPct val="150000"/>
              <a:buFont typeface="Arial" charset="0"/>
              <a:buChar char="•"/>
              <a:defRPr sz="2000">
                <a:solidFill>
                  <a:schemeClr val="tx1"/>
                </a:solidFill>
                <a:latin typeface="Arial" charset="0"/>
              </a:defRPr>
            </a:lvl1pPr>
            <a:lvl2pPr marL="742950" indent="-285750" eaLnBrk="0" hangingPunct="0">
              <a:spcBef>
                <a:spcPct val="20000"/>
              </a:spcBef>
              <a:buClr>
                <a:srgbClr val="FF0000"/>
              </a:buClr>
              <a:buSzPct val="110000"/>
              <a:buFont typeface="Arial" charset="0"/>
              <a:buChar char="•"/>
              <a:defRPr sz="1700">
                <a:solidFill>
                  <a:schemeClr val="tx1"/>
                </a:solidFill>
                <a:latin typeface="Arial" charset="0"/>
              </a:defRPr>
            </a:lvl2pPr>
            <a:lvl3pPr marL="1143000" indent="-228600" eaLnBrk="0" hangingPunct="0">
              <a:spcBef>
                <a:spcPct val="20000"/>
              </a:spcBef>
              <a:buClr>
                <a:srgbClr val="FF0000"/>
              </a:buClr>
              <a:buSzPct val="105000"/>
              <a:buFont typeface="Arial" charset="0"/>
              <a:buChar char="•"/>
              <a:defRPr sz="1500">
                <a:solidFill>
                  <a:schemeClr val="tx1"/>
                </a:solidFill>
                <a:latin typeface="Arial" charset="0"/>
              </a:defRPr>
            </a:lvl3pPr>
            <a:lvl4pPr marL="1600200" indent="-228600" eaLnBrk="0" hangingPunct="0">
              <a:spcBef>
                <a:spcPct val="20000"/>
              </a:spcBef>
              <a:buClr>
                <a:srgbClr val="FF0000"/>
              </a:buClr>
              <a:buFont typeface="Arial" charset="0"/>
              <a:buChar char="•"/>
              <a:defRPr sz="1500">
                <a:solidFill>
                  <a:schemeClr val="tx1"/>
                </a:solidFill>
                <a:latin typeface="Arial" charset="0"/>
              </a:defRPr>
            </a:lvl4pPr>
            <a:lvl5pPr marL="2057400" indent="-228600" eaLnBrk="0" hangingPunct="0">
              <a:spcBef>
                <a:spcPct val="20000"/>
              </a:spcBef>
              <a:buClr>
                <a:srgbClr val="FF0000"/>
              </a:buClr>
              <a:buFont typeface="Arial" charset="0"/>
              <a:buChar char="•"/>
              <a:defRPr sz="1500">
                <a:solidFill>
                  <a:schemeClr val="tx1"/>
                </a:solidFill>
                <a:latin typeface="Arial" charset="0"/>
              </a:defRPr>
            </a:lvl5pPr>
            <a:lvl6pPr marL="25146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6pPr>
            <a:lvl7pPr marL="29718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7pPr>
            <a:lvl8pPr marL="34290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8pPr>
            <a:lvl9pPr marL="38862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9pPr>
          </a:lstStyle>
          <a:p>
            <a:pPr algn="r">
              <a:spcBef>
                <a:spcPct val="0"/>
              </a:spcBef>
              <a:buClrTx/>
              <a:buSzTx/>
              <a:buFontTx/>
              <a:buNone/>
            </a:pPr>
            <a:r>
              <a:rPr lang="en-US" altLang="fr-FR" sz="1800" b="1" dirty="0">
                <a:solidFill>
                  <a:schemeClr val="bg1"/>
                </a:solidFill>
              </a:rPr>
              <a:t>Security Management Platform: main functions (2/2)</a:t>
            </a:r>
          </a:p>
          <a:p>
            <a:pPr algn="r">
              <a:spcBef>
                <a:spcPct val="0"/>
              </a:spcBef>
              <a:buClrTx/>
              <a:buSzTx/>
              <a:buFontTx/>
              <a:buNone/>
            </a:pPr>
            <a:endParaRPr lang="fr-FR" altLang="fr-FR" sz="1800" dirty="0"/>
          </a:p>
        </p:txBody>
      </p:sp>
    </p:spTree>
    <p:extLst>
      <p:ext uri="{BB962C8B-B14F-4D97-AF65-F5344CB8AC3E}">
        <p14:creationId xmlns:p14="http://schemas.microsoft.com/office/powerpoint/2010/main" val="3756730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piè di pagina 3"/>
          <p:cNvSpPr>
            <a:spLocks noGrp="1"/>
          </p:cNvSpPr>
          <p:nvPr>
            <p:ph type="ftr" sz="quarter" idx="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it-IT" dirty="0" smtClean="0"/>
              <a:t>© </a:t>
            </a:r>
            <a:r>
              <a:rPr lang="en-US" altLang="it-IT" dirty="0" err="1" smtClean="0"/>
              <a:t>GAMMA.All</a:t>
            </a:r>
            <a:r>
              <a:rPr lang="en-US" altLang="it-IT" dirty="0" smtClean="0"/>
              <a:t> rights reserved</a:t>
            </a:r>
          </a:p>
        </p:txBody>
      </p:sp>
      <p:sp>
        <p:nvSpPr>
          <p:cNvPr id="2" name="Segnaposto numero diapositiva 1"/>
          <p:cNvSpPr>
            <a:spLocks noGrp="1"/>
          </p:cNvSpPr>
          <p:nvPr>
            <p:ph type="sldNum" sz="quarter" idx="4"/>
          </p:nvPr>
        </p:nvSpPr>
        <p:spPr/>
        <p:txBody>
          <a:bodyPr/>
          <a:lstStyle/>
          <a:p>
            <a:pPr>
              <a:defRPr/>
            </a:pPr>
            <a:fld id="{EDE0FB9E-67DE-4B56-9674-F4ADC4EC136D}" type="slidenum">
              <a:rPr lang="en-US" smtClean="0"/>
              <a:pPr>
                <a:defRPr/>
              </a:pPr>
              <a:t>8</a:t>
            </a:fld>
            <a:endParaRPr lang="en-US" dirty="0"/>
          </a:p>
        </p:txBody>
      </p:sp>
      <p:sp>
        <p:nvSpPr>
          <p:cNvPr id="11269" name="Rectangle 5"/>
          <p:cNvSpPr>
            <a:spLocks noChangeArrowheads="1"/>
          </p:cNvSpPr>
          <p:nvPr/>
        </p:nvSpPr>
        <p:spPr bwMode="auto">
          <a:xfrm>
            <a:off x="2297103" y="228600"/>
            <a:ext cx="661829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FF0000"/>
              </a:buClr>
              <a:buSzPct val="150000"/>
              <a:buFont typeface="Arial" charset="0"/>
              <a:buChar char="•"/>
              <a:defRPr sz="2000">
                <a:solidFill>
                  <a:schemeClr val="tx1"/>
                </a:solidFill>
                <a:latin typeface="Arial" charset="0"/>
              </a:defRPr>
            </a:lvl1pPr>
            <a:lvl2pPr marL="742950" indent="-285750" eaLnBrk="0" hangingPunct="0">
              <a:spcBef>
                <a:spcPct val="20000"/>
              </a:spcBef>
              <a:buClr>
                <a:srgbClr val="FF0000"/>
              </a:buClr>
              <a:buSzPct val="110000"/>
              <a:buFont typeface="Arial" charset="0"/>
              <a:buChar char="•"/>
              <a:defRPr sz="1700">
                <a:solidFill>
                  <a:schemeClr val="tx1"/>
                </a:solidFill>
                <a:latin typeface="Arial" charset="0"/>
              </a:defRPr>
            </a:lvl2pPr>
            <a:lvl3pPr marL="1143000" indent="-228600" eaLnBrk="0" hangingPunct="0">
              <a:spcBef>
                <a:spcPct val="20000"/>
              </a:spcBef>
              <a:buClr>
                <a:srgbClr val="FF0000"/>
              </a:buClr>
              <a:buSzPct val="105000"/>
              <a:buFont typeface="Arial" charset="0"/>
              <a:buChar char="•"/>
              <a:defRPr sz="1500">
                <a:solidFill>
                  <a:schemeClr val="tx1"/>
                </a:solidFill>
                <a:latin typeface="Arial" charset="0"/>
              </a:defRPr>
            </a:lvl3pPr>
            <a:lvl4pPr marL="1600200" indent="-228600" eaLnBrk="0" hangingPunct="0">
              <a:spcBef>
                <a:spcPct val="20000"/>
              </a:spcBef>
              <a:buClr>
                <a:srgbClr val="FF0000"/>
              </a:buClr>
              <a:buFont typeface="Arial" charset="0"/>
              <a:buChar char="•"/>
              <a:defRPr sz="1500">
                <a:solidFill>
                  <a:schemeClr val="tx1"/>
                </a:solidFill>
                <a:latin typeface="Arial" charset="0"/>
              </a:defRPr>
            </a:lvl4pPr>
            <a:lvl5pPr marL="2057400" indent="-228600" eaLnBrk="0" hangingPunct="0">
              <a:spcBef>
                <a:spcPct val="20000"/>
              </a:spcBef>
              <a:buClr>
                <a:srgbClr val="FF0000"/>
              </a:buClr>
              <a:buFont typeface="Arial" charset="0"/>
              <a:buChar char="•"/>
              <a:defRPr sz="1500">
                <a:solidFill>
                  <a:schemeClr val="tx1"/>
                </a:solidFill>
                <a:latin typeface="Arial" charset="0"/>
              </a:defRPr>
            </a:lvl5pPr>
            <a:lvl6pPr marL="25146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6pPr>
            <a:lvl7pPr marL="29718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7pPr>
            <a:lvl8pPr marL="34290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8pPr>
            <a:lvl9pPr marL="38862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9pPr>
          </a:lstStyle>
          <a:p>
            <a:pPr algn="r">
              <a:spcBef>
                <a:spcPct val="0"/>
              </a:spcBef>
              <a:buClrTx/>
              <a:buSzTx/>
              <a:buFontTx/>
              <a:buNone/>
            </a:pPr>
            <a:r>
              <a:rPr lang="en-US" altLang="fr-FR" sz="1800" b="1" dirty="0" smtClean="0">
                <a:solidFill>
                  <a:schemeClr val="bg1"/>
                </a:solidFill>
              </a:rPr>
              <a:t>Security Management Platform architectural lay out</a:t>
            </a:r>
          </a:p>
          <a:p>
            <a:pPr algn="r">
              <a:spcBef>
                <a:spcPct val="0"/>
              </a:spcBef>
              <a:buClrTx/>
              <a:buSzTx/>
              <a:buFontTx/>
              <a:buNone/>
            </a:pPr>
            <a:endParaRPr lang="fr-FR" altLang="fr-FR" sz="1800" dirty="0"/>
          </a:p>
        </p:txBody>
      </p:sp>
      <p:sp>
        <p:nvSpPr>
          <p:cNvPr id="10" name="TextBox 72"/>
          <p:cNvSpPr txBox="1"/>
          <p:nvPr/>
        </p:nvSpPr>
        <p:spPr>
          <a:xfrm>
            <a:off x="1698374" y="874931"/>
            <a:ext cx="1639349" cy="246221"/>
          </a:xfrm>
          <a:prstGeom prst="rect">
            <a:avLst/>
          </a:prstGeom>
          <a:noFill/>
        </p:spPr>
        <p:txBody>
          <a:bodyPr wrap="square" rtlCol="0">
            <a:spAutoFit/>
          </a:bodyPr>
          <a:lstStyle/>
          <a:p>
            <a:pPr algn="ctr"/>
            <a:r>
              <a:rPr lang="en-US" sz="1000" b="1" i="1" dirty="0" smtClean="0">
                <a:solidFill>
                  <a:srgbClr val="FF0000"/>
                </a:solidFill>
              </a:rPr>
              <a:t>Alerts in input to SMP</a:t>
            </a:r>
            <a:endParaRPr lang="en-US" sz="1000" b="1" i="1" dirty="0">
              <a:solidFill>
                <a:srgbClr val="FF0000"/>
              </a:solidFill>
            </a:endParaRPr>
          </a:p>
        </p:txBody>
      </p:sp>
      <p:sp>
        <p:nvSpPr>
          <p:cNvPr id="50" name="TextBox 87"/>
          <p:cNvSpPr txBox="1"/>
          <p:nvPr/>
        </p:nvSpPr>
        <p:spPr>
          <a:xfrm>
            <a:off x="386551" y="1586637"/>
            <a:ext cx="2356649" cy="230832"/>
          </a:xfrm>
          <a:prstGeom prst="rect">
            <a:avLst/>
          </a:prstGeom>
          <a:noFill/>
        </p:spPr>
        <p:txBody>
          <a:bodyPr wrap="square" rtlCol="0">
            <a:spAutoFit/>
          </a:bodyPr>
          <a:lstStyle>
            <a:defPPr>
              <a:defRPr lang="en-US"/>
            </a:defPPr>
            <a:lvl1pPr>
              <a:defRPr sz="800"/>
            </a:lvl1pPr>
          </a:lstStyle>
          <a:p>
            <a:pPr algn="ctr"/>
            <a:r>
              <a:rPr lang="en-US" dirty="0" smtClean="0"/>
              <a:t>&lt;</a:t>
            </a:r>
            <a:r>
              <a:rPr lang="en-US" sz="900" b="1" dirty="0" smtClean="0"/>
              <a:t>Local Security  Operation Centre</a:t>
            </a:r>
            <a:r>
              <a:rPr lang="en-US" dirty="0" smtClean="0"/>
              <a:t>&gt;</a:t>
            </a:r>
            <a:endParaRPr lang="en-US" dirty="0"/>
          </a:p>
        </p:txBody>
      </p:sp>
      <p:cxnSp>
        <p:nvCxnSpPr>
          <p:cNvPr id="55" name="Straight Connector 92"/>
          <p:cNvCxnSpPr/>
          <p:nvPr/>
        </p:nvCxnSpPr>
        <p:spPr>
          <a:xfrm flipV="1">
            <a:off x="2362200" y="1440911"/>
            <a:ext cx="1600200" cy="1"/>
          </a:xfrm>
          <a:prstGeom prst="line">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Connector 93"/>
          <p:cNvCxnSpPr/>
          <p:nvPr/>
        </p:nvCxnSpPr>
        <p:spPr>
          <a:xfrm flipV="1">
            <a:off x="2601903" y="2209799"/>
            <a:ext cx="1360497" cy="1"/>
          </a:xfrm>
          <a:prstGeom prst="line">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77" name="TextBox 87"/>
          <p:cNvSpPr txBox="1"/>
          <p:nvPr/>
        </p:nvSpPr>
        <p:spPr>
          <a:xfrm>
            <a:off x="934298" y="1276552"/>
            <a:ext cx="1454932" cy="230832"/>
          </a:xfrm>
          <a:prstGeom prst="rect">
            <a:avLst/>
          </a:prstGeom>
          <a:noFill/>
        </p:spPr>
        <p:txBody>
          <a:bodyPr wrap="square" rtlCol="0">
            <a:spAutoFit/>
          </a:bodyPr>
          <a:lstStyle>
            <a:defPPr>
              <a:defRPr lang="en-US"/>
            </a:defPPr>
            <a:lvl1pPr>
              <a:defRPr sz="800"/>
            </a:lvl1pPr>
          </a:lstStyle>
          <a:p>
            <a:r>
              <a:rPr lang="en-US" dirty="0" smtClean="0"/>
              <a:t>&lt;</a:t>
            </a:r>
            <a:r>
              <a:rPr lang="en-US" sz="900" b="1" dirty="0" smtClean="0"/>
              <a:t>Local ATM  domain</a:t>
            </a:r>
            <a:r>
              <a:rPr lang="en-US" dirty="0" smtClean="0"/>
              <a:t>&gt;</a:t>
            </a:r>
            <a:endParaRPr lang="en-US" dirty="0"/>
          </a:p>
        </p:txBody>
      </p:sp>
      <p:sp>
        <p:nvSpPr>
          <p:cNvPr id="78" name="TextBox 87"/>
          <p:cNvSpPr txBox="1"/>
          <p:nvPr/>
        </p:nvSpPr>
        <p:spPr>
          <a:xfrm rot="16200000">
            <a:off x="-133196" y="3239705"/>
            <a:ext cx="1954612" cy="246221"/>
          </a:xfrm>
          <a:prstGeom prst="rect">
            <a:avLst/>
          </a:prstGeom>
          <a:noFill/>
        </p:spPr>
        <p:txBody>
          <a:bodyPr wrap="square" rtlCol="0">
            <a:spAutoFit/>
          </a:bodyPr>
          <a:lstStyle>
            <a:defPPr>
              <a:defRPr lang="en-US"/>
            </a:defPPr>
            <a:lvl1pPr>
              <a:defRPr sz="800"/>
            </a:lvl1pPr>
          </a:lstStyle>
          <a:p>
            <a:r>
              <a:rPr lang="en-US" sz="1000" b="1" dirty="0" smtClean="0">
                <a:solidFill>
                  <a:srgbClr val="0070C0"/>
                </a:solidFill>
              </a:rPr>
              <a:t>SECURITY PROTOTIPES</a:t>
            </a:r>
            <a:r>
              <a:rPr lang="en-US" sz="900" dirty="0" smtClean="0"/>
              <a:t>:</a:t>
            </a:r>
          </a:p>
        </p:txBody>
      </p:sp>
      <p:sp>
        <p:nvSpPr>
          <p:cNvPr id="62" name="Rettangolo 5"/>
          <p:cNvSpPr/>
          <p:nvPr/>
        </p:nvSpPr>
        <p:spPr bwMode="auto">
          <a:xfrm>
            <a:off x="4953000" y="1272200"/>
            <a:ext cx="3342015" cy="3124200"/>
          </a:xfrm>
          <a:prstGeom prst="rect">
            <a:avLst/>
          </a:prstGeom>
          <a:noFill/>
          <a:ln w="19050" cap="flat" cmpd="sng" algn="ctr">
            <a:solidFill>
              <a:srgbClr val="FF0000"/>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endParaRPr>
          </a:p>
        </p:txBody>
      </p:sp>
      <p:sp>
        <p:nvSpPr>
          <p:cNvPr id="72" name="Rounded Rectangle 133"/>
          <p:cNvSpPr/>
          <p:nvPr/>
        </p:nvSpPr>
        <p:spPr>
          <a:xfrm>
            <a:off x="5405805" y="3478830"/>
            <a:ext cx="1623645" cy="331170"/>
          </a:xfrm>
          <a:prstGeom prst="roundRect">
            <a:avLst>
              <a:gd name="adj" fmla="val 606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smtClean="0">
                <a:solidFill>
                  <a:schemeClr val="accent1">
                    <a:lumMod val="50000"/>
                  </a:schemeClr>
                </a:solidFill>
              </a:rPr>
              <a:t>Decision Support </a:t>
            </a:r>
            <a:endParaRPr lang="en-US" sz="1200" b="1" dirty="0">
              <a:solidFill>
                <a:schemeClr val="accent1">
                  <a:lumMod val="50000"/>
                </a:schemeClr>
              </a:solidFill>
            </a:endParaRPr>
          </a:p>
        </p:txBody>
      </p:sp>
      <p:sp>
        <p:nvSpPr>
          <p:cNvPr id="73" name="Rounded Rectangle 30"/>
          <p:cNvSpPr/>
          <p:nvPr/>
        </p:nvSpPr>
        <p:spPr>
          <a:xfrm>
            <a:off x="5154643" y="2179150"/>
            <a:ext cx="1968067" cy="524834"/>
          </a:xfrm>
          <a:prstGeom prst="roundRect">
            <a:avLst>
              <a:gd name="adj" fmla="val 606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smtClean="0">
                <a:solidFill>
                  <a:schemeClr val="accent1">
                    <a:lumMod val="50000"/>
                  </a:schemeClr>
                </a:solidFill>
              </a:rPr>
              <a:t>    </a:t>
            </a:r>
            <a:r>
              <a:rPr lang="en-US" sz="1200" b="1" dirty="0" smtClean="0">
                <a:solidFill>
                  <a:schemeClr val="accent1">
                    <a:lumMod val="50000"/>
                  </a:schemeClr>
                </a:solidFill>
              </a:rPr>
              <a:t>Correlation Engine </a:t>
            </a:r>
          </a:p>
          <a:p>
            <a:pPr algn="ctr"/>
            <a:r>
              <a:rPr lang="en-US" sz="1200" b="1" dirty="0">
                <a:solidFill>
                  <a:schemeClr val="accent1">
                    <a:lumMod val="50000"/>
                  </a:schemeClr>
                </a:solidFill>
              </a:rPr>
              <a:t>Rule Engine</a:t>
            </a:r>
          </a:p>
          <a:p>
            <a:pPr algn="ctr"/>
            <a:endParaRPr lang="en-US" sz="1400" dirty="0">
              <a:solidFill>
                <a:schemeClr val="accent1">
                  <a:lumMod val="50000"/>
                </a:schemeClr>
              </a:solidFill>
            </a:endParaRPr>
          </a:p>
        </p:txBody>
      </p:sp>
      <p:sp>
        <p:nvSpPr>
          <p:cNvPr id="74" name="Rounded Rectangle 37"/>
          <p:cNvSpPr/>
          <p:nvPr/>
        </p:nvSpPr>
        <p:spPr>
          <a:xfrm>
            <a:off x="4063189" y="1219200"/>
            <a:ext cx="356411" cy="3631696"/>
          </a:xfrm>
          <a:prstGeom prst="roundRect">
            <a:avLst>
              <a:gd name="adj" fmla="val 20061"/>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sz="1400" dirty="0" smtClean="0"/>
              <a:t>Data Collectors</a:t>
            </a:r>
            <a:endParaRPr lang="en-US" sz="1400" dirty="0"/>
          </a:p>
        </p:txBody>
      </p:sp>
      <p:cxnSp>
        <p:nvCxnSpPr>
          <p:cNvPr id="76" name="Straight Connector 168"/>
          <p:cNvCxnSpPr/>
          <p:nvPr/>
        </p:nvCxnSpPr>
        <p:spPr>
          <a:xfrm flipV="1">
            <a:off x="6324600" y="2703984"/>
            <a:ext cx="0" cy="2249016"/>
          </a:xfrm>
          <a:prstGeom prst="line">
            <a:avLst/>
          </a:prstGeom>
          <a:ln>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0" name="Connettore 2 96"/>
          <p:cNvCxnSpPr/>
          <p:nvPr/>
        </p:nvCxnSpPr>
        <p:spPr>
          <a:xfrm flipH="1">
            <a:off x="7065026" y="3581400"/>
            <a:ext cx="616519" cy="0"/>
          </a:xfrm>
          <a:prstGeom prst="straightConnector1">
            <a:avLst/>
          </a:prstGeom>
          <a:ln w="38100">
            <a:prstDash val="sys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81" name="Rounded Rectangle 121"/>
          <p:cNvSpPr/>
          <p:nvPr/>
        </p:nvSpPr>
        <p:spPr>
          <a:xfrm>
            <a:off x="7696200" y="1600200"/>
            <a:ext cx="381000" cy="2590800"/>
          </a:xfrm>
          <a:prstGeom prst="roundRect">
            <a:avLst>
              <a:gd name="adj" fmla="val 7014"/>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b="1" dirty="0">
                <a:solidFill>
                  <a:schemeClr val="accent1">
                    <a:lumMod val="50000"/>
                  </a:schemeClr>
                </a:solidFill>
              </a:rPr>
              <a:t>Visualization Module</a:t>
            </a:r>
          </a:p>
        </p:txBody>
      </p:sp>
      <p:cxnSp>
        <p:nvCxnSpPr>
          <p:cNvPr id="82" name="Connettore 2 96"/>
          <p:cNvCxnSpPr/>
          <p:nvPr/>
        </p:nvCxnSpPr>
        <p:spPr>
          <a:xfrm flipH="1">
            <a:off x="7125643" y="2431437"/>
            <a:ext cx="494358" cy="6963"/>
          </a:xfrm>
          <a:prstGeom prst="straightConnector1">
            <a:avLst/>
          </a:prstGeom>
          <a:ln w="38100">
            <a:prstDash val="sys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83" name="Rounded Rectangle 73"/>
          <p:cNvSpPr/>
          <p:nvPr/>
        </p:nvSpPr>
        <p:spPr bwMode="auto">
          <a:xfrm>
            <a:off x="5120055" y="888023"/>
            <a:ext cx="2590800" cy="304800"/>
          </a:xfrm>
          <a:prstGeom prst="roundRect">
            <a:avLst/>
          </a:prstGeom>
          <a:solidFill>
            <a:srgbClr val="80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US" sz="1200" dirty="0" smtClean="0">
                <a:solidFill>
                  <a:schemeClr val="bg1"/>
                </a:solidFill>
                <a:latin typeface="Arial" pitchFamily="34" charset="0"/>
              </a:rPr>
              <a:t>Coordination and Control Module </a:t>
            </a:r>
            <a:endParaRPr lang="en-US" sz="1200" dirty="0">
              <a:solidFill>
                <a:schemeClr val="bg1"/>
              </a:solidFill>
              <a:latin typeface="Arial" pitchFamily="34" charset="0"/>
            </a:endParaRPr>
          </a:p>
        </p:txBody>
      </p:sp>
      <p:cxnSp>
        <p:nvCxnSpPr>
          <p:cNvPr id="84" name="Straight Connector 99"/>
          <p:cNvCxnSpPr/>
          <p:nvPr/>
        </p:nvCxnSpPr>
        <p:spPr>
          <a:xfrm flipH="1">
            <a:off x="5495503" y="3855527"/>
            <a:ext cx="1" cy="1097473"/>
          </a:xfrm>
          <a:prstGeom prst="line">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Connector 57"/>
          <p:cNvCxnSpPr/>
          <p:nvPr/>
        </p:nvCxnSpPr>
        <p:spPr>
          <a:xfrm>
            <a:off x="4343400" y="2364382"/>
            <a:ext cx="729649" cy="0"/>
          </a:xfrm>
          <a:prstGeom prst="line">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pic>
        <p:nvPicPr>
          <p:cNvPr id="88" name="Immagine 87" descr="C2ControlRoom.jpg"/>
          <p:cNvPicPr>
            <a:picLocks noChangeAspect="1"/>
          </p:cNvPicPr>
          <p:nvPr/>
        </p:nvPicPr>
        <p:blipFill>
          <a:blip r:embed="rId2" cstate="print"/>
          <a:stretch>
            <a:fillRect/>
          </a:stretch>
        </p:blipFill>
        <p:spPr bwMode="auto">
          <a:xfrm>
            <a:off x="6027525" y="1320355"/>
            <a:ext cx="1098118" cy="559690"/>
          </a:xfrm>
          <a:prstGeom prst="rect">
            <a:avLst/>
          </a:prstGeom>
          <a:solidFill>
            <a:srgbClr val="FFCC66"/>
          </a:solidFill>
          <a:ln>
            <a:noFill/>
            <a:headEnd type="none" w="med" len="med"/>
            <a:tailEnd type="none" w="med" len="med"/>
          </a:ln>
        </p:spPr>
      </p:pic>
      <p:sp>
        <p:nvSpPr>
          <p:cNvPr id="92" name="TextBox 88"/>
          <p:cNvSpPr txBox="1"/>
          <p:nvPr/>
        </p:nvSpPr>
        <p:spPr>
          <a:xfrm>
            <a:off x="4343400" y="3442156"/>
            <a:ext cx="1143000" cy="215444"/>
          </a:xfrm>
          <a:prstGeom prst="rect">
            <a:avLst/>
          </a:prstGeom>
          <a:noFill/>
        </p:spPr>
        <p:txBody>
          <a:bodyPr wrap="square" rtlCol="0">
            <a:spAutoFit/>
          </a:bodyPr>
          <a:lstStyle/>
          <a:p>
            <a:r>
              <a:rPr lang="en-US" sz="600" dirty="0" smtClean="0"/>
              <a:t>&lt;</a:t>
            </a:r>
            <a:r>
              <a:rPr lang="en-US" sz="800" b="1" dirty="0" smtClean="0"/>
              <a:t>Countermeasures</a:t>
            </a:r>
            <a:r>
              <a:rPr lang="en-US" sz="600" dirty="0" smtClean="0"/>
              <a:t>&gt; </a:t>
            </a:r>
            <a:endParaRPr lang="en-US" sz="600" dirty="0"/>
          </a:p>
        </p:txBody>
      </p:sp>
      <p:sp>
        <p:nvSpPr>
          <p:cNvPr id="94" name="TextBox 88"/>
          <p:cNvSpPr txBox="1"/>
          <p:nvPr/>
        </p:nvSpPr>
        <p:spPr>
          <a:xfrm>
            <a:off x="2676525" y="1219200"/>
            <a:ext cx="831273" cy="215444"/>
          </a:xfrm>
          <a:prstGeom prst="rect">
            <a:avLst/>
          </a:prstGeom>
          <a:noFill/>
        </p:spPr>
        <p:txBody>
          <a:bodyPr wrap="square" rtlCol="0">
            <a:spAutoFit/>
          </a:bodyPr>
          <a:lstStyle/>
          <a:p>
            <a:r>
              <a:rPr lang="en-US" sz="600" dirty="0" smtClean="0"/>
              <a:t>&lt;</a:t>
            </a:r>
            <a:r>
              <a:rPr lang="en-US" sz="800" dirty="0" smtClean="0"/>
              <a:t>ATM Alarms</a:t>
            </a:r>
            <a:r>
              <a:rPr lang="en-US" sz="600" dirty="0" smtClean="0"/>
              <a:t>&gt; </a:t>
            </a:r>
            <a:endParaRPr lang="en-US" sz="600" dirty="0"/>
          </a:p>
        </p:txBody>
      </p:sp>
      <p:cxnSp>
        <p:nvCxnSpPr>
          <p:cNvPr id="95" name="Straight Connector 56"/>
          <p:cNvCxnSpPr>
            <a:stCxn id="72" idx="1"/>
          </p:cNvCxnSpPr>
          <p:nvPr/>
        </p:nvCxnSpPr>
        <p:spPr>
          <a:xfrm flipH="1" flipV="1">
            <a:off x="4419600" y="3623853"/>
            <a:ext cx="986205" cy="20562"/>
          </a:xfrm>
          <a:prstGeom prst="line">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7" name="Rounded Rectangle 133"/>
          <p:cNvSpPr/>
          <p:nvPr/>
        </p:nvSpPr>
        <p:spPr>
          <a:xfrm>
            <a:off x="7076363" y="5562600"/>
            <a:ext cx="1610437" cy="988077"/>
          </a:xfrm>
          <a:prstGeom prst="roundRect">
            <a:avLst>
              <a:gd name="adj" fmla="val 606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100" dirty="0">
                <a:solidFill>
                  <a:schemeClr val="accent1">
                    <a:lumMod val="50000"/>
                  </a:schemeClr>
                </a:solidFill>
              </a:rPr>
              <a:t>Cyber Security </a:t>
            </a:r>
          </a:p>
          <a:p>
            <a:pPr algn="ctr"/>
            <a:r>
              <a:rPr lang="en-US" sz="1100" dirty="0">
                <a:solidFill>
                  <a:schemeClr val="accent1">
                    <a:lumMod val="50000"/>
                  </a:schemeClr>
                </a:solidFill>
              </a:rPr>
              <a:t>Intelligence Platform</a:t>
            </a:r>
          </a:p>
        </p:txBody>
      </p:sp>
      <p:sp>
        <p:nvSpPr>
          <p:cNvPr id="98" name="Rounded Rectangle 61"/>
          <p:cNvSpPr/>
          <p:nvPr/>
        </p:nvSpPr>
        <p:spPr>
          <a:xfrm>
            <a:off x="3538960" y="5592485"/>
            <a:ext cx="1190834" cy="960715"/>
          </a:xfrm>
          <a:prstGeom prst="roundRect">
            <a:avLst>
              <a:gd name="adj" fmla="val 7014"/>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100" dirty="0" smtClean="0">
                <a:solidFill>
                  <a:schemeClr val="accent1">
                    <a:lumMod val="50000"/>
                  </a:schemeClr>
                </a:solidFill>
              </a:rPr>
              <a:t>IDS </a:t>
            </a:r>
          </a:p>
          <a:p>
            <a:pPr algn="ctr"/>
            <a:r>
              <a:rPr lang="en-US" sz="1100" dirty="0" smtClean="0">
                <a:solidFill>
                  <a:schemeClr val="accent1">
                    <a:lumMod val="50000"/>
                  </a:schemeClr>
                </a:solidFill>
              </a:rPr>
              <a:t>Module</a:t>
            </a:r>
            <a:endParaRPr lang="en-US" sz="1100" dirty="0">
              <a:solidFill>
                <a:schemeClr val="accent1">
                  <a:lumMod val="50000"/>
                </a:schemeClr>
              </a:solidFill>
            </a:endParaRPr>
          </a:p>
        </p:txBody>
      </p:sp>
      <p:sp>
        <p:nvSpPr>
          <p:cNvPr id="99" name="Rounded Rectangle 62"/>
          <p:cNvSpPr/>
          <p:nvPr/>
        </p:nvSpPr>
        <p:spPr>
          <a:xfrm>
            <a:off x="5333999" y="5592486"/>
            <a:ext cx="1371601" cy="960714"/>
          </a:xfrm>
          <a:prstGeom prst="roundRect">
            <a:avLst>
              <a:gd name="adj" fmla="val 7014"/>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100" dirty="0" smtClean="0">
                <a:solidFill>
                  <a:schemeClr val="accent1">
                    <a:lumMod val="50000"/>
                  </a:schemeClr>
                </a:solidFill>
              </a:rPr>
              <a:t>Attack Prediction </a:t>
            </a:r>
          </a:p>
          <a:p>
            <a:pPr algn="ctr"/>
            <a:r>
              <a:rPr lang="en-US" sz="1100" dirty="0" smtClean="0">
                <a:solidFill>
                  <a:schemeClr val="accent1">
                    <a:lumMod val="50000"/>
                  </a:schemeClr>
                </a:solidFill>
              </a:rPr>
              <a:t>Module</a:t>
            </a:r>
            <a:endParaRPr lang="en-US" sz="1100" dirty="0">
              <a:solidFill>
                <a:schemeClr val="accent1">
                  <a:lumMod val="50000"/>
                </a:schemeClr>
              </a:solidFill>
            </a:endParaRPr>
          </a:p>
        </p:txBody>
      </p:sp>
      <p:cxnSp>
        <p:nvCxnSpPr>
          <p:cNvPr id="100" name="Straight Connector 168"/>
          <p:cNvCxnSpPr/>
          <p:nvPr/>
        </p:nvCxnSpPr>
        <p:spPr>
          <a:xfrm flipV="1">
            <a:off x="6019800" y="5155745"/>
            <a:ext cx="0" cy="406855"/>
          </a:xfrm>
          <a:prstGeom prst="line">
            <a:avLst/>
          </a:prstGeom>
          <a:ln>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1" name="Connettore 2 113"/>
          <p:cNvCxnSpPr/>
          <p:nvPr/>
        </p:nvCxnSpPr>
        <p:spPr>
          <a:xfrm flipV="1">
            <a:off x="7848600" y="5319253"/>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Connettore 2 113"/>
          <p:cNvCxnSpPr/>
          <p:nvPr/>
        </p:nvCxnSpPr>
        <p:spPr>
          <a:xfrm>
            <a:off x="4114800" y="5257800"/>
            <a:ext cx="0" cy="29005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03" name="Immagine 102" descr="cyberintelligence.jpg"/>
          <p:cNvPicPr>
            <a:picLocks noChangeAspect="1"/>
          </p:cNvPicPr>
          <p:nvPr/>
        </p:nvPicPr>
        <p:blipFill>
          <a:blip r:embed="rId3" cstate="print"/>
          <a:stretch>
            <a:fillRect/>
          </a:stretch>
        </p:blipFill>
        <p:spPr>
          <a:xfrm>
            <a:off x="7620000" y="6034513"/>
            <a:ext cx="561076" cy="433921"/>
          </a:xfrm>
          <a:prstGeom prst="rect">
            <a:avLst/>
          </a:prstGeom>
          <a:solidFill>
            <a:srgbClr val="FFCC66"/>
          </a:solidFill>
          <a:ln>
            <a:noFill/>
            <a:headEnd type="none" w="med" len="med"/>
            <a:tailEnd type="none" w="med" len="med"/>
          </a:ln>
        </p:spPr>
      </p:pic>
      <p:pic>
        <p:nvPicPr>
          <p:cNvPr id="104" name="Immagine 103" descr="attack prediction.jpg"/>
          <p:cNvPicPr>
            <a:picLocks noChangeAspect="1"/>
          </p:cNvPicPr>
          <p:nvPr/>
        </p:nvPicPr>
        <p:blipFill>
          <a:blip r:embed="rId4" cstate="print"/>
          <a:stretch>
            <a:fillRect/>
          </a:stretch>
        </p:blipFill>
        <p:spPr>
          <a:xfrm>
            <a:off x="5653455" y="6028211"/>
            <a:ext cx="694854" cy="412422"/>
          </a:xfrm>
          <a:prstGeom prst="rect">
            <a:avLst/>
          </a:prstGeom>
          <a:solidFill>
            <a:srgbClr val="FFCC66"/>
          </a:solidFill>
          <a:ln>
            <a:noFill/>
            <a:headEnd type="none" w="med" len="med"/>
            <a:tailEnd type="none" w="med" len="med"/>
          </a:ln>
        </p:spPr>
      </p:pic>
      <p:pic>
        <p:nvPicPr>
          <p:cNvPr id="105" name="Picture 2" descr="http://3.imimg.com/data3/NE/SM/MY-991504/prospecting-information-dissemination-services-250x250.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10805" y="6022323"/>
            <a:ext cx="508795" cy="380579"/>
          </a:xfrm>
          <a:prstGeom prst="rect">
            <a:avLst/>
          </a:prstGeom>
          <a:noFill/>
          <a:extLst>
            <a:ext uri="{909E8E84-426E-40DD-AFC4-6F175D3DCCD1}">
              <a14:hiddenFill xmlns:a14="http://schemas.microsoft.com/office/drawing/2010/main">
                <a:solidFill>
                  <a:srgbClr val="FFFFFF"/>
                </a:solidFill>
              </a14:hiddenFill>
            </a:ext>
          </a:extLst>
        </p:spPr>
      </p:pic>
      <p:sp>
        <p:nvSpPr>
          <p:cNvPr id="106" name="Can 35"/>
          <p:cNvSpPr/>
          <p:nvPr/>
        </p:nvSpPr>
        <p:spPr>
          <a:xfrm rot="16200000">
            <a:off x="5921447" y="2187647"/>
            <a:ext cx="259249" cy="5881057"/>
          </a:xfrm>
          <a:prstGeom prst="can">
            <a:avLst>
              <a:gd name="adj" fmla="val 52559"/>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200" dirty="0" smtClean="0"/>
              <a:t>Event Bus</a:t>
            </a:r>
            <a:endParaRPr lang="en-US" sz="1200" dirty="0"/>
          </a:p>
        </p:txBody>
      </p:sp>
      <p:sp>
        <p:nvSpPr>
          <p:cNvPr id="107" name="TextBox 88"/>
          <p:cNvSpPr txBox="1"/>
          <p:nvPr/>
        </p:nvSpPr>
        <p:spPr>
          <a:xfrm>
            <a:off x="2851273" y="1524000"/>
            <a:ext cx="622053" cy="178053"/>
          </a:xfrm>
          <a:prstGeom prst="rect">
            <a:avLst/>
          </a:prstGeom>
          <a:noFill/>
        </p:spPr>
        <p:txBody>
          <a:bodyPr wrap="square" rtlCol="0">
            <a:spAutoFit/>
          </a:bodyPr>
          <a:lstStyle/>
          <a:p>
            <a:r>
              <a:rPr lang="en-US" sz="600" dirty="0" smtClean="0"/>
              <a:t>&lt;</a:t>
            </a:r>
            <a:r>
              <a:rPr lang="en-US" sz="800" dirty="0" smtClean="0"/>
              <a:t>Alarms</a:t>
            </a:r>
            <a:r>
              <a:rPr lang="en-US" sz="600" dirty="0" smtClean="0"/>
              <a:t>&gt; </a:t>
            </a:r>
            <a:endParaRPr lang="en-US" sz="600" dirty="0"/>
          </a:p>
        </p:txBody>
      </p:sp>
      <p:cxnSp>
        <p:nvCxnSpPr>
          <p:cNvPr id="108" name="Straight Connector 92"/>
          <p:cNvCxnSpPr/>
          <p:nvPr/>
        </p:nvCxnSpPr>
        <p:spPr>
          <a:xfrm>
            <a:off x="2601903" y="1726936"/>
            <a:ext cx="1302386" cy="1"/>
          </a:xfrm>
          <a:prstGeom prst="line">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3" name="Rettangolo arrotondato 62"/>
          <p:cNvSpPr>
            <a:spLocks noChangeAspect="1"/>
          </p:cNvSpPr>
          <p:nvPr/>
        </p:nvSpPr>
        <p:spPr bwMode="auto">
          <a:xfrm>
            <a:off x="1212413" y="1981200"/>
            <a:ext cx="1117282" cy="395900"/>
          </a:xfrm>
          <a:prstGeom prst="roundRect">
            <a:avLst/>
          </a:prstGeom>
          <a:solidFill>
            <a:srgbClr val="FFCC66"/>
          </a:solid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it-IT" sz="800" b="1" kern="0" dirty="0">
                <a:solidFill>
                  <a:sysClr val="windowText" lastClr="000000"/>
                </a:solidFill>
              </a:rPr>
              <a:t>Information</a:t>
            </a:r>
          </a:p>
          <a:p>
            <a:pPr algn="ctr" fontAlgn="auto">
              <a:spcBef>
                <a:spcPts val="0"/>
              </a:spcBef>
              <a:spcAft>
                <a:spcPts val="0"/>
              </a:spcAft>
              <a:defRPr/>
            </a:pPr>
            <a:r>
              <a:rPr lang="it-IT" sz="800" b="1" kern="0" dirty="0">
                <a:solidFill>
                  <a:sysClr val="windowText" lastClr="000000"/>
                </a:solidFill>
              </a:rPr>
              <a:t>Exchange</a:t>
            </a:r>
          </a:p>
          <a:p>
            <a:pPr algn="ctr" fontAlgn="auto">
              <a:spcBef>
                <a:spcPts val="0"/>
              </a:spcBef>
              <a:spcAft>
                <a:spcPts val="0"/>
              </a:spcAft>
              <a:defRPr/>
            </a:pPr>
            <a:r>
              <a:rPr lang="it-IT" sz="800" b="1" kern="0" dirty="0">
                <a:solidFill>
                  <a:sysClr val="windowText" lastClr="000000"/>
                </a:solidFill>
              </a:rPr>
              <a:t>Gateway</a:t>
            </a:r>
          </a:p>
        </p:txBody>
      </p:sp>
      <p:sp>
        <p:nvSpPr>
          <p:cNvPr id="66" name="Rettangolo arrotondato 65"/>
          <p:cNvSpPr>
            <a:spLocks noChangeAspect="1"/>
          </p:cNvSpPr>
          <p:nvPr/>
        </p:nvSpPr>
        <p:spPr bwMode="auto">
          <a:xfrm>
            <a:off x="1219400" y="2470150"/>
            <a:ext cx="1152325" cy="406400"/>
          </a:xfrm>
          <a:prstGeom prst="roundRect">
            <a:avLst/>
          </a:prstGeom>
          <a:solidFill>
            <a:srgbClr val="FFCC66"/>
          </a:solid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it-IT" sz="800" b="1" kern="0" dirty="0">
                <a:solidFill>
                  <a:sysClr val="windowText" lastClr="000000"/>
                </a:solidFill>
              </a:rPr>
              <a:t>Information</a:t>
            </a:r>
          </a:p>
          <a:p>
            <a:pPr algn="ctr" fontAlgn="auto">
              <a:spcBef>
                <a:spcPts val="0"/>
              </a:spcBef>
              <a:spcAft>
                <a:spcPts val="0"/>
              </a:spcAft>
              <a:defRPr/>
            </a:pPr>
            <a:r>
              <a:rPr lang="it-IT" sz="800" b="1" kern="0" dirty="0">
                <a:solidFill>
                  <a:sysClr val="windowText" lastClr="000000"/>
                </a:solidFill>
              </a:rPr>
              <a:t>Security System</a:t>
            </a:r>
          </a:p>
        </p:txBody>
      </p:sp>
      <p:sp>
        <p:nvSpPr>
          <p:cNvPr id="69" name="Rettangolo arrotondato 68"/>
          <p:cNvSpPr>
            <a:spLocks noChangeAspect="1"/>
          </p:cNvSpPr>
          <p:nvPr/>
        </p:nvSpPr>
        <p:spPr bwMode="auto">
          <a:xfrm>
            <a:off x="1216054" y="2971800"/>
            <a:ext cx="1165196" cy="334560"/>
          </a:xfrm>
          <a:prstGeom prst="roundRect">
            <a:avLst/>
          </a:prstGeom>
          <a:solidFill>
            <a:srgbClr val="FFCC66"/>
          </a:solid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ctr" eaLnBrk="0" hangingPunct="0">
              <a:defRPr/>
            </a:pPr>
            <a:r>
              <a:rPr lang="it-IT" sz="900" b="1" kern="0" dirty="0" err="1">
                <a:solidFill>
                  <a:sysClr val="windowText" lastClr="000000"/>
                </a:solidFill>
                <a:cs typeface="Arial" pitchFamily="34" charset="0"/>
              </a:rPr>
              <a:t>Satcom</a:t>
            </a:r>
            <a:r>
              <a:rPr lang="it-IT" sz="900" b="1" kern="0" dirty="0">
                <a:solidFill>
                  <a:sysClr val="windowText" lastClr="000000"/>
                </a:solidFill>
                <a:cs typeface="Arial" pitchFamily="34" charset="0"/>
              </a:rPr>
              <a:t> Security</a:t>
            </a:r>
          </a:p>
        </p:txBody>
      </p:sp>
      <p:sp>
        <p:nvSpPr>
          <p:cNvPr id="75" name="Rettangolo arrotondato 74"/>
          <p:cNvSpPr>
            <a:spLocks noChangeAspect="1"/>
          </p:cNvSpPr>
          <p:nvPr/>
        </p:nvSpPr>
        <p:spPr bwMode="auto">
          <a:xfrm>
            <a:off x="1186582" y="3400425"/>
            <a:ext cx="1194668" cy="446856"/>
          </a:xfrm>
          <a:prstGeom prst="roundRect">
            <a:avLst/>
          </a:prstGeom>
          <a:solidFill>
            <a:srgbClr val="FFCC66"/>
          </a:solid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it-IT" sz="900" b="1" kern="0" dirty="0" err="1" smtClean="0">
                <a:solidFill>
                  <a:sysClr val="windowText" lastClr="000000"/>
                </a:solidFill>
              </a:rPr>
              <a:t>Secure</a:t>
            </a:r>
            <a:r>
              <a:rPr lang="it-IT" sz="900" b="1" kern="0" dirty="0" smtClean="0">
                <a:solidFill>
                  <a:sysClr val="windowText" lastClr="000000"/>
                </a:solidFill>
              </a:rPr>
              <a:t> GNSS </a:t>
            </a:r>
            <a:endParaRPr lang="it-IT" sz="900" b="1" kern="0" dirty="0">
              <a:solidFill>
                <a:sysClr val="windowText" lastClr="000000"/>
              </a:solidFill>
            </a:endParaRPr>
          </a:p>
          <a:p>
            <a:pPr algn="ctr" fontAlgn="auto">
              <a:spcBef>
                <a:spcPts val="0"/>
              </a:spcBef>
              <a:spcAft>
                <a:spcPts val="0"/>
              </a:spcAft>
              <a:defRPr/>
            </a:pPr>
            <a:r>
              <a:rPr lang="it-IT" sz="900" b="1" kern="0" dirty="0" err="1">
                <a:solidFill>
                  <a:sysClr val="windowText" lastClr="000000"/>
                </a:solidFill>
              </a:rPr>
              <a:t>communications</a:t>
            </a:r>
            <a:endParaRPr lang="it-IT" sz="900" b="1" kern="0" dirty="0">
              <a:solidFill>
                <a:sysClr val="windowText" lastClr="000000"/>
              </a:solidFill>
            </a:endParaRPr>
          </a:p>
        </p:txBody>
      </p:sp>
      <p:sp>
        <p:nvSpPr>
          <p:cNvPr id="86" name="Rettangolo arrotondato 85"/>
          <p:cNvSpPr>
            <a:spLocks noChangeAspect="1"/>
          </p:cNvSpPr>
          <p:nvPr/>
        </p:nvSpPr>
        <p:spPr bwMode="auto">
          <a:xfrm>
            <a:off x="1176627" y="3932226"/>
            <a:ext cx="1204623" cy="373074"/>
          </a:xfrm>
          <a:prstGeom prst="roundRect">
            <a:avLst/>
          </a:prstGeom>
          <a:solidFill>
            <a:srgbClr val="FFCC66"/>
          </a:solid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it-IT" sz="900" b="1" kern="0" dirty="0" err="1">
                <a:solidFill>
                  <a:sysClr val="windowText" lastClr="000000"/>
                </a:solidFill>
              </a:rPr>
              <a:t>Secure</a:t>
            </a:r>
            <a:r>
              <a:rPr lang="it-IT" sz="900" b="1" kern="0" dirty="0">
                <a:solidFill>
                  <a:sysClr val="windowText" lastClr="000000"/>
                </a:solidFill>
              </a:rPr>
              <a:t> ATC</a:t>
            </a:r>
          </a:p>
          <a:p>
            <a:pPr algn="ctr" fontAlgn="auto">
              <a:spcBef>
                <a:spcPts val="0"/>
              </a:spcBef>
              <a:spcAft>
                <a:spcPts val="0"/>
              </a:spcAft>
              <a:defRPr/>
            </a:pPr>
            <a:r>
              <a:rPr lang="it-IT" sz="900" b="1" kern="0" dirty="0" err="1">
                <a:solidFill>
                  <a:sysClr val="windowText" lastClr="000000"/>
                </a:solidFill>
              </a:rPr>
              <a:t>communications</a:t>
            </a:r>
            <a:endParaRPr lang="it-IT" sz="900" b="1" kern="0" dirty="0">
              <a:solidFill>
                <a:sysClr val="windowText" lastClr="000000"/>
              </a:solidFill>
            </a:endParaRPr>
          </a:p>
        </p:txBody>
      </p:sp>
      <p:sp>
        <p:nvSpPr>
          <p:cNvPr id="91" name="Rettangolo arrotondato 90"/>
          <p:cNvSpPr>
            <a:spLocks noChangeAspect="1"/>
          </p:cNvSpPr>
          <p:nvPr/>
        </p:nvSpPr>
        <p:spPr bwMode="auto">
          <a:xfrm>
            <a:off x="1167102" y="4381500"/>
            <a:ext cx="1204623" cy="469396"/>
          </a:xfrm>
          <a:prstGeom prst="roundRect">
            <a:avLst/>
          </a:prstGeom>
          <a:solidFill>
            <a:srgbClr val="FFCC66"/>
          </a:solidFill>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it-IT" sz="900" b="1" kern="0" dirty="0" err="1">
                <a:solidFill>
                  <a:sysClr val="windowText" lastClr="000000"/>
                </a:solidFill>
              </a:rPr>
              <a:t>Integrated</a:t>
            </a:r>
            <a:r>
              <a:rPr lang="it-IT" sz="900" b="1" kern="0" dirty="0">
                <a:solidFill>
                  <a:sysClr val="windowText" lastClr="000000"/>
                </a:solidFill>
              </a:rPr>
              <a:t> </a:t>
            </a:r>
          </a:p>
          <a:p>
            <a:pPr algn="ctr" fontAlgn="auto">
              <a:spcBef>
                <a:spcPts val="0"/>
              </a:spcBef>
              <a:spcAft>
                <a:spcPts val="0"/>
              </a:spcAft>
              <a:defRPr/>
            </a:pPr>
            <a:r>
              <a:rPr lang="it-IT" sz="900" b="1" kern="0" dirty="0">
                <a:solidFill>
                  <a:sysClr val="windowText" lastClr="000000"/>
                </a:solidFill>
              </a:rPr>
              <a:t>Modular </a:t>
            </a:r>
          </a:p>
          <a:p>
            <a:pPr algn="ctr" fontAlgn="auto">
              <a:spcBef>
                <a:spcPts val="0"/>
              </a:spcBef>
              <a:spcAft>
                <a:spcPts val="0"/>
              </a:spcAft>
              <a:defRPr/>
            </a:pPr>
            <a:r>
              <a:rPr lang="it-IT" sz="900" b="1" kern="0" dirty="0" err="1">
                <a:solidFill>
                  <a:sysClr val="windowText" lastClr="000000"/>
                </a:solidFill>
              </a:rPr>
              <a:t>Communication</a:t>
            </a:r>
            <a:endParaRPr lang="it-IT" sz="900" b="1" kern="0" dirty="0">
              <a:solidFill>
                <a:sysClr val="windowText" lastClr="000000"/>
              </a:solidFill>
            </a:endParaRPr>
          </a:p>
        </p:txBody>
      </p:sp>
      <p:cxnSp>
        <p:nvCxnSpPr>
          <p:cNvPr id="111" name="Straight Connector 93"/>
          <p:cNvCxnSpPr/>
          <p:nvPr/>
        </p:nvCxnSpPr>
        <p:spPr>
          <a:xfrm flipV="1">
            <a:off x="2631152" y="2666999"/>
            <a:ext cx="1360497" cy="1"/>
          </a:xfrm>
          <a:prstGeom prst="line">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Straight Connector 93"/>
          <p:cNvCxnSpPr/>
          <p:nvPr/>
        </p:nvCxnSpPr>
        <p:spPr>
          <a:xfrm flipV="1">
            <a:off x="2657475" y="3124200"/>
            <a:ext cx="1360497" cy="1"/>
          </a:xfrm>
          <a:prstGeom prst="line">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93"/>
          <p:cNvCxnSpPr/>
          <p:nvPr/>
        </p:nvCxnSpPr>
        <p:spPr>
          <a:xfrm flipV="1">
            <a:off x="2667000" y="3657599"/>
            <a:ext cx="1360497" cy="1"/>
          </a:xfrm>
          <a:prstGeom prst="line">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Straight Connector 93"/>
          <p:cNvCxnSpPr/>
          <p:nvPr/>
        </p:nvCxnSpPr>
        <p:spPr>
          <a:xfrm flipV="1">
            <a:off x="2601903" y="4114800"/>
            <a:ext cx="1360497" cy="1"/>
          </a:xfrm>
          <a:prstGeom prst="line">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Straight Connector 93"/>
          <p:cNvCxnSpPr/>
          <p:nvPr/>
        </p:nvCxnSpPr>
        <p:spPr>
          <a:xfrm flipV="1">
            <a:off x="2636029" y="4618732"/>
            <a:ext cx="1360497" cy="1"/>
          </a:xfrm>
          <a:prstGeom prst="line">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927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ttangolo arrotondato 50"/>
          <p:cNvSpPr>
            <a:spLocks/>
          </p:cNvSpPr>
          <p:nvPr/>
        </p:nvSpPr>
        <p:spPr bwMode="auto">
          <a:xfrm>
            <a:off x="2743200" y="1125323"/>
            <a:ext cx="4572001" cy="1389277"/>
          </a:xfrm>
          <a:prstGeom prst="roundRect">
            <a:avLst/>
          </a:prstGeom>
          <a:solidFill>
            <a:srgbClr val="FFCC66"/>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r>
              <a:rPr lang="it-IT" sz="900" b="1" dirty="0">
                <a:solidFill>
                  <a:srgbClr val="FF0000"/>
                </a:solidFill>
                <a:latin typeface="Arial" pitchFamily="34" charset="0"/>
              </a:rPr>
              <a:t>ATM Security Management Platform</a:t>
            </a:r>
          </a:p>
        </p:txBody>
      </p:sp>
      <p:sp>
        <p:nvSpPr>
          <p:cNvPr id="11266" name="Segnaposto piè di pagina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it-IT"/>
              <a:t>© GAMMA.All rights reserved</a:t>
            </a:r>
          </a:p>
        </p:txBody>
      </p:sp>
      <p:sp>
        <p:nvSpPr>
          <p:cNvPr id="11269" name="Rectangle 5"/>
          <p:cNvSpPr>
            <a:spLocks noChangeArrowheads="1"/>
          </p:cNvSpPr>
          <p:nvPr/>
        </p:nvSpPr>
        <p:spPr bwMode="auto">
          <a:xfrm>
            <a:off x="2590800" y="228600"/>
            <a:ext cx="6324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FF0000"/>
              </a:buClr>
              <a:buSzPct val="150000"/>
              <a:buFont typeface="Arial" charset="0"/>
              <a:buChar char="•"/>
              <a:defRPr sz="2000">
                <a:solidFill>
                  <a:schemeClr val="tx1"/>
                </a:solidFill>
                <a:latin typeface="Arial" charset="0"/>
              </a:defRPr>
            </a:lvl1pPr>
            <a:lvl2pPr marL="742950" indent="-285750" eaLnBrk="0" hangingPunct="0">
              <a:spcBef>
                <a:spcPct val="20000"/>
              </a:spcBef>
              <a:buClr>
                <a:srgbClr val="FF0000"/>
              </a:buClr>
              <a:buSzPct val="110000"/>
              <a:buFont typeface="Arial" charset="0"/>
              <a:buChar char="•"/>
              <a:defRPr sz="1700">
                <a:solidFill>
                  <a:schemeClr val="tx1"/>
                </a:solidFill>
                <a:latin typeface="Arial" charset="0"/>
              </a:defRPr>
            </a:lvl2pPr>
            <a:lvl3pPr marL="1143000" indent="-228600" eaLnBrk="0" hangingPunct="0">
              <a:spcBef>
                <a:spcPct val="20000"/>
              </a:spcBef>
              <a:buClr>
                <a:srgbClr val="FF0000"/>
              </a:buClr>
              <a:buSzPct val="105000"/>
              <a:buFont typeface="Arial" charset="0"/>
              <a:buChar char="•"/>
              <a:defRPr sz="1500">
                <a:solidFill>
                  <a:schemeClr val="tx1"/>
                </a:solidFill>
                <a:latin typeface="Arial" charset="0"/>
              </a:defRPr>
            </a:lvl3pPr>
            <a:lvl4pPr marL="1600200" indent="-228600" eaLnBrk="0" hangingPunct="0">
              <a:spcBef>
                <a:spcPct val="20000"/>
              </a:spcBef>
              <a:buClr>
                <a:srgbClr val="FF0000"/>
              </a:buClr>
              <a:buFont typeface="Arial" charset="0"/>
              <a:buChar char="•"/>
              <a:defRPr sz="1500">
                <a:solidFill>
                  <a:schemeClr val="tx1"/>
                </a:solidFill>
                <a:latin typeface="Arial" charset="0"/>
              </a:defRPr>
            </a:lvl4pPr>
            <a:lvl5pPr marL="2057400" indent="-228600" eaLnBrk="0" hangingPunct="0">
              <a:spcBef>
                <a:spcPct val="20000"/>
              </a:spcBef>
              <a:buClr>
                <a:srgbClr val="FF0000"/>
              </a:buClr>
              <a:buFont typeface="Arial" charset="0"/>
              <a:buChar char="•"/>
              <a:defRPr sz="1500">
                <a:solidFill>
                  <a:schemeClr val="tx1"/>
                </a:solidFill>
                <a:latin typeface="Arial" charset="0"/>
              </a:defRPr>
            </a:lvl5pPr>
            <a:lvl6pPr marL="25146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6pPr>
            <a:lvl7pPr marL="29718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7pPr>
            <a:lvl8pPr marL="34290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8pPr>
            <a:lvl9pPr marL="3886200" indent="-228600" eaLnBrk="0" fontAlgn="base" hangingPunct="0">
              <a:spcBef>
                <a:spcPct val="20000"/>
              </a:spcBef>
              <a:spcAft>
                <a:spcPct val="0"/>
              </a:spcAft>
              <a:buClr>
                <a:srgbClr val="FF0000"/>
              </a:buClr>
              <a:buFont typeface="Arial" charset="0"/>
              <a:buChar char="•"/>
              <a:defRPr sz="1500">
                <a:solidFill>
                  <a:schemeClr val="tx1"/>
                </a:solidFill>
                <a:latin typeface="Arial" charset="0"/>
              </a:defRPr>
            </a:lvl9pPr>
          </a:lstStyle>
          <a:p>
            <a:pPr algn="r">
              <a:spcBef>
                <a:spcPct val="0"/>
              </a:spcBef>
              <a:buClrTx/>
              <a:buSzTx/>
              <a:buFontTx/>
              <a:buNone/>
            </a:pPr>
            <a:r>
              <a:rPr lang="en-US" altLang="fr-FR" sz="1800" b="1" dirty="0">
                <a:solidFill>
                  <a:schemeClr val="bg1"/>
                </a:solidFill>
              </a:rPr>
              <a:t>The SMP in the multilayer approach of GAMMA concept</a:t>
            </a:r>
          </a:p>
          <a:p>
            <a:pPr algn="r">
              <a:spcBef>
                <a:spcPct val="0"/>
              </a:spcBef>
              <a:buClrTx/>
              <a:buSzTx/>
              <a:buFontTx/>
              <a:buNone/>
            </a:pPr>
            <a:endParaRPr lang="fr-FR" altLang="fr-FR" sz="1800" dirty="0"/>
          </a:p>
        </p:txBody>
      </p:sp>
      <p:sp>
        <p:nvSpPr>
          <p:cNvPr id="85" name="Rounded Rectangle 15"/>
          <p:cNvSpPr/>
          <p:nvPr/>
        </p:nvSpPr>
        <p:spPr bwMode="auto">
          <a:xfrm>
            <a:off x="3048000" y="1844456"/>
            <a:ext cx="2667000" cy="302742"/>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800" b="1" dirty="0">
                <a:latin typeface="Arial" pitchFamily="34" charset="0"/>
              </a:rPr>
              <a:t>Event Bus</a:t>
            </a:r>
          </a:p>
        </p:txBody>
      </p:sp>
      <p:sp>
        <p:nvSpPr>
          <p:cNvPr id="86" name="Rounded Rectangle 16"/>
          <p:cNvSpPr/>
          <p:nvPr/>
        </p:nvSpPr>
        <p:spPr bwMode="auto">
          <a:xfrm>
            <a:off x="4419600" y="1311055"/>
            <a:ext cx="1313468" cy="391885"/>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800" b="1" dirty="0">
                <a:latin typeface="Arial" pitchFamily="34" charset="0"/>
              </a:rPr>
              <a:t>Cyber Security </a:t>
            </a:r>
          </a:p>
          <a:p>
            <a:pPr algn="ctr"/>
            <a:r>
              <a:rPr lang="en-US" sz="800" b="1" dirty="0">
                <a:latin typeface="Arial" pitchFamily="34" charset="0"/>
              </a:rPr>
              <a:t>Intelligence Platform</a:t>
            </a:r>
          </a:p>
        </p:txBody>
      </p:sp>
      <p:sp>
        <p:nvSpPr>
          <p:cNvPr id="87" name="Rounded Rectangle 46"/>
          <p:cNvSpPr/>
          <p:nvPr/>
        </p:nvSpPr>
        <p:spPr bwMode="auto">
          <a:xfrm>
            <a:off x="3048000" y="1311055"/>
            <a:ext cx="1175208" cy="391885"/>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800" b="1" dirty="0">
                <a:latin typeface="Arial" pitchFamily="34" charset="0"/>
              </a:rPr>
              <a:t>Coordination and Control module</a:t>
            </a:r>
          </a:p>
        </p:txBody>
      </p:sp>
      <p:sp>
        <p:nvSpPr>
          <p:cNvPr id="88" name="Rounded Rectangle 48"/>
          <p:cNvSpPr/>
          <p:nvPr/>
        </p:nvSpPr>
        <p:spPr bwMode="auto">
          <a:xfrm>
            <a:off x="6248400" y="1844455"/>
            <a:ext cx="838200" cy="391885"/>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800" b="1" dirty="0">
                <a:latin typeface="Arial" pitchFamily="34" charset="0"/>
              </a:rPr>
              <a:t>IDS</a:t>
            </a:r>
          </a:p>
        </p:txBody>
      </p:sp>
      <p:sp>
        <p:nvSpPr>
          <p:cNvPr id="89" name="Rounded Rectangle 50"/>
          <p:cNvSpPr/>
          <p:nvPr/>
        </p:nvSpPr>
        <p:spPr bwMode="auto">
          <a:xfrm>
            <a:off x="6248400" y="1311055"/>
            <a:ext cx="838200" cy="391885"/>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800" b="1" dirty="0">
                <a:latin typeface="Arial" pitchFamily="34" charset="0"/>
              </a:rPr>
              <a:t>Attack </a:t>
            </a:r>
          </a:p>
          <a:p>
            <a:pPr algn="ctr"/>
            <a:r>
              <a:rPr lang="en-US" sz="800" b="1" dirty="0">
                <a:latin typeface="Arial" pitchFamily="34" charset="0"/>
              </a:rPr>
              <a:t>Prediction</a:t>
            </a:r>
          </a:p>
        </p:txBody>
      </p:sp>
      <p:cxnSp>
        <p:nvCxnSpPr>
          <p:cNvPr id="110" name="Straight Connector 178"/>
          <p:cNvCxnSpPr/>
          <p:nvPr/>
        </p:nvCxnSpPr>
        <p:spPr bwMode="auto">
          <a:xfrm>
            <a:off x="2895600" y="3077510"/>
            <a:ext cx="0" cy="900545"/>
          </a:xfrm>
          <a:prstGeom prst="line">
            <a:avLst/>
          </a:prstGeom>
          <a:solidFill>
            <a:schemeClr val="accent1"/>
          </a:solidFill>
          <a:ln w="9525"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Straight Connector 179"/>
          <p:cNvCxnSpPr/>
          <p:nvPr/>
        </p:nvCxnSpPr>
        <p:spPr bwMode="auto">
          <a:xfrm>
            <a:off x="2895600" y="3063655"/>
            <a:ext cx="3657600" cy="0"/>
          </a:xfrm>
          <a:prstGeom prst="line">
            <a:avLst/>
          </a:prstGeom>
          <a:solidFill>
            <a:schemeClr val="accent1"/>
          </a:solidFill>
          <a:ln w="9525"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Straight Arrow Connector 181"/>
          <p:cNvCxnSpPr/>
          <p:nvPr/>
        </p:nvCxnSpPr>
        <p:spPr bwMode="auto">
          <a:xfrm flipV="1">
            <a:off x="6553200" y="2225455"/>
            <a:ext cx="0" cy="838200"/>
          </a:xfrm>
          <a:prstGeom prst="straightConnector1">
            <a:avLst/>
          </a:prstGeom>
          <a:solidFill>
            <a:schemeClr val="accent1"/>
          </a:solidFill>
          <a:ln w="9525"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Straight Connector 182"/>
          <p:cNvCxnSpPr/>
          <p:nvPr/>
        </p:nvCxnSpPr>
        <p:spPr bwMode="auto">
          <a:xfrm>
            <a:off x="5783580" y="3139855"/>
            <a:ext cx="922020" cy="0"/>
          </a:xfrm>
          <a:prstGeom prst="line">
            <a:avLst/>
          </a:prstGeom>
          <a:solidFill>
            <a:schemeClr val="accent1"/>
          </a:solidFill>
          <a:ln w="9525"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Straight Connector 189"/>
          <p:cNvCxnSpPr/>
          <p:nvPr/>
        </p:nvCxnSpPr>
        <p:spPr bwMode="auto">
          <a:xfrm>
            <a:off x="5791199" y="3139855"/>
            <a:ext cx="0" cy="831273"/>
          </a:xfrm>
          <a:prstGeom prst="line">
            <a:avLst/>
          </a:prstGeom>
          <a:solidFill>
            <a:schemeClr val="accent1"/>
          </a:solidFill>
          <a:ln w="9525"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Straight Arrow Connector 192"/>
          <p:cNvCxnSpPr/>
          <p:nvPr/>
        </p:nvCxnSpPr>
        <p:spPr bwMode="auto">
          <a:xfrm flipV="1">
            <a:off x="6705600" y="2225455"/>
            <a:ext cx="0" cy="914400"/>
          </a:xfrm>
          <a:prstGeom prst="straightConnector1">
            <a:avLst/>
          </a:prstGeom>
          <a:solidFill>
            <a:schemeClr val="accent1"/>
          </a:solidFill>
          <a:ln w="9525"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Straight Connector 194"/>
          <p:cNvCxnSpPr/>
          <p:nvPr/>
        </p:nvCxnSpPr>
        <p:spPr bwMode="auto">
          <a:xfrm>
            <a:off x="8686800" y="2911255"/>
            <a:ext cx="0" cy="1039091"/>
          </a:xfrm>
          <a:prstGeom prst="line">
            <a:avLst/>
          </a:prstGeom>
          <a:solidFill>
            <a:schemeClr val="accent1"/>
          </a:solidFill>
          <a:ln w="9525"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9" name="Straight Arrow Connector 197"/>
          <p:cNvCxnSpPr/>
          <p:nvPr/>
        </p:nvCxnSpPr>
        <p:spPr bwMode="auto">
          <a:xfrm flipV="1">
            <a:off x="6858000" y="2225455"/>
            <a:ext cx="0" cy="685800"/>
          </a:xfrm>
          <a:prstGeom prst="straightConnector1">
            <a:avLst/>
          </a:prstGeom>
          <a:solidFill>
            <a:schemeClr val="accent1"/>
          </a:solidFill>
          <a:ln w="9525"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Straight Connector 208"/>
          <p:cNvCxnSpPr/>
          <p:nvPr/>
        </p:nvCxnSpPr>
        <p:spPr bwMode="auto">
          <a:xfrm>
            <a:off x="6858000" y="2911255"/>
            <a:ext cx="1828800" cy="0"/>
          </a:xfrm>
          <a:prstGeom prst="line">
            <a:avLst/>
          </a:prstGeom>
          <a:solidFill>
            <a:schemeClr val="accent1"/>
          </a:solidFill>
          <a:ln w="9525"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1" name="Rounded Rectangle 210"/>
          <p:cNvSpPr/>
          <p:nvPr/>
        </p:nvSpPr>
        <p:spPr bwMode="auto">
          <a:xfrm>
            <a:off x="228600" y="2301655"/>
            <a:ext cx="1066800" cy="304800"/>
          </a:xfrm>
          <a:prstGeom prst="roundRect">
            <a:avLst/>
          </a:prstGeom>
          <a:solidFill>
            <a:srgbClr val="80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US" sz="800" dirty="0">
                <a:solidFill>
                  <a:schemeClr val="bg1"/>
                </a:solidFill>
                <a:latin typeface="Arial" pitchFamily="34" charset="0"/>
              </a:rPr>
              <a:t>EUROPEAN LEVEL</a:t>
            </a:r>
          </a:p>
        </p:txBody>
      </p:sp>
      <p:sp>
        <p:nvSpPr>
          <p:cNvPr id="122" name="Rounded Rectangle 211"/>
          <p:cNvSpPr/>
          <p:nvPr/>
        </p:nvSpPr>
        <p:spPr bwMode="auto">
          <a:xfrm>
            <a:off x="228600" y="2758855"/>
            <a:ext cx="1066800" cy="304800"/>
          </a:xfrm>
          <a:prstGeom prst="roundRect">
            <a:avLst/>
          </a:prstGeom>
          <a:solidFill>
            <a:srgbClr val="80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US" sz="800" dirty="0">
                <a:solidFill>
                  <a:schemeClr val="bg1"/>
                </a:solidFill>
                <a:latin typeface="Arial" pitchFamily="34" charset="0"/>
              </a:rPr>
              <a:t>NATIONAL </a:t>
            </a:r>
          </a:p>
          <a:p>
            <a:pPr algn="ctr"/>
            <a:r>
              <a:rPr lang="en-US" sz="800" dirty="0">
                <a:solidFill>
                  <a:schemeClr val="bg1"/>
                </a:solidFill>
                <a:latin typeface="Arial" pitchFamily="34" charset="0"/>
              </a:rPr>
              <a:t>LEVEL</a:t>
            </a:r>
          </a:p>
        </p:txBody>
      </p:sp>
      <p:cxnSp>
        <p:nvCxnSpPr>
          <p:cNvPr id="123" name="Straight Connector 212"/>
          <p:cNvCxnSpPr/>
          <p:nvPr/>
        </p:nvCxnSpPr>
        <p:spPr bwMode="auto">
          <a:xfrm>
            <a:off x="152400" y="2691119"/>
            <a:ext cx="8839200" cy="0"/>
          </a:xfrm>
          <a:prstGeom prst="line">
            <a:avLst/>
          </a:prstGeom>
          <a:solidFill>
            <a:schemeClr val="accent1"/>
          </a:solidFill>
          <a:ln w="19050" cap="flat" cmpd="sng" algn="ctr">
            <a:solidFill>
              <a:srgbClr val="800000"/>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4" name="Rounded Rectangle 218"/>
          <p:cNvSpPr/>
          <p:nvPr/>
        </p:nvSpPr>
        <p:spPr bwMode="auto">
          <a:xfrm>
            <a:off x="1041399" y="4511455"/>
            <a:ext cx="1066800" cy="304800"/>
          </a:xfrm>
          <a:prstGeom prst="roundRect">
            <a:avLst/>
          </a:prstGeom>
          <a:solidFill>
            <a:srgbClr val="80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US" sz="800" dirty="0">
                <a:solidFill>
                  <a:schemeClr val="bg1"/>
                </a:solidFill>
                <a:latin typeface="Arial" pitchFamily="34" charset="0"/>
              </a:rPr>
              <a:t>NATION 1</a:t>
            </a:r>
          </a:p>
        </p:txBody>
      </p:sp>
      <p:sp>
        <p:nvSpPr>
          <p:cNvPr id="127" name="TextBox 72"/>
          <p:cNvSpPr txBox="1"/>
          <p:nvPr/>
        </p:nvSpPr>
        <p:spPr>
          <a:xfrm>
            <a:off x="2895600" y="3031389"/>
            <a:ext cx="838200" cy="184666"/>
          </a:xfrm>
          <a:prstGeom prst="rect">
            <a:avLst/>
          </a:prstGeom>
          <a:noFill/>
        </p:spPr>
        <p:txBody>
          <a:bodyPr wrap="square" rtlCol="0">
            <a:spAutoFit/>
          </a:bodyPr>
          <a:lstStyle/>
          <a:p>
            <a:r>
              <a:rPr lang="en-US" sz="600" dirty="0"/>
              <a:t>&lt;Cooperation&gt; </a:t>
            </a:r>
          </a:p>
        </p:txBody>
      </p:sp>
      <p:sp>
        <p:nvSpPr>
          <p:cNvPr id="128" name="TextBox 73"/>
          <p:cNvSpPr txBox="1"/>
          <p:nvPr/>
        </p:nvSpPr>
        <p:spPr>
          <a:xfrm>
            <a:off x="5791200" y="3107589"/>
            <a:ext cx="838200" cy="184666"/>
          </a:xfrm>
          <a:prstGeom prst="rect">
            <a:avLst/>
          </a:prstGeom>
          <a:noFill/>
        </p:spPr>
        <p:txBody>
          <a:bodyPr wrap="square" rtlCol="0">
            <a:spAutoFit/>
          </a:bodyPr>
          <a:lstStyle/>
          <a:p>
            <a:r>
              <a:rPr lang="en-US" sz="600" dirty="0"/>
              <a:t>&lt;Cooperation&gt; </a:t>
            </a:r>
          </a:p>
        </p:txBody>
      </p:sp>
      <p:sp>
        <p:nvSpPr>
          <p:cNvPr id="129" name="TextBox 74"/>
          <p:cNvSpPr txBox="1"/>
          <p:nvPr/>
        </p:nvSpPr>
        <p:spPr>
          <a:xfrm>
            <a:off x="7848600" y="2758855"/>
            <a:ext cx="838200" cy="184666"/>
          </a:xfrm>
          <a:prstGeom prst="rect">
            <a:avLst/>
          </a:prstGeom>
          <a:noFill/>
        </p:spPr>
        <p:txBody>
          <a:bodyPr wrap="square" rtlCol="0">
            <a:spAutoFit/>
          </a:bodyPr>
          <a:lstStyle/>
          <a:p>
            <a:r>
              <a:rPr lang="en-US" sz="600" dirty="0"/>
              <a:t>&lt;Cooperation&gt; </a:t>
            </a:r>
          </a:p>
        </p:txBody>
      </p:sp>
      <p:grpSp>
        <p:nvGrpSpPr>
          <p:cNvPr id="5" name="Gruppo 4"/>
          <p:cNvGrpSpPr/>
          <p:nvPr/>
        </p:nvGrpSpPr>
        <p:grpSpPr>
          <a:xfrm>
            <a:off x="533400" y="3352800"/>
            <a:ext cx="2362199" cy="1048393"/>
            <a:chOff x="533400" y="3352800"/>
            <a:chExt cx="2362199" cy="1048393"/>
          </a:xfrm>
        </p:grpSpPr>
        <p:grpSp>
          <p:nvGrpSpPr>
            <p:cNvPr id="4" name="Gruppo 3"/>
            <p:cNvGrpSpPr/>
            <p:nvPr/>
          </p:nvGrpSpPr>
          <p:grpSpPr>
            <a:xfrm>
              <a:off x="533400" y="3352800"/>
              <a:ext cx="2286000" cy="1048393"/>
              <a:chOff x="533400" y="3352800"/>
              <a:chExt cx="2209799" cy="1048393"/>
            </a:xfrm>
          </p:grpSpPr>
          <p:sp>
            <p:nvSpPr>
              <p:cNvPr id="52" name="Rettangolo arrotondato 51"/>
              <p:cNvSpPr>
                <a:spLocks/>
              </p:cNvSpPr>
              <p:nvPr/>
            </p:nvSpPr>
            <p:spPr bwMode="auto">
              <a:xfrm>
                <a:off x="533400" y="3352800"/>
                <a:ext cx="2209799" cy="1048393"/>
              </a:xfrm>
              <a:prstGeom prst="roundRect">
                <a:avLst/>
              </a:prstGeom>
              <a:solidFill>
                <a:srgbClr val="FFCC66"/>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p:txBody>
          </p:sp>
          <p:sp>
            <p:nvSpPr>
              <p:cNvPr id="3" name="CasellaDiTesto 2"/>
              <p:cNvSpPr txBox="1"/>
              <p:nvPr/>
            </p:nvSpPr>
            <p:spPr>
              <a:xfrm>
                <a:off x="713362" y="4025411"/>
                <a:ext cx="1877437" cy="369332"/>
              </a:xfrm>
              <a:prstGeom prst="rect">
                <a:avLst/>
              </a:prstGeom>
              <a:noFill/>
            </p:spPr>
            <p:txBody>
              <a:bodyPr wrap="none" rtlCol="0">
                <a:spAutoFit/>
              </a:bodyPr>
              <a:lstStyle/>
              <a:p>
                <a:pPr algn="ctr"/>
                <a:r>
                  <a:rPr lang="en-US" sz="900" b="1" dirty="0">
                    <a:solidFill>
                      <a:srgbClr val="FF0000"/>
                    </a:solidFill>
                    <a:latin typeface="Arial" pitchFamily="34" charset="0"/>
                  </a:rPr>
                  <a:t>National GAMMA</a:t>
                </a:r>
              </a:p>
              <a:p>
                <a:pPr algn="ctr"/>
                <a:r>
                  <a:rPr lang="en-US" sz="900" b="1" dirty="0">
                    <a:solidFill>
                      <a:srgbClr val="FF0000"/>
                    </a:solidFill>
                    <a:latin typeface="Arial" pitchFamily="34" charset="0"/>
                  </a:rPr>
                  <a:t>Security Management Platform</a:t>
                </a:r>
              </a:p>
            </p:txBody>
          </p:sp>
        </p:grpSp>
        <p:sp>
          <p:nvSpPr>
            <p:cNvPr id="92" name="Rounded Rectangle 88"/>
            <p:cNvSpPr/>
            <p:nvPr/>
          </p:nvSpPr>
          <p:spPr bwMode="auto">
            <a:xfrm>
              <a:off x="2136502" y="3810000"/>
              <a:ext cx="606697" cy="254725"/>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600" b="1" i="1" dirty="0">
                  <a:latin typeface="Arial" pitchFamily="34" charset="0"/>
                </a:rPr>
                <a:t>IDS</a:t>
              </a:r>
            </a:p>
          </p:txBody>
        </p:sp>
        <p:sp>
          <p:nvSpPr>
            <p:cNvPr id="93" name="Rounded Rectangle 89"/>
            <p:cNvSpPr/>
            <p:nvPr/>
          </p:nvSpPr>
          <p:spPr bwMode="auto">
            <a:xfrm>
              <a:off x="2133600" y="3505200"/>
              <a:ext cx="609600" cy="254725"/>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600" b="1" i="1" dirty="0">
                  <a:latin typeface="Arial" pitchFamily="34" charset="0"/>
                </a:rPr>
                <a:t>Attack </a:t>
              </a:r>
            </a:p>
            <a:p>
              <a:pPr algn="ctr"/>
              <a:r>
                <a:rPr lang="en-US" sz="600" b="1" i="1" dirty="0">
                  <a:latin typeface="Arial" pitchFamily="34" charset="0"/>
                </a:rPr>
                <a:t>Prediction</a:t>
              </a:r>
            </a:p>
          </p:txBody>
        </p:sp>
        <p:cxnSp>
          <p:nvCxnSpPr>
            <p:cNvPr id="109" name="Straight Connector 174"/>
            <p:cNvCxnSpPr/>
            <p:nvPr/>
          </p:nvCxnSpPr>
          <p:spPr bwMode="auto">
            <a:xfrm flipV="1">
              <a:off x="2667000" y="3959841"/>
              <a:ext cx="228599" cy="1"/>
            </a:xfrm>
            <a:prstGeom prst="line">
              <a:avLst/>
            </a:prstGeom>
            <a:solidFill>
              <a:schemeClr val="accent1"/>
            </a:solidFill>
            <a:ln w="9525" cap="flat" cmpd="sng" algn="ctr">
              <a:solidFill>
                <a:schemeClr val="tx1"/>
              </a:solidFill>
              <a:prstDash val="sysDash"/>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4" name="Rounded Rectangle 79"/>
            <p:cNvSpPr/>
            <p:nvPr/>
          </p:nvSpPr>
          <p:spPr bwMode="auto">
            <a:xfrm>
              <a:off x="609600" y="3501804"/>
              <a:ext cx="1447800" cy="152400"/>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600" b="1" i="1" dirty="0">
                  <a:latin typeface="Arial" pitchFamily="34" charset="0"/>
                </a:rPr>
                <a:t>Event Bus</a:t>
              </a:r>
            </a:p>
          </p:txBody>
        </p:sp>
        <p:sp>
          <p:nvSpPr>
            <p:cNvPr id="135" name="Rounded Rectangle 92"/>
            <p:cNvSpPr/>
            <p:nvPr/>
          </p:nvSpPr>
          <p:spPr bwMode="auto">
            <a:xfrm>
              <a:off x="609600" y="3730405"/>
              <a:ext cx="685800" cy="304799"/>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600" b="1" i="1" dirty="0">
                  <a:latin typeface="Arial" pitchFamily="34" charset="0"/>
                </a:rPr>
                <a:t>Command and Control</a:t>
              </a:r>
            </a:p>
            <a:p>
              <a:pPr algn="ctr"/>
              <a:r>
                <a:rPr lang="en-US" sz="600" b="1" i="1" dirty="0">
                  <a:latin typeface="Arial" pitchFamily="34" charset="0"/>
                </a:rPr>
                <a:t>Module</a:t>
              </a:r>
            </a:p>
          </p:txBody>
        </p:sp>
        <p:sp>
          <p:nvSpPr>
            <p:cNvPr id="136" name="Rounded Rectangle 93"/>
            <p:cNvSpPr/>
            <p:nvPr/>
          </p:nvSpPr>
          <p:spPr bwMode="auto">
            <a:xfrm>
              <a:off x="1371599" y="3730404"/>
              <a:ext cx="685801" cy="304800"/>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600" b="1" i="1" dirty="0">
                  <a:latin typeface="Arial" pitchFamily="34" charset="0"/>
                </a:rPr>
                <a:t>Security </a:t>
              </a:r>
            </a:p>
            <a:p>
              <a:pPr algn="ctr"/>
              <a:r>
                <a:rPr lang="en-US" sz="600" b="1" i="1" dirty="0">
                  <a:latin typeface="Arial" pitchFamily="34" charset="0"/>
                </a:rPr>
                <a:t>Intelligence</a:t>
              </a:r>
            </a:p>
          </p:txBody>
        </p:sp>
      </p:grpSp>
      <p:sp>
        <p:nvSpPr>
          <p:cNvPr id="146" name="Rettangolo 145"/>
          <p:cNvSpPr/>
          <p:nvPr/>
        </p:nvSpPr>
        <p:spPr>
          <a:xfrm>
            <a:off x="3731222" y="838200"/>
            <a:ext cx="2480167" cy="230832"/>
          </a:xfrm>
          <a:prstGeom prst="rect">
            <a:avLst/>
          </a:prstGeom>
        </p:spPr>
        <p:txBody>
          <a:bodyPr wrap="none">
            <a:spAutoFit/>
          </a:bodyPr>
          <a:lstStyle/>
          <a:p>
            <a:pPr algn="ctr"/>
            <a:r>
              <a:rPr lang="en-US" sz="900" b="1" dirty="0">
                <a:solidFill>
                  <a:srgbClr val="0070C0"/>
                </a:solidFill>
                <a:latin typeface="Arial" pitchFamily="34" charset="0"/>
              </a:rPr>
              <a:t>European GAMMA Control Center (EGCC)</a:t>
            </a:r>
          </a:p>
        </p:txBody>
      </p:sp>
      <p:sp>
        <p:nvSpPr>
          <p:cNvPr id="151" name="Rounded Rectangle 218"/>
          <p:cNvSpPr/>
          <p:nvPr/>
        </p:nvSpPr>
        <p:spPr bwMode="auto">
          <a:xfrm>
            <a:off x="3962400" y="4511455"/>
            <a:ext cx="1066800" cy="304800"/>
          </a:xfrm>
          <a:prstGeom prst="roundRect">
            <a:avLst/>
          </a:prstGeom>
          <a:solidFill>
            <a:srgbClr val="80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US" sz="800" dirty="0">
                <a:solidFill>
                  <a:schemeClr val="bg1"/>
                </a:solidFill>
                <a:latin typeface="Arial" pitchFamily="34" charset="0"/>
              </a:rPr>
              <a:t>NATION 2</a:t>
            </a:r>
          </a:p>
        </p:txBody>
      </p:sp>
      <p:sp>
        <p:nvSpPr>
          <p:cNvPr id="159" name="Rounded Rectangle 218"/>
          <p:cNvSpPr/>
          <p:nvPr/>
        </p:nvSpPr>
        <p:spPr bwMode="auto">
          <a:xfrm>
            <a:off x="6985000" y="4511454"/>
            <a:ext cx="1066800" cy="304800"/>
          </a:xfrm>
          <a:prstGeom prst="roundRect">
            <a:avLst/>
          </a:prstGeom>
          <a:solidFill>
            <a:srgbClr val="80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en-US" sz="800" dirty="0">
                <a:solidFill>
                  <a:schemeClr val="bg1"/>
                </a:solidFill>
                <a:latin typeface="Arial" pitchFamily="34" charset="0"/>
              </a:rPr>
              <a:t>NATION 3</a:t>
            </a:r>
          </a:p>
        </p:txBody>
      </p:sp>
      <p:sp>
        <p:nvSpPr>
          <p:cNvPr id="2" name="Rettangolo 1"/>
          <p:cNvSpPr/>
          <p:nvPr/>
        </p:nvSpPr>
        <p:spPr>
          <a:xfrm>
            <a:off x="304800" y="5029200"/>
            <a:ext cx="8534400" cy="1415772"/>
          </a:xfrm>
          <a:prstGeom prst="rect">
            <a:avLst/>
          </a:prstGeom>
        </p:spPr>
        <p:txBody>
          <a:bodyPr wrap="square">
            <a:spAutoFit/>
          </a:bodyPr>
          <a:lstStyle/>
          <a:p>
            <a:pPr>
              <a:spcBef>
                <a:spcPts val="600"/>
              </a:spcBef>
              <a:spcAft>
                <a:spcPts val="600"/>
              </a:spcAft>
            </a:pPr>
            <a:r>
              <a:rPr lang="en-GB" sz="1600" dirty="0"/>
              <a:t>The European and National levels of the GAMMA concept are implemented through the deployment of the SMP:</a:t>
            </a:r>
            <a:endParaRPr lang="it-IT" sz="1600" dirty="0"/>
          </a:p>
          <a:p>
            <a:pPr lvl="1">
              <a:spcBef>
                <a:spcPts val="600"/>
              </a:spcBef>
              <a:spcAft>
                <a:spcPts val="600"/>
              </a:spcAft>
              <a:buFont typeface="Wingdings" pitchFamily="2" charset="2"/>
              <a:buChar char="ü"/>
            </a:pPr>
            <a:r>
              <a:rPr lang="en-GB" sz="1400" dirty="0"/>
              <a:t> </a:t>
            </a:r>
            <a:r>
              <a:rPr lang="en-GB" sz="1600" dirty="0"/>
              <a:t>One SMP instance at  </a:t>
            </a:r>
            <a:r>
              <a:rPr lang="en-GB" sz="1600" b="1" dirty="0"/>
              <a:t>European</a:t>
            </a:r>
            <a:r>
              <a:rPr lang="en-GB" sz="1600" dirty="0"/>
              <a:t> Level in the </a:t>
            </a:r>
            <a:r>
              <a:rPr lang="en-GB" sz="1600" dirty="0">
                <a:solidFill>
                  <a:srgbClr val="FF0000"/>
                </a:solidFill>
              </a:rPr>
              <a:t>E</a:t>
            </a:r>
            <a:r>
              <a:rPr lang="en-GB" sz="1600" dirty="0"/>
              <a:t>uropean </a:t>
            </a:r>
            <a:r>
              <a:rPr lang="en-GB" sz="1600" dirty="0">
                <a:solidFill>
                  <a:srgbClr val="FF0000"/>
                </a:solidFill>
              </a:rPr>
              <a:t>G</a:t>
            </a:r>
            <a:r>
              <a:rPr lang="en-GB" sz="1600" dirty="0"/>
              <a:t>AMMA </a:t>
            </a:r>
            <a:r>
              <a:rPr lang="en-GB" sz="1600" dirty="0">
                <a:solidFill>
                  <a:srgbClr val="FF0000"/>
                </a:solidFill>
              </a:rPr>
              <a:t>C</a:t>
            </a:r>
            <a:r>
              <a:rPr lang="en-GB" sz="1600" dirty="0"/>
              <a:t>oordination </a:t>
            </a:r>
            <a:r>
              <a:rPr lang="en-GB" sz="1600" dirty="0">
                <a:solidFill>
                  <a:srgbClr val="FF0000"/>
                </a:solidFill>
              </a:rPr>
              <a:t>C</a:t>
            </a:r>
            <a:r>
              <a:rPr lang="en-GB" sz="1600" dirty="0"/>
              <a:t>entre </a:t>
            </a:r>
          </a:p>
          <a:p>
            <a:pPr lvl="1">
              <a:spcBef>
                <a:spcPts val="600"/>
              </a:spcBef>
              <a:spcAft>
                <a:spcPts val="600"/>
              </a:spcAft>
              <a:buFont typeface="Wingdings" pitchFamily="2" charset="2"/>
              <a:buChar char="ü"/>
            </a:pPr>
            <a:r>
              <a:rPr lang="en-US" sz="1600" dirty="0"/>
              <a:t>One SMP instance </a:t>
            </a:r>
            <a:r>
              <a:rPr lang="en-US" sz="1600" b="1" dirty="0"/>
              <a:t>for each Nation </a:t>
            </a:r>
            <a:endParaRPr lang="it-IT" sz="1200" dirty="0"/>
          </a:p>
        </p:txBody>
      </p:sp>
      <p:grpSp>
        <p:nvGrpSpPr>
          <p:cNvPr id="56" name="Gruppo 55"/>
          <p:cNvGrpSpPr/>
          <p:nvPr/>
        </p:nvGrpSpPr>
        <p:grpSpPr>
          <a:xfrm>
            <a:off x="3429000" y="3352800"/>
            <a:ext cx="2362199" cy="1048393"/>
            <a:chOff x="533400" y="3352800"/>
            <a:chExt cx="2362199" cy="1048393"/>
          </a:xfrm>
        </p:grpSpPr>
        <p:grpSp>
          <p:nvGrpSpPr>
            <p:cNvPr id="57" name="Gruppo 56"/>
            <p:cNvGrpSpPr/>
            <p:nvPr/>
          </p:nvGrpSpPr>
          <p:grpSpPr>
            <a:xfrm>
              <a:off x="533400" y="3352800"/>
              <a:ext cx="2286000" cy="1048393"/>
              <a:chOff x="533400" y="3352800"/>
              <a:chExt cx="2209799" cy="1048393"/>
            </a:xfrm>
          </p:grpSpPr>
          <p:sp>
            <p:nvSpPr>
              <p:cNvPr id="64" name="Rettangolo arrotondato 63"/>
              <p:cNvSpPr>
                <a:spLocks/>
              </p:cNvSpPr>
              <p:nvPr/>
            </p:nvSpPr>
            <p:spPr bwMode="auto">
              <a:xfrm>
                <a:off x="533400" y="3352800"/>
                <a:ext cx="2209799" cy="1048393"/>
              </a:xfrm>
              <a:prstGeom prst="roundRect">
                <a:avLst/>
              </a:prstGeom>
              <a:solidFill>
                <a:srgbClr val="FFCC66"/>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p:txBody>
          </p:sp>
          <p:sp>
            <p:nvSpPr>
              <p:cNvPr id="65" name="CasellaDiTesto 64"/>
              <p:cNvSpPr txBox="1"/>
              <p:nvPr/>
            </p:nvSpPr>
            <p:spPr>
              <a:xfrm>
                <a:off x="713362" y="4025411"/>
                <a:ext cx="1877437" cy="369332"/>
              </a:xfrm>
              <a:prstGeom prst="rect">
                <a:avLst/>
              </a:prstGeom>
              <a:noFill/>
            </p:spPr>
            <p:txBody>
              <a:bodyPr wrap="none" rtlCol="0">
                <a:spAutoFit/>
              </a:bodyPr>
              <a:lstStyle/>
              <a:p>
                <a:pPr algn="ctr"/>
                <a:r>
                  <a:rPr lang="en-US" sz="900" b="1" dirty="0">
                    <a:solidFill>
                      <a:srgbClr val="FF0000"/>
                    </a:solidFill>
                    <a:latin typeface="Arial" pitchFamily="34" charset="0"/>
                  </a:rPr>
                  <a:t>National GAMMA</a:t>
                </a:r>
              </a:p>
              <a:p>
                <a:pPr algn="ctr"/>
                <a:r>
                  <a:rPr lang="en-US" sz="900" b="1" dirty="0">
                    <a:solidFill>
                      <a:srgbClr val="FF0000"/>
                    </a:solidFill>
                    <a:latin typeface="Arial" pitchFamily="34" charset="0"/>
                  </a:rPr>
                  <a:t>Security Management Platform</a:t>
                </a:r>
              </a:p>
            </p:txBody>
          </p:sp>
        </p:grpSp>
        <p:sp>
          <p:nvSpPr>
            <p:cNvPr id="58" name="Rounded Rectangle 88"/>
            <p:cNvSpPr/>
            <p:nvPr/>
          </p:nvSpPr>
          <p:spPr bwMode="auto">
            <a:xfrm>
              <a:off x="2136502" y="3810000"/>
              <a:ext cx="606697" cy="254725"/>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600" b="1" i="1" dirty="0">
                  <a:latin typeface="Arial" pitchFamily="34" charset="0"/>
                </a:rPr>
                <a:t>IDS</a:t>
              </a:r>
            </a:p>
          </p:txBody>
        </p:sp>
        <p:sp>
          <p:nvSpPr>
            <p:cNvPr id="59" name="Rounded Rectangle 89"/>
            <p:cNvSpPr/>
            <p:nvPr/>
          </p:nvSpPr>
          <p:spPr bwMode="auto">
            <a:xfrm>
              <a:off x="2133600" y="3505200"/>
              <a:ext cx="609600" cy="254725"/>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600" b="1" i="1" dirty="0">
                  <a:latin typeface="Arial" pitchFamily="34" charset="0"/>
                </a:rPr>
                <a:t>Attack </a:t>
              </a:r>
            </a:p>
            <a:p>
              <a:pPr algn="ctr"/>
              <a:r>
                <a:rPr lang="en-US" sz="600" b="1" i="1" dirty="0">
                  <a:latin typeface="Arial" pitchFamily="34" charset="0"/>
                </a:rPr>
                <a:t>Prediction</a:t>
              </a:r>
            </a:p>
          </p:txBody>
        </p:sp>
        <p:cxnSp>
          <p:nvCxnSpPr>
            <p:cNvPr id="60" name="Straight Connector 174"/>
            <p:cNvCxnSpPr/>
            <p:nvPr/>
          </p:nvCxnSpPr>
          <p:spPr bwMode="auto">
            <a:xfrm flipV="1">
              <a:off x="2667000" y="3959841"/>
              <a:ext cx="228599" cy="1"/>
            </a:xfrm>
            <a:prstGeom prst="line">
              <a:avLst/>
            </a:prstGeom>
            <a:solidFill>
              <a:schemeClr val="accent1"/>
            </a:solidFill>
            <a:ln w="9525" cap="flat" cmpd="sng" algn="ctr">
              <a:solidFill>
                <a:schemeClr val="tx1"/>
              </a:solidFill>
              <a:prstDash val="sysDash"/>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Rounded Rectangle 79"/>
            <p:cNvSpPr/>
            <p:nvPr/>
          </p:nvSpPr>
          <p:spPr bwMode="auto">
            <a:xfrm>
              <a:off x="609600" y="3501804"/>
              <a:ext cx="1447800" cy="152400"/>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600" b="1" i="1" dirty="0">
                  <a:latin typeface="Arial" pitchFamily="34" charset="0"/>
                </a:rPr>
                <a:t>Event Bus</a:t>
              </a:r>
            </a:p>
          </p:txBody>
        </p:sp>
        <p:sp>
          <p:nvSpPr>
            <p:cNvPr id="62" name="Rounded Rectangle 92"/>
            <p:cNvSpPr/>
            <p:nvPr/>
          </p:nvSpPr>
          <p:spPr bwMode="auto">
            <a:xfrm>
              <a:off x="609600" y="3730405"/>
              <a:ext cx="685800" cy="304799"/>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600" b="1" i="1" dirty="0">
                  <a:latin typeface="Arial" pitchFamily="34" charset="0"/>
                </a:rPr>
                <a:t>Command and Control</a:t>
              </a:r>
            </a:p>
            <a:p>
              <a:pPr algn="ctr"/>
              <a:r>
                <a:rPr lang="en-US" sz="600" b="1" i="1" dirty="0">
                  <a:latin typeface="Arial" pitchFamily="34" charset="0"/>
                </a:rPr>
                <a:t>Module</a:t>
              </a:r>
            </a:p>
          </p:txBody>
        </p:sp>
        <p:sp>
          <p:nvSpPr>
            <p:cNvPr id="63" name="Rounded Rectangle 93"/>
            <p:cNvSpPr/>
            <p:nvPr/>
          </p:nvSpPr>
          <p:spPr bwMode="auto">
            <a:xfrm>
              <a:off x="1371599" y="3730404"/>
              <a:ext cx="685801" cy="304800"/>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600" b="1" i="1" dirty="0">
                  <a:latin typeface="Arial" pitchFamily="34" charset="0"/>
                </a:rPr>
                <a:t>Security </a:t>
              </a:r>
            </a:p>
            <a:p>
              <a:pPr algn="ctr"/>
              <a:r>
                <a:rPr lang="en-US" sz="600" b="1" i="1" dirty="0">
                  <a:latin typeface="Arial" pitchFamily="34" charset="0"/>
                </a:rPr>
                <a:t>Intelligence</a:t>
              </a:r>
            </a:p>
          </p:txBody>
        </p:sp>
      </p:grpSp>
      <p:grpSp>
        <p:nvGrpSpPr>
          <p:cNvPr id="66" name="Gruppo 65"/>
          <p:cNvGrpSpPr/>
          <p:nvPr/>
        </p:nvGrpSpPr>
        <p:grpSpPr>
          <a:xfrm>
            <a:off x="6324600" y="3352800"/>
            <a:ext cx="2362199" cy="1048393"/>
            <a:chOff x="533400" y="3352800"/>
            <a:chExt cx="2362199" cy="1048393"/>
          </a:xfrm>
        </p:grpSpPr>
        <p:grpSp>
          <p:nvGrpSpPr>
            <p:cNvPr id="67" name="Gruppo 66"/>
            <p:cNvGrpSpPr/>
            <p:nvPr/>
          </p:nvGrpSpPr>
          <p:grpSpPr>
            <a:xfrm>
              <a:off x="533400" y="3352800"/>
              <a:ext cx="2286000" cy="1048393"/>
              <a:chOff x="533400" y="3352800"/>
              <a:chExt cx="2209799" cy="1048393"/>
            </a:xfrm>
          </p:grpSpPr>
          <p:sp>
            <p:nvSpPr>
              <p:cNvPr id="74" name="Rettangolo arrotondato 73"/>
              <p:cNvSpPr>
                <a:spLocks/>
              </p:cNvSpPr>
              <p:nvPr/>
            </p:nvSpPr>
            <p:spPr bwMode="auto">
              <a:xfrm>
                <a:off x="533400" y="3352800"/>
                <a:ext cx="2209799" cy="1048393"/>
              </a:xfrm>
              <a:prstGeom prst="roundRect">
                <a:avLst/>
              </a:prstGeom>
              <a:solidFill>
                <a:srgbClr val="FFCC66"/>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a:p>
                <a:pPr algn="ctr" fontAlgn="auto">
                  <a:spcBef>
                    <a:spcPts val="0"/>
                  </a:spcBef>
                  <a:spcAft>
                    <a:spcPts val="0"/>
                  </a:spcAft>
                  <a:defRPr/>
                </a:pPr>
                <a:endParaRPr lang="it-IT" sz="900" b="1" dirty="0">
                  <a:solidFill>
                    <a:srgbClr val="FF0000"/>
                  </a:solidFill>
                  <a:latin typeface="Arial" pitchFamily="34" charset="0"/>
                </a:endParaRPr>
              </a:p>
            </p:txBody>
          </p:sp>
          <p:sp>
            <p:nvSpPr>
              <p:cNvPr id="75" name="CasellaDiTesto 74"/>
              <p:cNvSpPr txBox="1"/>
              <p:nvPr/>
            </p:nvSpPr>
            <p:spPr>
              <a:xfrm>
                <a:off x="713362" y="4025411"/>
                <a:ext cx="1877437" cy="369332"/>
              </a:xfrm>
              <a:prstGeom prst="rect">
                <a:avLst/>
              </a:prstGeom>
              <a:noFill/>
            </p:spPr>
            <p:txBody>
              <a:bodyPr wrap="none" rtlCol="0">
                <a:spAutoFit/>
              </a:bodyPr>
              <a:lstStyle/>
              <a:p>
                <a:pPr algn="ctr"/>
                <a:r>
                  <a:rPr lang="en-US" sz="900" b="1" dirty="0">
                    <a:solidFill>
                      <a:srgbClr val="FF0000"/>
                    </a:solidFill>
                    <a:latin typeface="Arial" pitchFamily="34" charset="0"/>
                  </a:rPr>
                  <a:t>National GAMMA</a:t>
                </a:r>
              </a:p>
              <a:p>
                <a:pPr algn="ctr"/>
                <a:r>
                  <a:rPr lang="en-US" sz="900" b="1" dirty="0">
                    <a:solidFill>
                      <a:srgbClr val="FF0000"/>
                    </a:solidFill>
                    <a:latin typeface="Arial" pitchFamily="34" charset="0"/>
                  </a:rPr>
                  <a:t>Security Management Platform</a:t>
                </a:r>
              </a:p>
            </p:txBody>
          </p:sp>
        </p:grpSp>
        <p:sp>
          <p:nvSpPr>
            <p:cNvPr id="68" name="Rounded Rectangle 88"/>
            <p:cNvSpPr/>
            <p:nvPr/>
          </p:nvSpPr>
          <p:spPr bwMode="auto">
            <a:xfrm>
              <a:off x="2136502" y="3810000"/>
              <a:ext cx="606697" cy="254725"/>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600" b="1" i="1" dirty="0">
                  <a:latin typeface="Arial" pitchFamily="34" charset="0"/>
                </a:rPr>
                <a:t>IDS</a:t>
              </a:r>
            </a:p>
          </p:txBody>
        </p:sp>
        <p:sp>
          <p:nvSpPr>
            <p:cNvPr id="69" name="Rounded Rectangle 89"/>
            <p:cNvSpPr/>
            <p:nvPr/>
          </p:nvSpPr>
          <p:spPr bwMode="auto">
            <a:xfrm>
              <a:off x="2133600" y="3505200"/>
              <a:ext cx="609600" cy="254725"/>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600" b="1" i="1" dirty="0">
                  <a:latin typeface="Arial" pitchFamily="34" charset="0"/>
                </a:rPr>
                <a:t>Attack </a:t>
              </a:r>
            </a:p>
            <a:p>
              <a:pPr algn="ctr"/>
              <a:r>
                <a:rPr lang="en-US" sz="600" b="1" i="1" dirty="0">
                  <a:latin typeface="Arial" pitchFamily="34" charset="0"/>
                </a:rPr>
                <a:t>Prediction</a:t>
              </a:r>
            </a:p>
          </p:txBody>
        </p:sp>
        <p:cxnSp>
          <p:nvCxnSpPr>
            <p:cNvPr id="70" name="Straight Connector 174"/>
            <p:cNvCxnSpPr/>
            <p:nvPr/>
          </p:nvCxnSpPr>
          <p:spPr bwMode="auto">
            <a:xfrm flipV="1">
              <a:off x="2667000" y="3959841"/>
              <a:ext cx="228599" cy="1"/>
            </a:xfrm>
            <a:prstGeom prst="line">
              <a:avLst/>
            </a:prstGeom>
            <a:solidFill>
              <a:schemeClr val="accent1"/>
            </a:solidFill>
            <a:ln w="9525" cap="flat" cmpd="sng" algn="ctr">
              <a:solidFill>
                <a:schemeClr val="tx1"/>
              </a:solidFill>
              <a:prstDash val="sysDash"/>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ounded Rectangle 79"/>
            <p:cNvSpPr/>
            <p:nvPr/>
          </p:nvSpPr>
          <p:spPr bwMode="auto">
            <a:xfrm>
              <a:off x="609600" y="3501804"/>
              <a:ext cx="1447800" cy="152400"/>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600" b="1" i="1" dirty="0">
                  <a:latin typeface="Arial" pitchFamily="34" charset="0"/>
                </a:rPr>
                <a:t>Event Bus</a:t>
              </a:r>
            </a:p>
          </p:txBody>
        </p:sp>
        <p:sp>
          <p:nvSpPr>
            <p:cNvPr id="72" name="Rounded Rectangle 92"/>
            <p:cNvSpPr/>
            <p:nvPr/>
          </p:nvSpPr>
          <p:spPr bwMode="auto">
            <a:xfrm>
              <a:off x="609600" y="3730405"/>
              <a:ext cx="685800" cy="304799"/>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600" b="1" i="1" dirty="0">
                  <a:latin typeface="Arial" pitchFamily="34" charset="0"/>
                </a:rPr>
                <a:t>Command and Control</a:t>
              </a:r>
            </a:p>
            <a:p>
              <a:pPr algn="ctr"/>
              <a:r>
                <a:rPr lang="en-US" sz="600" b="1" i="1" dirty="0">
                  <a:latin typeface="Arial" pitchFamily="34" charset="0"/>
                </a:rPr>
                <a:t>Module</a:t>
              </a:r>
            </a:p>
          </p:txBody>
        </p:sp>
        <p:sp>
          <p:nvSpPr>
            <p:cNvPr id="73" name="Rounded Rectangle 93"/>
            <p:cNvSpPr/>
            <p:nvPr/>
          </p:nvSpPr>
          <p:spPr bwMode="auto">
            <a:xfrm>
              <a:off x="1371599" y="3730404"/>
              <a:ext cx="685801" cy="304800"/>
            </a:xfrm>
            <a:prstGeom prst="roundRect">
              <a:avLst/>
            </a:prstGeom>
            <a:solidFill>
              <a:schemeClr val="bg1">
                <a:lumMod val="6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algn="ctr"/>
              <a:r>
                <a:rPr lang="en-US" sz="600" b="1" i="1" dirty="0">
                  <a:latin typeface="Arial" pitchFamily="34" charset="0"/>
                </a:rPr>
                <a:t>Security </a:t>
              </a:r>
            </a:p>
            <a:p>
              <a:pPr algn="ctr"/>
              <a:r>
                <a:rPr lang="en-US" sz="600" b="1" i="1" dirty="0">
                  <a:latin typeface="Arial" pitchFamily="34" charset="0"/>
                </a:rPr>
                <a:t>Intelligence</a:t>
              </a:r>
            </a:p>
          </p:txBody>
        </p:sp>
      </p:grpSp>
    </p:spTree>
    <p:extLst>
      <p:ext uri="{BB962C8B-B14F-4D97-AF65-F5344CB8AC3E}">
        <p14:creationId xmlns:p14="http://schemas.microsoft.com/office/powerpoint/2010/main" val="1788185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50555A"/>
      </a:dk1>
      <a:lt1>
        <a:srgbClr val="FFFFFF"/>
      </a:lt1>
      <a:dk2>
        <a:srgbClr val="000000"/>
      </a:dk2>
      <a:lt2>
        <a:srgbClr val="808080"/>
      </a:lt2>
      <a:accent1>
        <a:srgbClr val="B4B4B4"/>
      </a:accent1>
      <a:accent2>
        <a:srgbClr val="333399"/>
      </a:accent2>
      <a:accent3>
        <a:srgbClr val="FFFFFF"/>
      </a:accent3>
      <a:accent4>
        <a:srgbClr val="43474C"/>
      </a:accent4>
      <a:accent5>
        <a:srgbClr val="D6D6D6"/>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4D4D4D"/>
        </a:dk1>
        <a:lt1>
          <a:srgbClr val="FFFFFF"/>
        </a:lt1>
        <a:dk2>
          <a:srgbClr val="000000"/>
        </a:dk2>
        <a:lt2>
          <a:srgbClr val="808080"/>
        </a:lt2>
        <a:accent1>
          <a:srgbClr val="B4B4B4"/>
        </a:accent1>
        <a:accent2>
          <a:srgbClr val="333399"/>
        </a:accent2>
        <a:accent3>
          <a:srgbClr val="FFFFFF"/>
        </a:accent3>
        <a:accent4>
          <a:srgbClr val="404040"/>
        </a:accent4>
        <a:accent5>
          <a:srgbClr val="D6D6D6"/>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50555A"/>
        </a:dk1>
        <a:lt1>
          <a:srgbClr val="FFFFFF"/>
        </a:lt1>
        <a:dk2>
          <a:srgbClr val="000000"/>
        </a:dk2>
        <a:lt2>
          <a:srgbClr val="808080"/>
        </a:lt2>
        <a:accent1>
          <a:srgbClr val="B4B4B4"/>
        </a:accent1>
        <a:accent2>
          <a:srgbClr val="333399"/>
        </a:accent2>
        <a:accent3>
          <a:srgbClr val="FFFFFF"/>
        </a:accent3>
        <a:accent4>
          <a:srgbClr val="43474C"/>
        </a:accent4>
        <a:accent5>
          <a:srgbClr val="D6D6D6"/>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8098</TotalTime>
  <Words>1076</Words>
  <Application>Microsoft Office PowerPoint</Application>
  <PresentationFormat>Presentazione su schermo (4:3)</PresentationFormat>
  <Paragraphs>257</Paragraphs>
  <Slides>9</Slides>
  <Notes>4</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Default Design</vt:lpstr>
      <vt:lpstr>Presentazione standard di PowerPoint</vt:lpstr>
      <vt:lpstr>Presentazione standard di PowerPoint</vt:lpstr>
      <vt:lpstr>GAMMA Security Prototypes</vt:lpstr>
      <vt:lpstr>The role of the SMP within the GAMMA concept</vt:lpstr>
      <vt:lpstr>The role of the SMP within the GAMMA concept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Centaroli Carlo</dc:creator>
  <cp:lastModifiedBy>Porretti Claudio</cp:lastModifiedBy>
  <cp:revision>432</cp:revision>
  <cp:lastPrinted>1601-01-01T00:00:00Z</cp:lastPrinted>
  <dcterms:created xsi:type="dcterms:W3CDTF">1601-01-01T00:00:00Z</dcterms:created>
  <dcterms:modified xsi:type="dcterms:W3CDTF">2017-11-14T14:22:08Z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MSIP_Label_18b74dfc-5370-495b-a558-17d0b0e2e222_Enabled">
    <vt:lpwstr>True</vt:lpwstr>
  </property>
  <property fmtid="{D5CDD505-2E9C-101B-9397-08002B2CF9AE}" pid="4" name="MSIP_Label_18b74dfc-5370-495b-a558-17d0b0e2e222_SiteId">
    <vt:lpwstr>31ae1cef-2393-4eb1-8962-4e4bbfccd663</vt:lpwstr>
  </property>
  <property fmtid="{D5CDD505-2E9C-101B-9397-08002B2CF9AE}" pid="5" name="MSIP_Label_18b74dfc-5370-495b-a558-17d0b0e2e222_Ref">
    <vt:lpwstr>https://api.informationprotection.azure.com/api/31ae1cef-2393-4eb1-8962-4e4bbfccd663</vt:lpwstr>
  </property>
  <property fmtid="{D5CDD505-2E9C-101B-9397-08002B2CF9AE}" pid="6" name="MSIP_Label_18b74dfc-5370-495b-a558-17d0b0e2e222_Owner">
    <vt:lpwstr>PorrettiC@elsagdatamat.com</vt:lpwstr>
  </property>
  <property fmtid="{D5CDD505-2E9C-101B-9397-08002B2CF9AE}" pid="7" name="MSIP_Label_18b74dfc-5370-495b-a558-17d0b0e2e222_SetDate">
    <vt:lpwstr>2017-11-03T14:59:27.0642346+01:00</vt:lpwstr>
  </property>
  <property fmtid="{D5CDD505-2E9C-101B-9397-08002B2CF9AE}" pid="8" name="MSIP_Label_18b74dfc-5370-495b-a558-17d0b0e2e222_Name">
    <vt:lpwstr>Company Restricted</vt:lpwstr>
  </property>
  <property fmtid="{D5CDD505-2E9C-101B-9397-08002B2CF9AE}" pid="9" name="MSIP_Label_18b74dfc-5370-495b-a558-17d0b0e2e222_Application">
    <vt:lpwstr>Microsoft Azure Information Protection</vt:lpwstr>
  </property>
  <property fmtid="{D5CDD505-2E9C-101B-9397-08002B2CF9AE}" pid="10" name="MSIP_Label_18b74dfc-5370-495b-a558-17d0b0e2e222_Extended_MSFT_Method">
    <vt:lpwstr>Manual</vt:lpwstr>
  </property>
  <property fmtid="{D5CDD505-2E9C-101B-9397-08002B2CF9AE}" pid="11" name="MSIP_Label_141a5bff-b056-4256-a231-a5ba821770d4_Enabled">
    <vt:lpwstr>True</vt:lpwstr>
  </property>
  <property fmtid="{D5CDD505-2E9C-101B-9397-08002B2CF9AE}" pid="12" name="MSIP_Label_141a5bff-b056-4256-a231-a5ba821770d4_SiteId">
    <vt:lpwstr>31ae1cef-2393-4eb1-8962-4e4bbfccd663</vt:lpwstr>
  </property>
  <property fmtid="{D5CDD505-2E9C-101B-9397-08002B2CF9AE}" pid="13" name="MSIP_Label_141a5bff-b056-4256-a231-a5ba821770d4_Ref">
    <vt:lpwstr>https://api.informationprotection.azure.com/api/31ae1cef-2393-4eb1-8962-4e4bbfccd663</vt:lpwstr>
  </property>
  <property fmtid="{D5CDD505-2E9C-101B-9397-08002B2CF9AE}" pid="14" name="MSIP_Label_141a5bff-b056-4256-a231-a5ba821770d4_Owner">
    <vt:lpwstr>PorrettiC@elsagdatamat.com</vt:lpwstr>
  </property>
  <property fmtid="{D5CDD505-2E9C-101B-9397-08002B2CF9AE}" pid="15" name="MSIP_Label_141a5bff-b056-4256-a231-a5ba821770d4_SetDate">
    <vt:lpwstr>2017-11-03T14:59:27.0642346+01:00</vt:lpwstr>
  </property>
  <property fmtid="{D5CDD505-2E9C-101B-9397-08002B2CF9AE}" pid="16" name="MSIP_Label_141a5bff-b056-4256-a231-a5ba821770d4_Name">
    <vt:lpwstr>Mark</vt:lpwstr>
  </property>
  <property fmtid="{D5CDD505-2E9C-101B-9397-08002B2CF9AE}" pid="17" name="MSIP_Label_141a5bff-b056-4256-a231-a5ba821770d4_Application">
    <vt:lpwstr>Microsoft Azure Information Protection</vt:lpwstr>
  </property>
  <property fmtid="{D5CDD505-2E9C-101B-9397-08002B2CF9AE}" pid="18" name="MSIP_Label_141a5bff-b056-4256-a231-a5ba821770d4_Extended_MSFT_Method">
    <vt:lpwstr>Manual</vt:lpwstr>
  </property>
  <property fmtid="{D5CDD505-2E9C-101B-9397-08002B2CF9AE}" pid="19" name="MSIP_Label_141a5bff-b056-4256-a231-a5ba821770d4_Parent">
    <vt:lpwstr>18b74dfc-5370-495b-a558-17d0b0e2e222</vt:lpwstr>
  </property>
  <property fmtid="{D5CDD505-2E9C-101B-9397-08002B2CF9AE}" pid="20" name="Sensitivity">
    <vt:lpwstr>Company Restricted Mark</vt:lpwstr>
  </property>
</Properties>
</file>