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492" r:id="rId2"/>
    <p:sldId id="502" r:id="rId3"/>
    <p:sldId id="523" r:id="rId4"/>
    <p:sldId id="524" r:id="rId5"/>
    <p:sldId id="525" r:id="rId6"/>
    <p:sldId id="513" r:id="rId7"/>
    <p:sldId id="507" r:id="rId8"/>
    <p:sldId id="506" r:id="rId9"/>
    <p:sldId id="505" r:id="rId10"/>
    <p:sldId id="503" r:id="rId11"/>
    <p:sldId id="508" r:id="rId12"/>
    <p:sldId id="522" r:id="rId13"/>
  </p:sldIdLst>
  <p:sldSz cx="9144000" cy="6858000" type="screen4x3"/>
  <p:notesSz cx="6810375" cy="99425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4032">
          <p15:clr>
            <a:srgbClr val="A4A3A4"/>
          </p15:clr>
        </p15:guide>
        <p15:guide id="2" orient="horz" pos="864">
          <p15:clr>
            <a:srgbClr val="A4A3A4"/>
          </p15:clr>
        </p15:guide>
        <p15:guide id="3" pos="576">
          <p15:clr>
            <a:srgbClr val="A4A3A4"/>
          </p15:clr>
        </p15:guide>
        <p15:guide id="4" pos="5472">
          <p15:clr>
            <a:srgbClr val="A4A3A4"/>
          </p15:clr>
        </p15:guide>
        <p15:guide id="5" pos="3024">
          <p15:clr>
            <a:srgbClr val="A4A3A4"/>
          </p15:clr>
        </p15:guide>
        <p15:guide id="6" pos="8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ten, Frederic" initials="DF" lastIdx="9" clrIdx="0"/>
  <p:cmAuthor id="1" name="usersalaA124"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E49"/>
    <a:srgbClr val="F1F3F2"/>
    <a:srgbClr val="E3DBDC"/>
    <a:srgbClr val="FFFF66"/>
    <a:srgbClr val="FFFF99"/>
    <a:srgbClr val="91BCE3"/>
    <a:srgbClr val="8CABE8"/>
    <a:srgbClr val="B9CCF1"/>
    <a:srgbClr val="B9DEF1"/>
    <a:srgbClr val="737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88601" autoAdjust="0"/>
  </p:normalViewPr>
  <p:slideViewPr>
    <p:cSldViewPr>
      <p:cViewPr>
        <p:scale>
          <a:sx n="60" d="100"/>
          <a:sy n="60" d="100"/>
        </p:scale>
        <p:origin x="-3348" y="-1260"/>
      </p:cViewPr>
      <p:guideLst>
        <p:guide orient="horz" pos="4032"/>
        <p:guide orient="horz" pos="864"/>
        <p:guide pos="576"/>
        <p:guide pos="5472"/>
        <p:guide pos="3024"/>
        <p:guide pos="896"/>
      </p:guideLst>
    </p:cSldViewPr>
  </p:slideViewPr>
  <p:notesTextViewPr>
    <p:cViewPr>
      <p:scale>
        <a:sx n="100" d="100"/>
        <a:sy n="100" d="100"/>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56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t" anchorCtr="0" compatLnSpc="1">
            <a:prstTxWarp prst="textNoShape">
              <a:avLst/>
            </a:prstTxWarp>
          </a:bodyPr>
          <a:lstStyle>
            <a:lvl1pPr defTabSz="957217" eaLnBrk="1" hangingPunct="1">
              <a:defRPr sz="13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57285" y="0"/>
            <a:ext cx="295156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t" anchorCtr="0" compatLnSpc="1">
            <a:prstTxWarp prst="textNoShape">
              <a:avLst/>
            </a:prstTxWarp>
          </a:bodyPr>
          <a:lstStyle>
            <a:lvl1pPr algn="r" defTabSz="957217" eaLnBrk="1" hangingPunct="1">
              <a:defRPr sz="1300">
                <a:latin typeface="Arial"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0429" y="4722192"/>
            <a:ext cx="5449518" cy="447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44385"/>
            <a:ext cx="295156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b" anchorCtr="0" compatLnSpc="1">
            <a:prstTxWarp prst="textNoShape">
              <a:avLst/>
            </a:prstTxWarp>
          </a:bodyPr>
          <a:lstStyle>
            <a:lvl1pPr defTabSz="957217" eaLnBrk="1" hangingPunct="1">
              <a:defRPr sz="13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57285" y="9444385"/>
            <a:ext cx="2951569"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7" tIns="47864" rIns="95727" bIns="47864" numCol="1" anchor="b" anchorCtr="0" compatLnSpc="1">
            <a:prstTxWarp prst="textNoShape">
              <a:avLst/>
            </a:prstTxWarp>
          </a:bodyPr>
          <a:lstStyle>
            <a:lvl1pPr algn="r" defTabSz="957217" eaLnBrk="1" hangingPunct="1">
              <a:defRPr sz="1300">
                <a:latin typeface="Arial" pitchFamily="34" charset="0"/>
              </a:defRPr>
            </a:lvl1pPr>
          </a:lstStyle>
          <a:p>
            <a:pPr>
              <a:defRPr/>
            </a:pPr>
            <a:fld id="{681ECB4F-D1E0-4406-9958-3F9A01A382DB}" type="slidenum">
              <a:rPr lang="en-US"/>
              <a:pPr>
                <a:defRPr/>
              </a:pPr>
              <a:t>‹N›</a:t>
            </a:fld>
            <a:endParaRPr lang="en-US"/>
          </a:p>
        </p:txBody>
      </p:sp>
    </p:spTree>
    <p:extLst>
      <p:ext uri="{BB962C8B-B14F-4D97-AF65-F5344CB8AC3E}">
        <p14:creationId xmlns:p14="http://schemas.microsoft.com/office/powerpoint/2010/main" val="2401108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760603D8-5F11-4A0A-8EF6-FE4CF9EAE710}" type="slidenum">
              <a:rPr lang="en-US" altLang="it-IT" smtClean="0">
                <a:latin typeface="Arial" charset="0"/>
              </a:rPr>
              <a:pPr/>
              <a:t>1</a:t>
            </a:fld>
            <a:endParaRPr lang="en-US" altLang="it-IT" smtClean="0">
              <a:latin typeface="Arial" charset="0"/>
            </a:endParaRPr>
          </a:p>
        </p:txBody>
      </p:sp>
      <p:sp>
        <p:nvSpPr>
          <p:cNvPr id="22531" name="Rectangle 2"/>
          <p:cNvSpPr>
            <a:spLocks noGrp="1" noRot="1" noChangeAspect="1" noChangeArrowheads="1" noTextEdit="1"/>
          </p:cNvSpPr>
          <p:nvPr>
            <p:ph type="sldImg"/>
          </p:nvPr>
        </p:nvSpPr>
        <p:spPr>
          <a:xfrm>
            <a:off x="922338" y="747713"/>
            <a:ext cx="4965700" cy="3725862"/>
          </a:xfrm>
          <a:ln/>
        </p:spPr>
      </p:sp>
      <p:sp>
        <p:nvSpPr>
          <p:cNvPr id="22532" name="Rectangle 3"/>
          <p:cNvSpPr>
            <a:spLocks noGrp="1" noChangeArrowheads="1"/>
          </p:cNvSpPr>
          <p:nvPr>
            <p:ph type="body" idx="1"/>
          </p:nvPr>
        </p:nvSpPr>
        <p:spPr>
          <a:noFill/>
        </p:spPr>
        <p:txBody>
          <a:bodyPr/>
          <a:lstStyle/>
          <a:p>
            <a:pPr eaLnBrk="1" hangingPunct="1"/>
            <a:endParaRPr lang="it-IT" altLang="it-I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81ECB4F-D1E0-4406-9958-3F9A01A382DB}" type="slidenum">
              <a:rPr lang="en-US" smtClean="0"/>
              <a:pPr>
                <a:defRPr/>
              </a:pPr>
              <a:t>2</a:t>
            </a:fld>
            <a:endParaRPr lang="en-US"/>
          </a:p>
        </p:txBody>
      </p:sp>
    </p:spTree>
    <p:extLst>
      <p:ext uri="{BB962C8B-B14F-4D97-AF65-F5344CB8AC3E}">
        <p14:creationId xmlns:p14="http://schemas.microsoft.com/office/powerpoint/2010/main" val="381183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81ECB4F-D1E0-4406-9958-3F9A01A382DB}" type="slidenum">
              <a:rPr lang="en-US" smtClean="0"/>
              <a:pPr>
                <a:defRPr/>
              </a:pPr>
              <a:t>3</a:t>
            </a:fld>
            <a:endParaRPr lang="en-US"/>
          </a:p>
        </p:txBody>
      </p:sp>
    </p:spTree>
    <p:extLst>
      <p:ext uri="{BB962C8B-B14F-4D97-AF65-F5344CB8AC3E}">
        <p14:creationId xmlns:p14="http://schemas.microsoft.com/office/powerpoint/2010/main" val="381183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81ECB4F-D1E0-4406-9958-3F9A01A382DB}" type="slidenum">
              <a:rPr lang="en-US" smtClean="0"/>
              <a:pPr>
                <a:defRPr/>
              </a:pPr>
              <a:t>4</a:t>
            </a:fld>
            <a:endParaRPr lang="en-US"/>
          </a:p>
        </p:txBody>
      </p:sp>
    </p:spTree>
    <p:extLst>
      <p:ext uri="{BB962C8B-B14F-4D97-AF65-F5344CB8AC3E}">
        <p14:creationId xmlns:p14="http://schemas.microsoft.com/office/powerpoint/2010/main" val="381183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81ECB4F-D1E0-4406-9958-3F9A01A382DB}" type="slidenum">
              <a:rPr lang="en-US" smtClean="0"/>
              <a:pPr>
                <a:defRPr/>
              </a:pPr>
              <a:t>5</a:t>
            </a:fld>
            <a:endParaRPr lang="en-US"/>
          </a:p>
        </p:txBody>
      </p:sp>
    </p:spTree>
    <p:extLst>
      <p:ext uri="{BB962C8B-B14F-4D97-AF65-F5344CB8AC3E}">
        <p14:creationId xmlns:p14="http://schemas.microsoft.com/office/powerpoint/2010/main" val="381183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81ECB4F-D1E0-4406-9958-3F9A01A382DB}" type="slidenum">
              <a:rPr lang="en-US" smtClean="0"/>
              <a:pPr>
                <a:defRPr/>
              </a:pPr>
              <a:t>6</a:t>
            </a:fld>
            <a:endParaRPr lang="en-US"/>
          </a:p>
        </p:txBody>
      </p:sp>
    </p:spTree>
    <p:extLst>
      <p:ext uri="{BB962C8B-B14F-4D97-AF65-F5344CB8AC3E}">
        <p14:creationId xmlns:p14="http://schemas.microsoft.com/office/powerpoint/2010/main" val="381183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81ECB4F-D1E0-4406-9958-3F9A01A382DB}" type="slidenum">
              <a:rPr lang="en-US" smtClean="0"/>
              <a:pPr>
                <a:defRPr/>
              </a:pPr>
              <a:t>7</a:t>
            </a:fld>
            <a:endParaRPr lang="en-US"/>
          </a:p>
        </p:txBody>
      </p:sp>
    </p:spTree>
    <p:extLst>
      <p:ext uri="{BB962C8B-B14F-4D97-AF65-F5344CB8AC3E}">
        <p14:creationId xmlns:p14="http://schemas.microsoft.com/office/powerpoint/2010/main" val="3811830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5" name="Connettore 1 41"/>
          <p:cNvCxnSpPr/>
          <p:nvPr userDrawn="1"/>
        </p:nvCxnSpPr>
        <p:spPr>
          <a:xfrm>
            <a:off x="457200" y="5334000"/>
            <a:ext cx="82296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13"/>
          <p:cNvPicPr>
            <a:picLocks noChangeAspect="1"/>
          </p:cNvPicPr>
          <p:nvPr userDrawn="1"/>
        </p:nvPicPr>
        <p:blipFill>
          <a:blip r:embed="rId3" cstate="print"/>
          <a:srcRect/>
          <a:stretch>
            <a:fillRect/>
          </a:stretch>
        </p:blipFill>
        <p:spPr bwMode="auto">
          <a:xfrm>
            <a:off x="1617662" y="1752600"/>
            <a:ext cx="5926138" cy="1819275"/>
          </a:xfrm>
          <a:prstGeom prst="rect">
            <a:avLst/>
          </a:prstGeom>
          <a:noFill/>
          <a:ln w="9525">
            <a:noFill/>
            <a:miter lim="800000"/>
            <a:headEnd/>
            <a:tailEnd/>
          </a:ln>
        </p:spPr>
      </p:pic>
      <p:sp>
        <p:nvSpPr>
          <p:cNvPr id="8203" name="Rectangle 11"/>
          <p:cNvSpPr>
            <a:spLocks noGrp="1" noChangeArrowheads="1"/>
          </p:cNvSpPr>
          <p:nvPr>
            <p:ph type="ctrTitle" sz="quarter"/>
          </p:nvPr>
        </p:nvSpPr>
        <p:spPr>
          <a:xfrm>
            <a:off x="2198687" y="4367515"/>
            <a:ext cx="5264150" cy="307777"/>
          </a:xfrm>
        </p:spPr>
        <p:txBody>
          <a:bodyPr lIns="0" tIns="0" bIns="0" anchor="ctr"/>
          <a:lstStyle>
            <a:lvl1pPr algn="l">
              <a:defRPr sz="2000">
                <a:solidFill>
                  <a:schemeClr val="bg1"/>
                </a:solidFill>
              </a:defRPr>
            </a:lvl1pPr>
          </a:lstStyle>
          <a:p>
            <a:pPr lvl="0"/>
            <a:r>
              <a:rPr lang="en-US" noProof="0" dirty="0" smtClean="0"/>
              <a:t>Click to edit Master title style</a:t>
            </a:r>
          </a:p>
        </p:txBody>
      </p:sp>
      <p:sp>
        <p:nvSpPr>
          <p:cNvPr id="8204" name="Rectangle 12"/>
          <p:cNvSpPr>
            <a:spLocks noGrp="1" noChangeArrowheads="1"/>
          </p:cNvSpPr>
          <p:nvPr>
            <p:ph type="subTitle" sz="quarter" idx="1"/>
          </p:nvPr>
        </p:nvSpPr>
        <p:spPr>
          <a:xfrm>
            <a:off x="2198687" y="4787309"/>
            <a:ext cx="5257800" cy="307777"/>
          </a:xfrm>
        </p:spPr>
        <p:txBody>
          <a:bodyPr/>
          <a:lstStyle>
            <a:lvl1pPr marL="0" indent="0">
              <a:buFontTx/>
              <a:buNone/>
              <a:defRPr sz="2000" b="1">
                <a:solidFill>
                  <a:schemeClr val="bg1"/>
                </a:solidFill>
              </a:defRPr>
            </a:lvl1pPr>
          </a:lstStyle>
          <a:p>
            <a:pPr lvl="0"/>
            <a:r>
              <a:rPr lang="en-US" noProof="0" dirty="0" smtClean="0"/>
              <a:t>Click to edit Text</a:t>
            </a:r>
          </a:p>
        </p:txBody>
      </p:sp>
      <p:cxnSp>
        <p:nvCxnSpPr>
          <p:cNvPr id="10" name="Connettore 1 41"/>
          <p:cNvCxnSpPr/>
          <p:nvPr userDrawn="1"/>
        </p:nvCxnSpPr>
        <p:spPr>
          <a:xfrm>
            <a:off x="457200" y="4114800"/>
            <a:ext cx="82296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66700" indent="-266700">
              <a:buFont typeface="Arial" pitchFamily="34" charset="0"/>
              <a:buChar char="•"/>
              <a:defRPr/>
            </a:lvl1pPr>
            <a:lvl2pPr marL="617538" indent="-171450">
              <a:buFont typeface="Arial" pitchFamily="34" charset="0"/>
              <a:buChar char="•"/>
              <a:defRPr/>
            </a:lvl2pPr>
            <a:lvl3pPr marL="969963" indent="-173038">
              <a:buFont typeface="Arial" pitchFamily="34" charset="0"/>
              <a:buChar char="•"/>
              <a:defRPr/>
            </a:lvl3pPr>
            <a:lvl4pPr marL="1333500" indent="-184150">
              <a:buFont typeface="Arial" pitchFamily="34" charset="0"/>
              <a:buChar char="•"/>
              <a:defRPr/>
            </a:lvl4pPr>
            <a:lvl5pPr marL="1697038" indent="-1841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3"/>
          <p:cNvSpPr>
            <a:spLocks noGrp="1"/>
          </p:cNvSpPr>
          <p:nvPr>
            <p:ph type="ftr" sz="quarter" idx="3"/>
          </p:nvPr>
        </p:nvSpPr>
        <p:spPr>
          <a:xfrm rot="16200000">
            <a:off x="-776287" y="4076700"/>
            <a:ext cx="1804988" cy="204787"/>
          </a:xfrm>
          <a:prstGeom prst="rect">
            <a:avLst/>
          </a:prstGeom>
        </p:spPr>
        <p:txBody>
          <a:bodyPr/>
          <a:lstStyle>
            <a:lvl1pPr algn="ctr">
              <a:defRPr sz="800"/>
            </a:lvl1pPr>
          </a:lstStyle>
          <a:p>
            <a:pPr>
              <a:defRPr/>
            </a:pPr>
            <a:r>
              <a:rPr lang="en-US"/>
              <a:t>© GAMMA.All rights reserved</a:t>
            </a:r>
            <a:endParaRPr lang="en-US" dirty="0"/>
          </a:p>
        </p:txBody>
      </p:sp>
      <p:sp>
        <p:nvSpPr>
          <p:cNvPr id="11" name="Slide Number Placeholder 4"/>
          <p:cNvSpPr>
            <a:spLocks noGrp="1"/>
          </p:cNvSpPr>
          <p:nvPr>
            <p:ph type="sldNum" sz="quarter" idx="4"/>
          </p:nvPr>
        </p:nvSpPr>
        <p:spPr>
          <a:xfrm>
            <a:off x="8355013" y="6581775"/>
            <a:ext cx="741362" cy="246063"/>
          </a:xfrm>
          <a:prstGeom prst="rect">
            <a:avLst/>
          </a:prstGeom>
        </p:spPr>
        <p:txBody>
          <a:bodyPr/>
          <a:lstStyle>
            <a:lvl1pPr>
              <a:defRPr sz="1000"/>
            </a:lvl1pPr>
          </a:lstStyle>
          <a:p>
            <a:pPr>
              <a:defRPr/>
            </a:pPr>
            <a:fld id="{E7069822-F5B0-46EC-8E23-7F8394F21743}" type="slidenum">
              <a:rPr lang="en-US"/>
              <a:pPr>
                <a:defRPr/>
              </a:pPr>
              <a:t>‹N›</a:t>
            </a:fld>
            <a:endParaRPr lang="en-US"/>
          </a:p>
        </p:txBody>
      </p:sp>
      <p:sp>
        <p:nvSpPr>
          <p:cNvPr id="12" name="Date Placeholder 5"/>
          <p:cNvSpPr>
            <a:spLocks noGrp="1"/>
          </p:cNvSpPr>
          <p:nvPr>
            <p:ph type="dt" sz="half" idx="2"/>
          </p:nvPr>
        </p:nvSpPr>
        <p:spPr>
          <a:xfrm>
            <a:off x="123825" y="6573837"/>
            <a:ext cx="2133600" cy="246063"/>
          </a:xfrm>
          <a:prstGeom prst="rect">
            <a:avLst/>
          </a:prstGeom>
        </p:spPr>
        <p:txBody>
          <a:bodyPr/>
          <a:lstStyle>
            <a:lvl1pPr>
              <a:defRPr sz="1000"/>
            </a:lvl1pPr>
          </a:lstStyle>
          <a:p>
            <a:pPr>
              <a:defRPr/>
            </a:pPr>
            <a:fld id="{276869D1-0B4F-4D79-9C1F-5D963310C571}" type="datetime1">
              <a:rPr lang="en-US" smtClean="0"/>
              <a:t>11/14/2017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4" cstate="print"/>
          <a:srcRect/>
          <a:stretch>
            <a:fillRect/>
          </a:stretch>
        </p:blipFill>
        <p:spPr bwMode="auto">
          <a:xfrm>
            <a:off x="0" y="0"/>
            <a:ext cx="9144000" cy="13033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06725" y="242888"/>
            <a:ext cx="5681663" cy="366712"/>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spAutoFit/>
          </a:bodyPr>
          <a:lstStyle/>
          <a:p>
            <a:pPr lvl="0"/>
            <a:r>
              <a:rPr lang="en-US" smtClean="0"/>
              <a:t>TITLE</a:t>
            </a:r>
          </a:p>
        </p:txBody>
      </p:sp>
      <p:sp>
        <p:nvSpPr>
          <p:cNvPr id="1028" name="Rectangle 3"/>
          <p:cNvSpPr>
            <a:spLocks noGrp="1" noChangeArrowheads="1"/>
          </p:cNvSpPr>
          <p:nvPr>
            <p:ph type="body" idx="1"/>
          </p:nvPr>
        </p:nvSpPr>
        <p:spPr bwMode="auto">
          <a:xfrm>
            <a:off x="838200" y="1371600"/>
            <a:ext cx="7850188" cy="145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3"/>
          <p:cNvSpPr>
            <a:spLocks noGrp="1"/>
          </p:cNvSpPr>
          <p:nvPr>
            <p:ph type="ftr" sz="quarter" idx="3"/>
          </p:nvPr>
        </p:nvSpPr>
        <p:spPr>
          <a:xfrm rot="16200000">
            <a:off x="-776287" y="4076700"/>
            <a:ext cx="1804988" cy="204787"/>
          </a:xfrm>
          <a:prstGeom prst="rect">
            <a:avLst/>
          </a:prstGeom>
        </p:spPr>
        <p:txBody>
          <a:bodyPr/>
          <a:lstStyle>
            <a:lvl1pPr algn="ctr">
              <a:defRPr sz="800"/>
            </a:lvl1pPr>
          </a:lstStyle>
          <a:p>
            <a:pPr>
              <a:defRPr/>
            </a:pPr>
            <a:r>
              <a:rPr lang="en-US"/>
              <a:t>© GAMMA.All rights reserved</a:t>
            </a:r>
            <a:endParaRPr lang="en-US" dirty="0"/>
          </a:p>
        </p:txBody>
      </p:sp>
      <p:sp>
        <p:nvSpPr>
          <p:cNvPr id="10" name="Slide Number Placeholder 4"/>
          <p:cNvSpPr>
            <a:spLocks noGrp="1"/>
          </p:cNvSpPr>
          <p:nvPr>
            <p:ph type="sldNum" sz="quarter" idx="4"/>
          </p:nvPr>
        </p:nvSpPr>
        <p:spPr>
          <a:xfrm>
            <a:off x="6650038" y="6515100"/>
            <a:ext cx="2133600" cy="246063"/>
          </a:xfrm>
          <a:prstGeom prst="rect">
            <a:avLst/>
          </a:prstGeom>
        </p:spPr>
        <p:txBody>
          <a:bodyPr/>
          <a:lstStyle>
            <a:lvl1pPr>
              <a:defRPr sz="1000"/>
            </a:lvl1pPr>
          </a:lstStyle>
          <a:p>
            <a:pPr>
              <a:defRPr/>
            </a:pPr>
            <a:fld id="{E7069822-F5B0-46EC-8E23-7F8394F21743}" type="slidenum">
              <a:rPr lang="en-US"/>
              <a:pPr>
                <a:defRPr/>
              </a:pPr>
              <a:t>‹N›</a:t>
            </a:fld>
            <a:endParaRPr lang="en-US"/>
          </a:p>
        </p:txBody>
      </p:sp>
      <p:sp>
        <p:nvSpPr>
          <p:cNvPr id="11" name="Date Placeholder 5"/>
          <p:cNvSpPr>
            <a:spLocks noGrp="1"/>
          </p:cNvSpPr>
          <p:nvPr>
            <p:ph type="dt" sz="half" idx="2"/>
          </p:nvPr>
        </p:nvSpPr>
        <p:spPr>
          <a:xfrm>
            <a:off x="355600" y="6511925"/>
            <a:ext cx="2133600" cy="246063"/>
          </a:xfrm>
          <a:prstGeom prst="rect">
            <a:avLst/>
          </a:prstGeom>
        </p:spPr>
        <p:txBody>
          <a:bodyPr/>
          <a:lstStyle>
            <a:lvl1pPr>
              <a:defRPr sz="1000"/>
            </a:lvl1pPr>
          </a:lstStyle>
          <a:p>
            <a:pPr>
              <a:defRPr/>
            </a:pPr>
            <a:fld id="{12577749-9CE5-4A8D-A03C-7C3E1E8EAB3D}" type="datetime1">
              <a:rPr lang="en-US" smtClean="0"/>
              <a:t>11/14/2017</a:t>
            </a:fld>
            <a:endParaRPr lang="en-US" dirty="0"/>
          </a:p>
        </p:txBody>
      </p:sp>
      <p:sp>
        <p:nvSpPr>
          <p:cNvPr id="2" name="MSIPCM0af64daca39a22b2002c646a" descr="{&quot;HashCode&quot;:-1217922534,&quot;Placement&quot;:&quot;Footer&quot;,&quot;Top&quot;:519.343,&quot;Left&quot;:303.217255,&quot;SlideWidth&quot;:720,&quot;SlideHeight&quot;:540}"/>
          <p:cNvSpPr txBox="1"/>
          <p:nvPr userDrawn="1"/>
        </p:nvSpPr>
        <p:spPr>
          <a:xfrm>
            <a:off x="3850859" y="6595656"/>
            <a:ext cx="1442283" cy="262344"/>
          </a:xfrm>
          <a:prstGeom prst="rect">
            <a:avLst/>
          </a:prstGeom>
          <a:noFill/>
        </p:spPr>
        <p:txBody>
          <a:bodyPr vert="horz" wrap="square" lIns="0" tIns="0" rIns="0" bIns="0" rtlCol="0" anchor="ctr" anchorCtr="1">
            <a:spAutoFit/>
          </a:bodyPr>
          <a:lstStyle/>
          <a:p>
            <a:pPr algn="ctr">
              <a:spcBef>
                <a:spcPct val="0"/>
              </a:spcBef>
              <a:spcAft>
                <a:spcPct val="0"/>
              </a:spcAft>
            </a:pPr>
            <a:r>
              <a:rPr lang="it-IT" sz="1000" smtClean="0">
                <a:solidFill>
                  <a:srgbClr val="000000"/>
                </a:solidFill>
                <a:latin typeface="Calibri"/>
              </a:rPr>
              <a:t>Company General Use</a:t>
            </a:r>
            <a:endParaRPr lang="it-IT" sz="100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Lst>
  <p:hf hdr="0"/>
  <p:txStyles>
    <p:titleStyle>
      <a:lvl1pPr algn="r" rtl="0" eaLnBrk="0" fontAlgn="base" hangingPunct="0">
        <a:spcBef>
          <a:spcPct val="0"/>
        </a:spcBef>
        <a:spcAft>
          <a:spcPct val="0"/>
        </a:spcAft>
        <a:defRPr b="1">
          <a:solidFill>
            <a:schemeClr val="bg1"/>
          </a:solidFill>
          <a:latin typeface="+mj-lt"/>
          <a:ea typeface="+mj-ea"/>
          <a:cs typeface="+mj-cs"/>
        </a:defRPr>
      </a:lvl1pPr>
      <a:lvl2pPr algn="r" rtl="0" eaLnBrk="0" fontAlgn="base" hangingPunct="0">
        <a:spcBef>
          <a:spcPct val="0"/>
        </a:spcBef>
        <a:spcAft>
          <a:spcPct val="0"/>
        </a:spcAft>
        <a:defRPr b="1">
          <a:solidFill>
            <a:schemeClr val="bg1"/>
          </a:solidFill>
          <a:latin typeface="Arial" pitchFamily="34" charset="0"/>
        </a:defRPr>
      </a:lvl2pPr>
      <a:lvl3pPr algn="r" rtl="0" eaLnBrk="0" fontAlgn="base" hangingPunct="0">
        <a:spcBef>
          <a:spcPct val="0"/>
        </a:spcBef>
        <a:spcAft>
          <a:spcPct val="0"/>
        </a:spcAft>
        <a:defRPr b="1">
          <a:solidFill>
            <a:schemeClr val="bg1"/>
          </a:solidFill>
          <a:latin typeface="Arial" pitchFamily="34" charset="0"/>
        </a:defRPr>
      </a:lvl3pPr>
      <a:lvl4pPr algn="r" rtl="0" eaLnBrk="0" fontAlgn="base" hangingPunct="0">
        <a:spcBef>
          <a:spcPct val="0"/>
        </a:spcBef>
        <a:spcAft>
          <a:spcPct val="0"/>
        </a:spcAft>
        <a:defRPr b="1">
          <a:solidFill>
            <a:schemeClr val="bg1"/>
          </a:solidFill>
          <a:latin typeface="Arial" pitchFamily="34" charset="0"/>
        </a:defRPr>
      </a:lvl4pPr>
      <a:lvl5pPr algn="r" rtl="0" eaLnBrk="0" fontAlgn="base" hangingPunct="0">
        <a:spcBef>
          <a:spcPct val="0"/>
        </a:spcBef>
        <a:spcAft>
          <a:spcPct val="0"/>
        </a:spcAft>
        <a:defRPr b="1">
          <a:solidFill>
            <a:schemeClr val="bg1"/>
          </a:solidFill>
          <a:latin typeface="Arial" pitchFamily="34" charset="0"/>
        </a:defRPr>
      </a:lvl5pPr>
      <a:lvl6pPr marL="457200" algn="r" rtl="0" fontAlgn="base">
        <a:spcBef>
          <a:spcPct val="0"/>
        </a:spcBef>
        <a:spcAft>
          <a:spcPct val="0"/>
        </a:spcAft>
        <a:defRPr b="1">
          <a:solidFill>
            <a:schemeClr val="tx2"/>
          </a:solidFill>
          <a:latin typeface="Arial" pitchFamily="34" charset="0"/>
        </a:defRPr>
      </a:lvl6pPr>
      <a:lvl7pPr marL="914400" algn="r" rtl="0" fontAlgn="base">
        <a:spcBef>
          <a:spcPct val="0"/>
        </a:spcBef>
        <a:spcAft>
          <a:spcPct val="0"/>
        </a:spcAft>
        <a:defRPr b="1">
          <a:solidFill>
            <a:schemeClr val="tx2"/>
          </a:solidFill>
          <a:latin typeface="Arial" pitchFamily="34" charset="0"/>
        </a:defRPr>
      </a:lvl7pPr>
      <a:lvl8pPr marL="1371600" algn="r" rtl="0" fontAlgn="base">
        <a:spcBef>
          <a:spcPct val="0"/>
        </a:spcBef>
        <a:spcAft>
          <a:spcPct val="0"/>
        </a:spcAft>
        <a:defRPr b="1">
          <a:solidFill>
            <a:schemeClr val="tx2"/>
          </a:solidFill>
          <a:latin typeface="Arial" pitchFamily="34" charset="0"/>
        </a:defRPr>
      </a:lvl8pPr>
      <a:lvl9pPr marL="1828800" algn="r" rtl="0" fontAlgn="base">
        <a:spcBef>
          <a:spcPct val="0"/>
        </a:spcBef>
        <a:spcAft>
          <a:spcPct val="0"/>
        </a:spcAft>
        <a:defRPr b="1">
          <a:solidFill>
            <a:schemeClr val="tx2"/>
          </a:solidFill>
          <a:latin typeface="Arial" pitchFamily="34" charset="0"/>
        </a:defRPr>
      </a:lvl9pPr>
    </p:titleStyle>
    <p:bodyStyle>
      <a:lvl1pPr marL="266700" indent="-266700" algn="l" rtl="0" eaLnBrk="0" fontAlgn="base" hangingPunct="0">
        <a:spcBef>
          <a:spcPct val="20000"/>
        </a:spcBef>
        <a:spcAft>
          <a:spcPct val="0"/>
        </a:spcAft>
        <a:buClr>
          <a:srgbClr val="FF0000"/>
        </a:buClr>
        <a:buSzPct val="150000"/>
        <a:buFont typeface="Arial" charset="0"/>
        <a:buChar char="•"/>
        <a:defRPr sz="20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7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ctrTitle" sz="quarter"/>
          </p:nvPr>
        </p:nvSpPr>
        <p:spPr>
          <a:xfrm>
            <a:off x="2057400" y="4574976"/>
            <a:ext cx="5562600" cy="307777"/>
          </a:xfrm>
        </p:spPr>
        <p:txBody>
          <a:bodyPr/>
          <a:lstStyle/>
          <a:p>
            <a:pPr algn="ctr" eaLnBrk="1" hangingPunct="1"/>
            <a:r>
              <a:rPr lang="en-GB" altLang="en-US" dirty="0" smtClean="0"/>
              <a:t>The P1 Validation Exercise</a:t>
            </a:r>
            <a:endParaRPr lang="it-IT" altLang="it-IT" dirty="0" smtClean="0">
              <a:solidFill>
                <a:srgbClr val="FF0000"/>
              </a:solidFill>
            </a:endParaRPr>
          </a:p>
        </p:txBody>
      </p:sp>
    </p:spTree>
    <p:extLst>
      <p:ext uri="{BB962C8B-B14F-4D97-AF65-F5344CB8AC3E}">
        <p14:creationId xmlns:p14="http://schemas.microsoft.com/office/powerpoint/2010/main" val="1253161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2" name="Titolo 1"/>
          <p:cNvSpPr>
            <a:spLocks noGrp="1"/>
          </p:cNvSpPr>
          <p:nvPr>
            <p:ph type="title"/>
          </p:nvPr>
        </p:nvSpPr>
        <p:spPr/>
        <p:txBody>
          <a:bodyPr/>
          <a:lstStyle/>
          <a:p>
            <a:r>
              <a:rPr lang="it-IT" dirty="0" smtClean="0"/>
              <a:t>WITH &amp; WITHOUT GAMMA:  THE MEASUREMENTS</a:t>
            </a:r>
            <a:endParaRPr lang="it-IT" dirty="0"/>
          </a:p>
        </p:txBody>
      </p:sp>
      <p:sp>
        <p:nvSpPr>
          <p:cNvPr id="4" name="Segnaposto piè di pagina 3"/>
          <p:cNvSpPr>
            <a:spLocks noGrp="1"/>
          </p:cNvSpPr>
          <p:nvPr>
            <p:ph type="ftr" sz="quarter" idx="3"/>
          </p:nvPr>
        </p:nvSpPr>
        <p:spPr/>
        <p:txBody>
          <a:bodyPr/>
          <a:lstStyle/>
          <a:p>
            <a:pPr>
              <a:defRPr/>
            </a:pPr>
            <a:r>
              <a:rPr lang="en-US" dirty="0" smtClean="0"/>
              <a:t>© </a:t>
            </a:r>
            <a:r>
              <a:rPr lang="en-US" dirty="0" err="1" smtClean="0"/>
              <a:t>GAMMA.All</a:t>
            </a:r>
            <a:r>
              <a:rPr lang="en-US" dirty="0" smtClean="0"/>
              <a:t>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10</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pic>
        <p:nvPicPr>
          <p:cNvPr id="13" name="Immagine 12"/>
          <p:cNvPicPr>
            <a:picLocks noChangeAspect="1"/>
          </p:cNvPicPr>
          <p:nvPr/>
        </p:nvPicPr>
        <p:blipFill>
          <a:blip r:embed="rId3">
            <a:extLst>
              <a:ext uri="{BEBA8EAE-BF5A-486C-A8C5-ECC9F3942E4B}">
                <a14:imgProps xmlns:a14="http://schemas.microsoft.com/office/drawing/2010/main">
                  <a14:imgLayer r:embed="rId4">
                    <a14:imgEffect>
                      <a14:brightnessContrast bright="-12000" contrast="24000"/>
                    </a14:imgEffect>
                  </a14:imgLayer>
                </a14:imgProps>
              </a:ext>
              <a:ext uri="{28A0092B-C50C-407E-A947-70E740481C1C}">
                <a14:useLocalDpi xmlns:a14="http://schemas.microsoft.com/office/drawing/2010/main" val="0"/>
              </a:ext>
            </a:extLst>
          </a:blip>
          <a:stretch>
            <a:fillRect/>
          </a:stretch>
        </p:blipFill>
        <p:spPr>
          <a:xfrm>
            <a:off x="381000" y="2667000"/>
            <a:ext cx="5520793" cy="3803889"/>
          </a:xfrm>
          <a:prstGeom prst="rect">
            <a:avLst/>
          </a:prstGeom>
        </p:spPr>
      </p:pic>
      <p:sp>
        <p:nvSpPr>
          <p:cNvPr id="14" name="Rettangolo 13"/>
          <p:cNvSpPr/>
          <p:nvPr/>
        </p:nvSpPr>
        <p:spPr>
          <a:xfrm>
            <a:off x="64821" y="802481"/>
            <a:ext cx="4559060" cy="1231106"/>
          </a:xfrm>
          <a:prstGeom prst="rect">
            <a:avLst/>
          </a:prstGeom>
          <a:gradFill flip="none" rotWithShape="1">
            <a:gsLst>
              <a:gs pos="0">
                <a:srgbClr val="91BCE3">
                  <a:tint val="66000"/>
                  <a:satMod val="160000"/>
                  <a:alpha val="73000"/>
                </a:srgbClr>
              </a:gs>
              <a:gs pos="100000">
                <a:srgbClr val="91BCE3">
                  <a:tint val="44500"/>
                  <a:satMod val="160000"/>
                </a:srgbClr>
              </a:gs>
              <a:gs pos="100000">
                <a:srgbClr val="91BCE3">
                  <a:tint val="23500"/>
                  <a:satMod val="160000"/>
                </a:srgbClr>
              </a:gs>
            </a:gsLst>
            <a:lin ang="13500000" scaled="1"/>
            <a:tileRect/>
          </a:gradFill>
          <a:ln w="19050">
            <a:solidFill>
              <a:srgbClr val="FFFF66"/>
            </a:solidFill>
          </a:ln>
        </p:spPr>
        <p:txBody>
          <a:bodyPr wrap="square">
            <a:spAutoFit/>
          </a:bodyPr>
          <a:lstStyle/>
          <a:p>
            <a:pPr marL="685800" lvl="1" indent="-228600" algn="just">
              <a:buFont typeface="Wingdings" panose="05000000000000000000" pitchFamily="2" charset="2"/>
              <a:buChar char="q"/>
            </a:pPr>
            <a:endParaRPr lang="en-US" sz="1000" dirty="0" smtClean="0"/>
          </a:p>
          <a:p>
            <a:r>
              <a:rPr lang="en-GB" b="1" u="sng" dirty="0">
                <a:solidFill>
                  <a:srgbClr val="C00000"/>
                </a:solidFill>
              </a:rPr>
              <a:t>Measurements</a:t>
            </a:r>
            <a:r>
              <a:rPr lang="en-GB" dirty="0">
                <a:solidFill>
                  <a:srgbClr val="C00000"/>
                </a:solidFill>
              </a:rPr>
              <a:t> of the exercise run </a:t>
            </a:r>
            <a:r>
              <a:rPr lang="en-GB" dirty="0" smtClean="0">
                <a:solidFill>
                  <a:srgbClr val="C00000"/>
                </a:solidFill>
              </a:rPr>
              <a:t>“with” </a:t>
            </a:r>
            <a:r>
              <a:rPr lang="en-GB" dirty="0">
                <a:solidFill>
                  <a:srgbClr val="C00000"/>
                </a:solidFill>
              </a:rPr>
              <a:t>GAMMA and </a:t>
            </a:r>
            <a:r>
              <a:rPr lang="en-GB" dirty="0" smtClean="0">
                <a:solidFill>
                  <a:srgbClr val="C00000"/>
                </a:solidFill>
              </a:rPr>
              <a:t>“without” </a:t>
            </a:r>
            <a:r>
              <a:rPr lang="en-GB" dirty="0">
                <a:solidFill>
                  <a:srgbClr val="C00000"/>
                </a:solidFill>
              </a:rPr>
              <a:t>GAMMA </a:t>
            </a:r>
            <a:r>
              <a:rPr lang="en-GB" dirty="0" smtClean="0">
                <a:solidFill>
                  <a:srgbClr val="C00000"/>
                </a:solidFill>
              </a:rPr>
              <a:t>were executed…</a:t>
            </a:r>
            <a:endParaRPr lang="en-US" sz="1000" dirty="0"/>
          </a:p>
          <a:p>
            <a:pPr marL="685800" lvl="1" indent="-228600" algn="just">
              <a:buFont typeface="Wingdings" panose="05000000000000000000" pitchFamily="2" charset="2"/>
              <a:buChar char="q"/>
            </a:pPr>
            <a:endParaRPr lang="en-US" sz="1000" dirty="0"/>
          </a:p>
        </p:txBody>
      </p:sp>
    </p:spTree>
    <p:extLst>
      <p:ext uri="{BB962C8B-B14F-4D97-AF65-F5344CB8AC3E}">
        <p14:creationId xmlns:p14="http://schemas.microsoft.com/office/powerpoint/2010/main" val="391720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2" name="Titolo 1"/>
          <p:cNvSpPr>
            <a:spLocks noGrp="1"/>
          </p:cNvSpPr>
          <p:nvPr>
            <p:ph type="title"/>
          </p:nvPr>
        </p:nvSpPr>
        <p:spPr/>
        <p:txBody>
          <a:bodyPr/>
          <a:lstStyle/>
          <a:p>
            <a:r>
              <a:rPr lang="it-IT" dirty="0" smtClean="0"/>
              <a:t>WITH &amp; WITHOUT GAMMA:  THE MEASUREMENTS</a:t>
            </a:r>
            <a:endParaRPr lang="it-IT" dirty="0"/>
          </a:p>
        </p:txBody>
      </p:sp>
      <p:sp>
        <p:nvSpPr>
          <p:cNvPr id="4" name="Segnaposto piè di pagina 3"/>
          <p:cNvSpPr>
            <a:spLocks noGrp="1"/>
          </p:cNvSpPr>
          <p:nvPr>
            <p:ph type="ftr" sz="quarter" idx="3"/>
          </p:nvPr>
        </p:nvSpPr>
        <p:spPr/>
        <p:txBody>
          <a:bodyPr/>
          <a:lstStyle/>
          <a:p>
            <a:pPr>
              <a:defRPr/>
            </a:pPr>
            <a:r>
              <a:rPr lang="en-US" dirty="0" smtClean="0"/>
              <a:t>© </a:t>
            </a:r>
            <a:r>
              <a:rPr lang="en-US" dirty="0" err="1" smtClean="0"/>
              <a:t>GAMMA.All</a:t>
            </a:r>
            <a:r>
              <a:rPr lang="en-US" dirty="0" smtClean="0"/>
              <a:t>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11</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sp>
        <p:nvSpPr>
          <p:cNvPr id="9" name="Rettangolo 8"/>
          <p:cNvSpPr/>
          <p:nvPr/>
        </p:nvSpPr>
        <p:spPr>
          <a:xfrm>
            <a:off x="685800" y="1923879"/>
            <a:ext cx="3975340" cy="4555093"/>
          </a:xfrm>
          <a:prstGeom prst="rect">
            <a:avLst/>
          </a:prstGeom>
          <a:gradFill flip="none" rotWithShape="1">
            <a:gsLst>
              <a:gs pos="0">
                <a:srgbClr val="91BCE3">
                  <a:tint val="66000"/>
                  <a:satMod val="160000"/>
                  <a:alpha val="73000"/>
                </a:srgbClr>
              </a:gs>
              <a:gs pos="100000">
                <a:srgbClr val="91BCE3">
                  <a:tint val="44500"/>
                  <a:satMod val="160000"/>
                </a:srgbClr>
              </a:gs>
              <a:gs pos="100000">
                <a:srgbClr val="91BCE3">
                  <a:tint val="23500"/>
                  <a:satMod val="160000"/>
                </a:srgbClr>
              </a:gs>
            </a:gsLst>
            <a:lin ang="13500000" scaled="1"/>
            <a:tileRect/>
          </a:gradFill>
          <a:ln w="19050">
            <a:solidFill>
              <a:srgbClr val="FFFF66"/>
            </a:solidFill>
          </a:ln>
        </p:spPr>
        <p:txBody>
          <a:bodyPr wrap="square">
            <a:spAutoFit/>
          </a:bodyPr>
          <a:lstStyle/>
          <a:p>
            <a:pPr marL="685800" lvl="1" indent="-228600" algn="just">
              <a:buFont typeface="Wingdings" panose="05000000000000000000" pitchFamily="2" charset="2"/>
              <a:buChar char="q"/>
            </a:pPr>
            <a:endParaRPr lang="en-US" sz="1000" dirty="0" smtClean="0"/>
          </a:p>
          <a:p>
            <a:r>
              <a:rPr lang="en-GB" b="1" u="sng" dirty="0">
                <a:solidFill>
                  <a:srgbClr val="C00000"/>
                </a:solidFill>
              </a:rPr>
              <a:t>Measurements</a:t>
            </a:r>
            <a:r>
              <a:rPr lang="en-GB" dirty="0">
                <a:solidFill>
                  <a:srgbClr val="C00000"/>
                </a:solidFill>
              </a:rPr>
              <a:t> of the exercise run </a:t>
            </a:r>
            <a:r>
              <a:rPr lang="en-GB" dirty="0" smtClean="0">
                <a:solidFill>
                  <a:srgbClr val="C00000"/>
                </a:solidFill>
              </a:rPr>
              <a:t>“with” </a:t>
            </a:r>
            <a:r>
              <a:rPr lang="en-GB" dirty="0">
                <a:solidFill>
                  <a:srgbClr val="C00000"/>
                </a:solidFill>
              </a:rPr>
              <a:t>GAMMA and </a:t>
            </a:r>
            <a:r>
              <a:rPr lang="en-GB" dirty="0" smtClean="0">
                <a:solidFill>
                  <a:srgbClr val="C00000"/>
                </a:solidFill>
              </a:rPr>
              <a:t>“without” </a:t>
            </a:r>
            <a:r>
              <a:rPr lang="en-GB" dirty="0">
                <a:solidFill>
                  <a:srgbClr val="C00000"/>
                </a:solidFill>
              </a:rPr>
              <a:t>GAMMA revealed the following results:</a:t>
            </a:r>
          </a:p>
          <a:p>
            <a:endParaRPr lang="en-GB" dirty="0"/>
          </a:p>
          <a:p>
            <a:pPr marL="285750" indent="-285750">
              <a:buFont typeface="Arial" panose="020B0604020202020204" pitchFamily="34" charset="0"/>
              <a:buChar char="•"/>
            </a:pPr>
            <a:r>
              <a:rPr lang="en-GB" sz="1600" b="1" dirty="0">
                <a:solidFill>
                  <a:srgbClr val="C00000"/>
                </a:solidFill>
              </a:rPr>
              <a:t>Recorded time until reaction</a:t>
            </a:r>
            <a:r>
              <a:rPr lang="en-GB" sz="1600" dirty="0"/>
              <a:t>:</a:t>
            </a:r>
          </a:p>
          <a:p>
            <a:r>
              <a:rPr lang="en-GB" sz="1600" dirty="0"/>
              <a:t>     </a:t>
            </a:r>
            <a:r>
              <a:rPr lang="en-GB" sz="1200" dirty="0"/>
              <a:t>Baseline version (without GAMMA): 11’55”</a:t>
            </a:r>
          </a:p>
          <a:p>
            <a:r>
              <a:rPr lang="en-GB" sz="1200" dirty="0"/>
              <a:t>       Version with GAMMA: 8’00”</a:t>
            </a:r>
          </a:p>
          <a:p>
            <a:r>
              <a:rPr lang="en-GB" sz="1200" dirty="0"/>
              <a:t>       Measured improvement of GAMMA:</a:t>
            </a:r>
            <a:r>
              <a:rPr lang="en-GB" sz="1200" b="1" dirty="0"/>
              <a:t> 3’55”</a:t>
            </a:r>
          </a:p>
          <a:p>
            <a:endParaRPr lang="en-GB" sz="1200" dirty="0"/>
          </a:p>
          <a:p>
            <a:pPr marL="285750" indent="-285750">
              <a:buFont typeface="Arial" panose="020B0604020202020204" pitchFamily="34" charset="0"/>
              <a:buChar char="•"/>
            </a:pPr>
            <a:r>
              <a:rPr lang="en-GB" sz="1600" b="1" dirty="0">
                <a:solidFill>
                  <a:srgbClr val="C00000"/>
                </a:solidFill>
              </a:rPr>
              <a:t>Recorded time until mitigation</a:t>
            </a:r>
            <a:r>
              <a:rPr lang="en-GB" sz="1600" dirty="0"/>
              <a:t>:</a:t>
            </a:r>
          </a:p>
          <a:p>
            <a:r>
              <a:rPr lang="en-GB" sz="2000" dirty="0"/>
              <a:t>    </a:t>
            </a:r>
            <a:r>
              <a:rPr lang="en-GB" sz="1200" dirty="0"/>
              <a:t>Baseline version (without GAMMA): 22’21”</a:t>
            </a:r>
          </a:p>
          <a:p>
            <a:r>
              <a:rPr lang="en-GB" sz="1200" dirty="0"/>
              <a:t>       Version with GAMMA: 16’23”</a:t>
            </a:r>
          </a:p>
          <a:p>
            <a:r>
              <a:rPr lang="en-GB" sz="1200" dirty="0"/>
              <a:t>       Measured improvement of GAMMA: </a:t>
            </a:r>
            <a:r>
              <a:rPr lang="en-GB" sz="1200" b="1" dirty="0"/>
              <a:t>5’58”</a:t>
            </a:r>
          </a:p>
          <a:p>
            <a:pPr marL="685800" lvl="1" indent="-228600" algn="just">
              <a:buFont typeface="Wingdings" panose="05000000000000000000" pitchFamily="2" charset="2"/>
              <a:buChar char="q"/>
            </a:pPr>
            <a:endParaRPr lang="en-US" sz="1000" dirty="0"/>
          </a:p>
          <a:p>
            <a:pPr marL="685800" lvl="1" indent="-228600" algn="just">
              <a:buFont typeface="Wingdings" panose="05000000000000000000" pitchFamily="2" charset="2"/>
              <a:buChar char="q"/>
            </a:pPr>
            <a:endParaRPr lang="en-US" sz="1000" dirty="0" smtClean="0"/>
          </a:p>
          <a:p>
            <a:pPr marL="685800" lvl="1" indent="-228600" algn="just">
              <a:buFont typeface="Wingdings" panose="05000000000000000000" pitchFamily="2" charset="2"/>
              <a:buChar char="q"/>
            </a:pPr>
            <a:endParaRPr lang="en-US" sz="1000" dirty="0"/>
          </a:p>
          <a:p>
            <a:pPr marL="228600" indent="-228600" algn="just">
              <a:buFont typeface="Wingdings" panose="05000000000000000000" pitchFamily="2" charset="2"/>
              <a:buChar char="q"/>
            </a:pPr>
            <a:endParaRPr lang="en-US" sz="1000" dirty="0" smtClean="0"/>
          </a:p>
          <a:p>
            <a:pPr marL="685800" lvl="1" indent="-228600" algn="just">
              <a:buFont typeface="Wingdings" panose="05000000000000000000" pitchFamily="2" charset="2"/>
              <a:buChar char="q"/>
            </a:pPr>
            <a:endParaRPr lang="en-US" sz="1000" dirty="0"/>
          </a:p>
          <a:p>
            <a:pPr marL="685800" lvl="1" indent="-228600" algn="just">
              <a:buFont typeface="Wingdings" panose="05000000000000000000" pitchFamily="2" charset="2"/>
              <a:buChar char="q"/>
            </a:pPr>
            <a:endParaRPr lang="en-US" sz="1000" dirty="0" smtClean="0"/>
          </a:p>
          <a:p>
            <a:pPr lvl="1" algn="just"/>
            <a:endParaRPr lang="en-US" sz="1000" dirty="0"/>
          </a:p>
          <a:p>
            <a:pPr marL="685800" lvl="1" indent="-228600" algn="just">
              <a:buFont typeface="Wingdings" panose="05000000000000000000" pitchFamily="2" charset="2"/>
              <a:buChar char="q"/>
            </a:pPr>
            <a:endParaRPr lang="en-US" sz="1000" dirty="0"/>
          </a:p>
        </p:txBody>
      </p:sp>
    </p:spTree>
    <p:extLst>
      <p:ext uri="{BB962C8B-B14F-4D97-AF65-F5344CB8AC3E}">
        <p14:creationId xmlns:p14="http://schemas.microsoft.com/office/powerpoint/2010/main" val="1995660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4" name="Segnaposto piè di pagina 3"/>
          <p:cNvSpPr>
            <a:spLocks noGrp="1"/>
          </p:cNvSpPr>
          <p:nvPr>
            <p:ph type="ftr" sz="quarter" idx="3"/>
          </p:nvPr>
        </p:nvSpPr>
        <p:spPr/>
        <p:txBody>
          <a:bodyPr/>
          <a:lstStyle/>
          <a:p>
            <a:pPr>
              <a:defRPr/>
            </a:pPr>
            <a:r>
              <a:rPr lang="en-US" dirty="0" smtClean="0"/>
              <a:t>© </a:t>
            </a:r>
            <a:r>
              <a:rPr lang="en-US" dirty="0" err="1" smtClean="0"/>
              <a:t>GAMMA.All</a:t>
            </a:r>
            <a:r>
              <a:rPr lang="en-US" dirty="0" smtClean="0"/>
              <a:t>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12</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sp>
        <p:nvSpPr>
          <p:cNvPr id="14" name="Rettangolo 13"/>
          <p:cNvSpPr/>
          <p:nvPr/>
        </p:nvSpPr>
        <p:spPr>
          <a:xfrm>
            <a:off x="2819400" y="2438399"/>
            <a:ext cx="4724400" cy="792525"/>
          </a:xfrm>
          <a:prstGeom prst="rect">
            <a:avLst/>
          </a:prstGeom>
          <a:gradFill flip="none" rotWithShape="1">
            <a:gsLst>
              <a:gs pos="0">
                <a:srgbClr val="91BCE3">
                  <a:tint val="66000"/>
                  <a:satMod val="160000"/>
                  <a:alpha val="73000"/>
                </a:srgbClr>
              </a:gs>
              <a:gs pos="100000">
                <a:srgbClr val="91BCE3">
                  <a:tint val="44500"/>
                  <a:satMod val="160000"/>
                </a:srgbClr>
              </a:gs>
              <a:gs pos="100000">
                <a:srgbClr val="91BCE3">
                  <a:tint val="23500"/>
                  <a:satMod val="160000"/>
                </a:srgbClr>
              </a:gs>
            </a:gsLst>
            <a:lin ang="13500000" scaled="1"/>
            <a:tileRect/>
          </a:gradFill>
          <a:ln w="19050">
            <a:solidFill>
              <a:srgbClr val="FFFF66"/>
            </a:solidFill>
          </a:ln>
        </p:spPr>
        <p:txBody>
          <a:bodyPr wrap="square">
            <a:spAutoFit/>
          </a:bodyPr>
          <a:lstStyle/>
          <a:p>
            <a:pPr marL="685800" lvl="1" indent="-228600" algn="just">
              <a:buFont typeface="Wingdings" panose="05000000000000000000" pitchFamily="2" charset="2"/>
              <a:buChar char="q"/>
            </a:pPr>
            <a:endParaRPr lang="en-US" sz="1000" dirty="0" smtClean="0"/>
          </a:p>
          <a:p>
            <a:endParaRPr lang="en-GB" sz="1000" dirty="0">
              <a:solidFill>
                <a:srgbClr val="C00000"/>
              </a:solidFill>
            </a:endParaRPr>
          </a:p>
          <a:p>
            <a:r>
              <a:rPr lang="en-GB" sz="1550" b="1" dirty="0" smtClean="0"/>
              <a:t>SEE YOU THIS AFTERNOON FOR THE DEMO </a:t>
            </a:r>
            <a:r>
              <a:rPr lang="en-GB" sz="1550" b="1" dirty="0" smtClean="0">
                <a:sym typeface="Wingdings" panose="05000000000000000000" pitchFamily="2" charset="2"/>
              </a:rPr>
              <a:t></a:t>
            </a:r>
            <a:endParaRPr lang="en-GB" sz="1550" b="1" dirty="0" smtClean="0"/>
          </a:p>
          <a:p>
            <a:endParaRPr lang="en-GB" sz="1000" dirty="0">
              <a:solidFill>
                <a:srgbClr val="C00000"/>
              </a:solidFill>
            </a:endParaRPr>
          </a:p>
        </p:txBody>
      </p:sp>
    </p:spTree>
    <p:extLst>
      <p:ext uri="{BB962C8B-B14F-4D97-AF65-F5344CB8AC3E}">
        <p14:creationId xmlns:p14="http://schemas.microsoft.com/office/powerpoint/2010/main" val="1491446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6725" y="242888"/>
            <a:ext cx="5681663" cy="369332"/>
          </a:xfrm>
        </p:spPr>
        <p:txBody>
          <a:bodyPr/>
          <a:lstStyle/>
          <a:p>
            <a:r>
              <a:rPr lang="en-US" dirty="0"/>
              <a:t>The </a:t>
            </a:r>
            <a:r>
              <a:rPr lang="en-US" dirty="0" smtClean="0"/>
              <a:t>Geo-Distributed Validation Platform</a:t>
            </a:r>
            <a:endParaRPr lang="it-IT" dirty="0"/>
          </a:p>
        </p:txBody>
      </p:sp>
      <p:sp>
        <p:nvSpPr>
          <p:cNvPr id="4" name="Segnaposto piè di pagina 3"/>
          <p:cNvSpPr>
            <a:spLocks noGrp="1"/>
          </p:cNvSpPr>
          <p:nvPr>
            <p:ph type="ftr" sz="quarter" idx="3"/>
          </p:nvPr>
        </p:nvSpPr>
        <p:spPr/>
        <p:txBody>
          <a:bodyPr/>
          <a:lstStyle/>
          <a:p>
            <a:pPr>
              <a:defRPr/>
            </a:pPr>
            <a:r>
              <a:rPr lang="en-US" smtClean="0"/>
              <a:t>© GAMMA.All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2</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72300"/>
            <a:ext cx="9142283" cy="608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237641" y="2438400"/>
            <a:ext cx="2667000" cy="292388"/>
          </a:xfrm>
          <a:prstGeom prst="rect">
            <a:avLst/>
          </a:prstGeom>
        </p:spPr>
        <p:txBody>
          <a:bodyPr wrap="square">
            <a:spAutoFit/>
          </a:bodyPr>
          <a:lstStyle/>
          <a:p>
            <a:r>
              <a:rPr lang="en-GB" sz="1300" b="1" dirty="0">
                <a:solidFill>
                  <a:schemeClr val="bg1"/>
                </a:solidFill>
                <a:latin typeface="Arial" pitchFamily="34" charset="0"/>
              </a:rPr>
              <a:t>Fortion®1SkyControl screen </a:t>
            </a:r>
            <a:endParaRPr lang="it-IT" sz="1300" b="1" dirty="0">
              <a:solidFill>
                <a:schemeClr val="bg1"/>
              </a:solidFill>
            </a:endParaRPr>
          </a:p>
        </p:txBody>
      </p:sp>
      <p:sp>
        <p:nvSpPr>
          <p:cNvPr id="15" name="Rettangolo 14"/>
          <p:cNvSpPr/>
          <p:nvPr/>
        </p:nvSpPr>
        <p:spPr>
          <a:xfrm>
            <a:off x="457200" y="2746176"/>
            <a:ext cx="1371599" cy="307777"/>
          </a:xfrm>
          <a:prstGeom prst="rect">
            <a:avLst/>
          </a:prstGeom>
        </p:spPr>
        <p:txBody>
          <a:bodyPr wrap="square">
            <a:spAutoFit/>
          </a:bodyPr>
          <a:lstStyle/>
          <a:p>
            <a:r>
              <a:rPr lang="en-GB" sz="1400" b="1" dirty="0" smtClean="0">
                <a:latin typeface="Arial" pitchFamily="34" charset="0"/>
              </a:rPr>
              <a:t>SMP </a:t>
            </a:r>
            <a:r>
              <a:rPr lang="en-GB" sz="1400" b="1" dirty="0">
                <a:latin typeface="Arial" pitchFamily="34" charset="0"/>
              </a:rPr>
              <a:t>screen</a:t>
            </a:r>
            <a:endParaRPr lang="it-IT" sz="1400" b="1" dirty="0"/>
          </a:p>
        </p:txBody>
      </p:sp>
      <p:sp>
        <p:nvSpPr>
          <p:cNvPr id="17" name="Rettangolo 16"/>
          <p:cNvSpPr/>
          <p:nvPr/>
        </p:nvSpPr>
        <p:spPr>
          <a:xfrm>
            <a:off x="6096000" y="2623839"/>
            <a:ext cx="1371600" cy="307777"/>
          </a:xfrm>
          <a:prstGeom prst="rect">
            <a:avLst/>
          </a:prstGeom>
        </p:spPr>
        <p:txBody>
          <a:bodyPr wrap="square">
            <a:spAutoFit/>
          </a:bodyPr>
          <a:lstStyle/>
          <a:p>
            <a:r>
              <a:rPr lang="en-GB" sz="1400" b="1" dirty="0" err="1">
                <a:solidFill>
                  <a:schemeClr val="bg1"/>
                </a:solidFill>
                <a:latin typeface="Arial" pitchFamily="34" charset="0"/>
              </a:rPr>
              <a:t>AirTG</a:t>
            </a:r>
            <a:r>
              <a:rPr lang="en-GB" sz="1400" b="1" dirty="0">
                <a:solidFill>
                  <a:schemeClr val="bg1"/>
                </a:solidFill>
                <a:latin typeface="Arial" pitchFamily="34" charset="0"/>
              </a:rPr>
              <a:t> screen</a:t>
            </a:r>
            <a:endParaRPr lang="it-IT" sz="1400" b="1" dirty="0">
              <a:solidFill>
                <a:schemeClr val="bg1"/>
              </a:solidFill>
            </a:endParaRPr>
          </a:p>
        </p:txBody>
      </p:sp>
      <p:sp>
        <p:nvSpPr>
          <p:cNvPr id="19" name="Rettangolo 18"/>
          <p:cNvSpPr/>
          <p:nvPr/>
        </p:nvSpPr>
        <p:spPr>
          <a:xfrm>
            <a:off x="76200" y="3538151"/>
            <a:ext cx="1508746" cy="307777"/>
          </a:xfrm>
          <a:prstGeom prst="rect">
            <a:avLst/>
          </a:prstGeom>
        </p:spPr>
        <p:txBody>
          <a:bodyPr wrap="none">
            <a:spAutoFit/>
          </a:bodyPr>
          <a:lstStyle/>
          <a:p>
            <a:r>
              <a:rPr lang="en-GB" sz="1400" b="1" dirty="0">
                <a:solidFill>
                  <a:schemeClr val="bg1"/>
                </a:solidFill>
                <a:latin typeface="Arial" pitchFamily="34" charset="0"/>
              </a:rPr>
              <a:t>CIMACT screen</a:t>
            </a:r>
            <a:endParaRPr lang="it-IT" sz="1400" b="1" dirty="0">
              <a:solidFill>
                <a:schemeClr val="bg1"/>
              </a:solidFill>
            </a:endParaRPr>
          </a:p>
        </p:txBody>
      </p:sp>
      <p:sp>
        <p:nvSpPr>
          <p:cNvPr id="20" name="Rettangolo 19"/>
          <p:cNvSpPr/>
          <p:nvPr/>
        </p:nvSpPr>
        <p:spPr>
          <a:xfrm>
            <a:off x="3276600" y="4307380"/>
            <a:ext cx="1600200" cy="307777"/>
          </a:xfrm>
          <a:prstGeom prst="rect">
            <a:avLst/>
          </a:prstGeom>
        </p:spPr>
        <p:txBody>
          <a:bodyPr wrap="square">
            <a:spAutoFit/>
          </a:bodyPr>
          <a:lstStyle/>
          <a:p>
            <a:r>
              <a:rPr lang="en-GB" sz="1400" b="1" dirty="0">
                <a:solidFill>
                  <a:schemeClr val="bg1"/>
                </a:solidFill>
                <a:latin typeface="Arial" pitchFamily="34" charset="0"/>
              </a:rPr>
              <a:t>GNSS screen</a:t>
            </a:r>
            <a:endParaRPr lang="it-IT" sz="1400" b="1" dirty="0">
              <a:solidFill>
                <a:schemeClr val="bg1"/>
              </a:solidFill>
            </a:endParaRPr>
          </a:p>
        </p:txBody>
      </p:sp>
      <p:sp>
        <p:nvSpPr>
          <p:cNvPr id="21" name="Rettangolo 20"/>
          <p:cNvSpPr/>
          <p:nvPr/>
        </p:nvSpPr>
        <p:spPr>
          <a:xfrm>
            <a:off x="3218591" y="5635823"/>
            <a:ext cx="1081835" cy="307777"/>
          </a:xfrm>
          <a:prstGeom prst="rect">
            <a:avLst/>
          </a:prstGeom>
        </p:spPr>
        <p:txBody>
          <a:bodyPr wrap="none">
            <a:spAutoFit/>
          </a:bodyPr>
          <a:lstStyle/>
          <a:p>
            <a:pPr lvl="0"/>
            <a:r>
              <a:rPr lang="en-GB" sz="1400" dirty="0" smtClean="0">
                <a:solidFill>
                  <a:schemeClr val="bg1"/>
                </a:solidFill>
                <a:latin typeface="Arial" pitchFamily="34" charset="0"/>
              </a:rPr>
              <a:t> </a:t>
            </a:r>
            <a:r>
              <a:rPr lang="en-GB" sz="1400" b="1" dirty="0" smtClean="0">
                <a:solidFill>
                  <a:schemeClr val="bg1"/>
                </a:solidFill>
                <a:latin typeface="Arial" pitchFamily="34" charset="0"/>
              </a:rPr>
              <a:t>SATCOM</a:t>
            </a:r>
            <a:r>
              <a:rPr lang="en-GB" sz="1400" dirty="0" smtClean="0">
                <a:solidFill>
                  <a:schemeClr val="bg1"/>
                </a:solidFill>
                <a:latin typeface="Arial" pitchFamily="34" charset="0"/>
              </a:rPr>
              <a:t> </a:t>
            </a:r>
            <a:r>
              <a:rPr lang="en-GB" sz="1200" dirty="0" smtClean="0">
                <a:solidFill>
                  <a:srgbClr val="C00000"/>
                </a:solidFill>
                <a:latin typeface="Arial" pitchFamily="34" charset="0"/>
              </a:rPr>
              <a:t> </a:t>
            </a:r>
            <a:endParaRPr lang="it-IT" sz="1200" dirty="0">
              <a:solidFill>
                <a:srgbClr val="C00000"/>
              </a:solidFill>
              <a:latin typeface="Arial" pitchFamily="34" charset="0"/>
            </a:endParaRPr>
          </a:p>
        </p:txBody>
      </p:sp>
      <p:sp>
        <p:nvSpPr>
          <p:cNvPr id="22" name="Rettangolo 21"/>
          <p:cNvSpPr/>
          <p:nvPr/>
        </p:nvSpPr>
        <p:spPr>
          <a:xfrm>
            <a:off x="3257550" y="5943600"/>
            <a:ext cx="941283" cy="523220"/>
          </a:xfrm>
          <a:prstGeom prst="rect">
            <a:avLst/>
          </a:prstGeom>
        </p:spPr>
        <p:txBody>
          <a:bodyPr wrap="none">
            <a:spAutoFit/>
          </a:bodyPr>
          <a:lstStyle/>
          <a:p>
            <a:pPr lvl="0"/>
            <a:r>
              <a:rPr lang="en-GB" sz="1400" b="1" dirty="0" smtClean="0">
                <a:solidFill>
                  <a:schemeClr val="bg1"/>
                </a:solidFill>
                <a:latin typeface="Arial" pitchFamily="34" charset="0"/>
              </a:rPr>
              <a:t> Security</a:t>
            </a:r>
          </a:p>
          <a:p>
            <a:pPr lvl="0"/>
            <a:r>
              <a:rPr lang="en-GB" sz="1400" b="1" dirty="0" smtClean="0">
                <a:solidFill>
                  <a:schemeClr val="bg1"/>
                </a:solidFill>
                <a:latin typeface="Arial" pitchFamily="34" charset="0"/>
              </a:rPr>
              <a:t> screen </a:t>
            </a:r>
            <a:r>
              <a:rPr lang="en-GB" sz="1400" b="1" dirty="0" smtClean="0">
                <a:solidFill>
                  <a:srgbClr val="C00000"/>
                </a:solidFill>
                <a:latin typeface="Arial" pitchFamily="34" charset="0"/>
              </a:rPr>
              <a:t> </a:t>
            </a:r>
            <a:endParaRPr lang="it-IT" sz="1400" b="1" dirty="0">
              <a:solidFill>
                <a:srgbClr val="C00000"/>
              </a:solidFill>
              <a:latin typeface="Arial" pitchFamily="34" charset="0"/>
            </a:endParaRPr>
          </a:p>
        </p:txBody>
      </p:sp>
      <p:sp>
        <p:nvSpPr>
          <p:cNvPr id="23" name="Rettangolo 22"/>
          <p:cNvSpPr/>
          <p:nvPr/>
        </p:nvSpPr>
        <p:spPr>
          <a:xfrm>
            <a:off x="6096000" y="5357453"/>
            <a:ext cx="2827505" cy="307777"/>
          </a:xfrm>
          <a:prstGeom prst="rect">
            <a:avLst/>
          </a:prstGeom>
        </p:spPr>
        <p:txBody>
          <a:bodyPr wrap="none">
            <a:spAutoFit/>
          </a:bodyPr>
          <a:lstStyle/>
          <a:p>
            <a:r>
              <a:rPr lang="en-GB" sz="1400" b="1" dirty="0">
                <a:solidFill>
                  <a:schemeClr val="bg1"/>
                </a:solidFill>
                <a:latin typeface="Arial" pitchFamily="34" charset="0"/>
              </a:rPr>
              <a:t>ATC Controller Position screen</a:t>
            </a:r>
            <a:endParaRPr lang="it-IT" sz="1400" b="1" dirty="0">
              <a:solidFill>
                <a:schemeClr val="bg1"/>
              </a:solidFill>
            </a:endParaRPr>
          </a:p>
        </p:txBody>
      </p:sp>
    </p:spTree>
    <p:extLst>
      <p:ext uri="{BB962C8B-B14F-4D97-AF65-F5344CB8AC3E}">
        <p14:creationId xmlns:p14="http://schemas.microsoft.com/office/powerpoint/2010/main" val="3336188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6725" y="242888"/>
            <a:ext cx="5681663" cy="369332"/>
          </a:xfrm>
        </p:spPr>
        <p:txBody>
          <a:bodyPr/>
          <a:lstStyle/>
          <a:p>
            <a:r>
              <a:rPr lang="en-US" dirty="0"/>
              <a:t>The </a:t>
            </a:r>
            <a:r>
              <a:rPr lang="en-US" dirty="0" smtClean="0"/>
              <a:t>Total Deployment</a:t>
            </a:r>
            <a:endParaRPr lang="it-IT" dirty="0"/>
          </a:p>
        </p:txBody>
      </p:sp>
      <p:sp>
        <p:nvSpPr>
          <p:cNvPr id="4" name="Segnaposto piè di pagina 3"/>
          <p:cNvSpPr>
            <a:spLocks noGrp="1"/>
          </p:cNvSpPr>
          <p:nvPr>
            <p:ph type="ftr" sz="quarter" idx="3"/>
          </p:nvPr>
        </p:nvSpPr>
        <p:spPr/>
        <p:txBody>
          <a:bodyPr/>
          <a:lstStyle/>
          <a:p>
            <a:pPr>
              <a:defRPr/>
            </a:pPr>
            <a:r>
              <a:rPr lang="en-US" smtClean="0"/>
              <a:t>© GAMMA.All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3</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447"/>
            <a:ext cx="9144000" cy="6082553"/>
          </a:xfrm>
          <a:prstGeom prst="rect">
            <a:avLst/>
          </a:prstGeom>
        </p:spPr>
      </p:pic>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2000" contrast="24000"/>
                    </a14:imgEffect>
                  </a14:imgLayer>
                </a14:imgProps>
              </a:ext>
              <a:ext uri="{28A0092B-C50C-407E-A947-70E740481C1C}">
                <a14:useLocalDpi xmlns:a14="http://schemas.microsoft.com/office/drawing/2010/main" val="0"/>
              </a:ext>
            </a:extLst>
          </a:blip>
          <a:srcRect/>
          <a:stretch>
            <a:fillRect/>
          </a:stretch>
        </p:blipFill>
        <p:spPr bwMode="auto">
          <a:xfrm>
            <a:off x="525777" y="1688130"/>
            <a:ext cx="8008623" cy="462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27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6725" y="242888"/>
            <a:ext cx="5681663" cy="369332"/>
          </a:xfrm>
        </p:spPr>
        <p:txBody>
          <a:bodyPr/>
          <a:lstStyle/>
          <a:p>
            <a:r>
              <a:rPr lang="en-US" dirty="0"/>
              <a:t>GAMMA Prototypes involved in the Partial 1</a:t>
            </a:r>
          </a:p>
        </p:txBody>
      </p:sp>
      <p:sp>
        <p:nvSpPr>
          <p:cNvPr id="4" name="Segnaposto piè di pagina 3"/>
          <p:cNvSpPr>
            <a:spLocks noGrp="1"/>
          </p:cNvSpPr>
          <p:nvPr>
            <p:ph type="ftr" sz="quarter" idx="3"/>
          </p:nvPr>
        </p:nvSpPr>
        <p:spPr/>
        <p:txBody>
          <a:bodyPr/>
          <a:lstStyle/>
          <a:p>
            <a:pPr>
              <a:defRPr/>
            </a:pPr>
            <a:r>
              <a:rPr lang="en-US" smtClean="0"/>
              <a:t>© GAMMA.All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4</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447"/>
            <a:ext cx="9144000" cy="6082553"/>
          </a:xfrm>
          <a:prstGeom prst="rect">
            <a:avLst/>
          </a:prstGeom>
        </p:spPr>
      </p:pic>
      <p:pic>
        <p:nvPicPr>
          <p:cNvPr id="16" name="Immagine 1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2000" contrast="24000"/>
                    </a14:imgEffect>
                  </a14:imgLayer>
                </a14:imgProps>
              </a:ext>
              <a:ext uri="{28A0092B-C50C-407E-A947-70E740481C1C}">
                <a14:useLocalDpi xmlns:a14="http://schemas.microsoft.com/office/drawing/2010/main" val="0"/>
              </a:ext>
            </a:extLst>
          </a:blip>
          <a:stretch>
            <a:fillRect/>
          </a:stretch>
        </p:blipFill>
        <p:spPr>
          <a:xfrm>
            <a:off x="1752600" y="2609850"/>
            <a:ext cx="6477000" cy="4141032"/>
          </a:xfrm>
          <a:prstGeom prst="rect">
            <a:avLst/>
          </a:prstGeom>
          <a:ln w="12700">
            <a:solidFill>
              <a:srgbClr val="FFFF99"/>
            </a:solidFill>
          </a:ln>
        </p:spPr>
      </p:pic>
    </p:spTree>
    <p:extLst>
      <p:ext uri="{BB962C8B-B14F-4D97-AF65-F5344CB8AC3E}">
        <p14:creationId xmlns:p14="http://schemas.microsoft.com/office/powerpoint/2010/main" val="1700322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6725" y="242888"/>
            <a:ext cx="5681663" cy="369332"/>
          </a:xfrm>
        </p:spPr>
        <p:txBody>
          <a:bodyPr/>
          <a:lstStyle/>
          <a:p>
            <a:r>
              <a:rPr lang="en-US" dirty="0"/>
              <a:t>GAMMA Prototypes involved in the Partial </a:t>
            </a:r>
            <a:r>
              <a:rPr lang="en-US" dirty="0" smtClean="0"/>
              <a:t>1</a:t>
            </a:r>
            <a:endParaRPr lang="en-US" dirty="0"/>
          </a:p>
        </p:txBody>
      </p:sp>
      <p:sp>
        <p:nvSpPr>
          <p:cNvPr id="4" name="Segnaposto piè di pagina 3"/>
          <p:cNvSpPr>
            <a:spLocks noGrp="1"/>
          </p:cNvSpPr>
          <p:nvPr>
            <p:ph type="ftr" sz="quarter" idx="3"/>
          </p:nvPr>
        </p:nvSpPr>
        <p:spPr/>
        <p:txBody>
          <a:bodyPr/>
          <a:lstStyle/>
          <a:p>
            <a:pPr>
              <a:defRPr/>
            </a:pPr>
            <a:r>
              <a:rPr lang="en-US" smtClean="0"/>
              <a:t>© GAMMA.All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5</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447"/>
            <a:ext cx="9144000" cy="6082553"/>
          </a:xfrm>
          <a:prstGeom prst="rect">
            <a:avLst/>
          </a:prstGeom>
        </p:spPr>
      </p:pic>
      <p:pic>
        <p:nvPicPr>
          <p:cNvPr id="2050" name="Picture 2" descr="E:\P1\SATCOM_Screenshot_Threats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799012"/>
            <a:ext cx="4252559" cy="2028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D:\Users\T0011451\Desktop\Midis\Monitor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988" y="4799012"/>
            <a:ext cx="365601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3"/>
          <p:cNvSpPr txBox="1">
            <a:spLocks noChangeArrowheads="1"/>
          </p:cNvSpPr>
          <p:nvPr/>
        </p:nvSpPr>
        <p:spPr bwMode="auto">
          <a:xfrm>
            <a:off x="6383687" y="4429680"/>
            <a:ext cx="1864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323265"/>
                </a:solidFill>
                <a:latin typeface="Arial" charset="0"/>
                <a:cs typeface="Arial" charset="0"/>
              </a:defRPr>
            </a:lvl1pPr>
            <a:lvl2pPr marL="742950" indent="-285750">
              <a:defRPr sz="1400">
                <a:solidFill>
                  <a:srgbClr val="323265"/>
                </a:solidFill>
                <a:latin typeface="Arial" charset="0"/>
                <a:cs typeface="Arial" charset="0"/>
              </a:defRPr>
            </a:lvl2pPr>
            <a:lvl3pPr marL="1143000" indent="-228600">
              <a:defRPr sz="1400">
                <a:solidFill>
                  <a:srgbClr val="323265"/>
                </a:solidFill>
                <a:latin typeface="Arial" charset="0"/>
                <a:cs typeface="Arial" charset="0"/>
              </a:defRPr>
            </a:lvl3pPr>
            <a:lvl4pPr marL="1600200" indent="-228600">
              <a:defRPr sz="1400">
                <a:solidFill>
                  <a:srgbClr val="323265"/>
                </a:solidFill>
                <a:latin typeface="Arial" charset="0"/>
                <a:cs typeface="Arial" charset="0"/>
              </a:defRPr>
            </a:lvl4pPr>
            <a:lvl5pPr marL="2057400" indent="-228600">
              <a:defRPr sz="1400">
                <a:solidFill>
                  <a:srgbClr val="323265"/>
                </a:solidFill>
                <a:latin typeface="Arial" charset="0"/>
                <a:cs typeface="Arial" charset="0"/>
              </a:defRPr>
            </a:lvl5pPr>
            <a:lvl6pPr marL="2514600" indent="-228600" algn="ctr" eaLnBrk="0" fontAlgn="base" hangingPunct="0">
              <a:spcBef>
                <a:spcPct val="0"/>
              </a:spcBef>
              <a:spcAft>
                <a:spcPct val="0"/>
              </a:spcAft>
              <a:defRPr sz="1400">
                <a:solidFill>
                  <a:srgbClr val="323265"/>
                </a:solidFill>
                <a:latin typeface="Arial" charset="0"/>
                <a:cs typeface="Arial" charset="0"/>
              </a:defRPr>
            </a:lvl6pPr>
            <a:lvl7pPr marL="2971800" indent="-228600" algn="ctr" eaLnBrk="0" fontAlgn="base" hangingPunct="0">
              <a:spcBef>
                <a:spcPct val="0"/>
              </a:spcBef>
              <a:spcAft>
                <a:spcPct val="0"/>
              </a:spcAft>
              <a:defRPr sz="1400">
                <a:solidFill>
                  <a:srgbClr val="323265"/>
                </a:solidFill>
                <a:latin typeface="Arial" charset="0"/>
                <a:cs typeface="Arial" charset="0"/>
              </a:defRPr>
            </a:lvl7pPr>
            <a:lvl8pPr marL="3429000" indent="-228600" algn="ctr" eaLnBrk="0" fontAlgn="base" hangingPunct="0">
              <a:spcBef>
                <a:spcPct val="0"/>
              </a:spcBef>
              <a:spcAft>
                <a:spcPct val="0"/>
              </a:spcAft>
              <a:defRPr sz="1400">
                <a:solidFill>
                  <a:srgbClr val="323265"/>
                </a:solidFill>
                <a:latin typeface="Arial" charset="0"/>
                <a:cs typeface="Arial" charset="0"/>
              </a:defRPr>
            </a:lvl8pPr>
            <a:lvl9pPr marL="3886200" indent="-228600" algn="ctr" eaLnBrk="0" fontAlgn="base" hangingPunct="0">
              <a:spcBef>
                <a:spcPct val="0"/>
              </a:spcBef>
              <a:spcAft>
                <a:spcPct val="0"/>
              </a:spcAft>
              <a:defRPr sz="1400">
                <a:solidFill>
                  <a:srgbClr val="323265"/>
                </a:solidFill>
                <a:latin typeface="Arial" charset="0"/>
                <a:cs typeface="Arial" charset="0"/>
              </a:defRPr>
            </a:lvl9pPr>
          </a:lstStyle>
          <a:p>
            <a:r>
              <a:rPr lang="en-US" altLang="it-IT" sz="1800" dirty="0">
                <a:solidFill>
                  <a:schemeClr val="bg1"/>
                </a:solidFill>
              </a:rPr>
              <a:t>GNSS prototype</a:t>
            </a:r>
            <a:endParaRPr lang="fr-FR" altLang="it-IT" sz="1800" dirty="0">
              <a:solidFill>
                <a:schemeClr val="bg1"/>
              </a:solidFill>
            </a:endParaRPr>
          </a:p>
        </p:txBody>
      </p:sp>
      <p:sp>
        <p:nvSpPr>
          <p:cNvPr id="11" name="ZoneTexte 3"/>
          <p:cNvSpPr txBox="1">
            <a:spLocks noChangeArrowheads="1"/>
          </p:cNvSpPr>
          <p:nvPr/>
        </p:nvSpPr>
        <p:spPr bwMode="auto">
          <a:xfrm>
            <a:off x="762000" y="4398902"/>
            <a:ext cx="2401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323265"/>
                </a:solidFill>
                <a:latin typeface="Arial" charset="0"/>
                <a:cs typeface="Arial" charset="0"/>
              </a:defRPr>
            </a:lvl1pPr>
            <a:lvl2pPr marL="742950" indent="-285750">
              <a:defRPr sz="1400">
                <a:solidFill>
                  <a:srgbClr val="323265"/>
                </a:solidFill>
                <a:latin typeface="Arial" charset="0"/>
                <a:cs typeface="Arial" charset="0"/>
              </a:defRPr>
            </a:lvl2pPr>
            <a:lvl3pPr marL="1143000" indent="-228600">
              <a:defRPr sz="1400">
                <a:solidFill>
                  <a:srgbClr val="323265"/>
                </a:solidFill>
                <a:latin typeface="Arial" charset="0"/>
                <a:cs typeface="Arial" charset="0"/>
              </a:defRPr>
            </a:lvl3pPr>
            <a:lvl4pPr marL="1600200" indent="-228600">
              <a:defRPr sz="1400">
                <a:solidFill>
                  <a:srgbClr val="323265"/>
                </a:solidFill>
                <a:latin typeface="Arial" charset="0"/>
                <a:cs typeface="Arial" charset="0"/>
              </a:defRPr>
            </a:lvl4pPr>
            <a:lvl5pPr marL="2057400" indent="-228600">
              <a:defRPr sz="1400">
                <a:solidFill>
                  <a:srgbClr val="323265"/>
                </a:solidFill>
                <a:latin typeface="Arial" charset="0"/>
                <a:cs typeface="Arial" charset="0"/>
              </a:defRPr>
            </a:lvl5pPr>
            <a:lvl6pPr marL="2514600" indent="-228600" algn="ctr" eaLnBrk="0" fontAlgn="base" hangingPunct="0">
              <a:spcBef>
                <a:spcPct val="0"/>
              </a:spcBef>
              <a:spcAft>
                <a:spcPct val="0"/>
              </a:spcAft>
              <a:defRPr sz="1400">
                <a:solidFill>
                  <a:srgbClr val="323265"/>
                </a:solidFill>
                <a:latin typeface="Arial" charset="0"/>
                <a:cs typeface="Arial" charset="0"/>
              </a:defRPr>
            </a:lvl6pPr>
            <a:lvl7pPr marL="2971800" indent="-228600" algn="ctr" eaLnBrk="0" fontAlgn="base" hangingPunct="0">
              <a:spcBef>
                <a:spcPct val="0"/>
              </a:spcBef>
              <a:spcAft>
                <a:spcPct val="0"/>
              </a:spcAft>
              <a:defRPr sz="1400">
                <a:solidFill>
                  <a:srgbClr val="323265"/>
                </a:solidFill>
                <a:latin typeface="Arial" charset="0"/>
                <a:cs typeface="Arial" charset="0"/>
              </a:defRPr>
            </a:lvl7pPr>
            <a:lvl8pPr marL="3429000" indent="-228600" algn="ctr" eaLnBrk="0" fontAlgn="base" hangingPunct="0">
              <a:spcBef>
                <a:spcPct val="0"/>
              </a:spcBef>
              <a:spcAft>
                <a:spcPct val="0"/>
              </a:spcAft>
              <a:defRPr sz="1400">
                <a:solidFill>
                  <a:srgbClr val="323265"/>
                </a:solidFill>
                <a:latin typeface="Arial" charset="0"/>
                <a:cs typeface="Arial" charset="0"/>
              </a:defRPr>
            </a:lvl8pPr>
            <a:lvl9pPr marL="3886200" indent="-228600" algn="ctr" eaLnBrk="0" fontAlgn="base" hangingPunct="0">
              <a:spcBef>
                <a:spcPct val="0"/>
              </a:spcBef>
              <a:spcAft>
                <a:spcPct val="0"/>
              </a:spcAft>
              <a:defRPr sz="1400">
                <a:solidFill>
                  <a:srgbClr val="323265"/>
                </a:solidFill>
                <a:latin typeface="Arial" charset="0"/>
                <a:cs typeface="Arial" charset="0"/>
              </a:defRPr>
            </a:lvl9pPr>
          </a:lstStyle>
          <a:p>
            <a:r>
              <a:rPr lang="en-US" altLang="it-IT" sz="2000" dirty="0" smtClean="0">
                <a:solidFill>
                  <a:schemeClr val="bg1"/>
                </a:solidFill>
              </a:rPr>
              <a:t>SATCOM</a:t>
            </a:r>
            <a:r>
              <a:rPr lang="en-US" altLang="it-IT" sz="2000" dirty="0" smtClean="0">
                <a:solidFill>
                  <a:schemeClr val="bg1"/>
                </a:solidFill>
              </a:rPr>
              <a:t> </a:t>
            </a:r>
            <a:r>
              <a:rPr lang="en-US" altLang="it-IT" sz="2000" dirty="0">
                <a:solidFill>
                  <a:schemeClr val="bg1"/>
                </a:solidFill>
              </a:rPr>
              <a:t>prototype</a:t>
            </a:r>
            <a:endParaRPr lang="fr-FR" altLang="it-IT" sz="2000" dirty="0">
              <a:solidFill>
                <a:schemeClr val="bg1"/>
              </a:solidFill>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7296" y="1143000"/>
            <a:ext cx="5268698" cy="3242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639693" y="775447"/>
            <a:ext cx="1706557" cy="369332"/>
          </a:xfrm>
          <a:prstGeom prst="rect">
            <a:avLst/>
          </a:prstGeom>
        </p:spPr>
        <p:txBody>
          <a:bodyPr wrap="none">
            <a:spAutoFit/>
          </a:bodyPr>
          <a:lstStyle/>
          <a:p>
            <a:r>
              <a:rPr lang="en-US" altLang="it-IT" dirty="0" smtClean="0">
                <a:solidFill>
                  <a:schemeClr val="bg1"/>
                </a:solidFill>
              </a:rPr>
              <a:t>SMP </a:t>
            </a:r>
            <a:r>
              <a:rPr lang="en-US" altLang="it-IT" dirty="0">
                <a:solidFill>
                  <a:schemeClr val="bg1"/>
                </a:solidFill>
              </a:rPr>
              <a:t>prototype</a:t>
            </a:r>
            <a:endParaRPr lang="fr-FR" altLang="it-IT" dirty="0">
              <a:solidFill>
                <a:schemeClr val="bg1"/>
              </a:solidFill>
            </a:endParaRPr>
          </a:p>
        </p:txBody>
      </p:sp>
    </p:spTree>
    <p:extLst>
      <p:ext uri="{BB962C8B-B14F-4D97-AF65-F5344CB8AC3E}">
        <p14:creationId xmlns:p14="http://schemas.microsoft.com/office/powerpoint/2010/main" val="69855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6725" y="242888"/>
            <a:ext cx="5681663" cy="369332"/>
          </a:xfrm>
        </p:spPr>
        <p:txBody>
          <a:bodyPr/>
          <a:lstStyle/>
          <a:p>
            <a:r>
              <a:rPr lang="en-US" dirty="0" smtClean="0"/>
              <a:t>The </a:t>
            </a:r>
            <a:r>
              <a:rPr lang="en-US" dirty="0"/>
              <a:t>P1 Validation Scenario</a:t>
            </a:r>
            <a:endParaRPr lang="it-IT" dirty="0"/>
          </a:p>
        </p:txBody>
      </p:sp>
      <p:sp>
        <p:nvSpPr>
          <p:cNvPr id="4" name="Segnaposto piè di pagina 3"/>
          <p:cNvSpPr>
            <a:spLocks noGrp="1"/>
          </p:cNvSpPr>
          <p:nvPr>
            <p:ph type="ftr" sz="quarter" idx="3"/>
          </p:nvPr>
        </p:nvSpPr>
        <p:spPr/>
        <p:txBody>
          <a:bodyPr/>
          <a:lstStyle/>
          <a:p>
            <a:pPr>
              <a:defRPr/>
            </a:pPr>
            <a:r>
              <a:rPr lang="en-US" smtClean="0"/>
              <a:t>© GAMMA.All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6</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447"/>
            <a:ext cx="9144000" cy="6082553"/>
          </a:xfrm>
          <a:prstGeom prst="rect">
            <a:avLst/>
          </a:prstGeom>
        </p:spPr>
      </p:pic>
      <p:sp>
        <p:nvSpPr>
          <p:cNvPr id="8" name="Rettangolo 7"/>
          <p:cNvSpPr/>
          <p:nvPr/>
        </p:nvSpPr>
        <p:spPr>
          <a:xfrm>
            <a:off x="152400" y="946635"/>
            <a:ext cx="4038600" cy="5740033"/>
          </a:xfrm>
          <a:prstGeom prst="rect">
            <a:avLst/>
          </a:prstGeom>
          <a:gradFill flip="none" rotWithShape="1">
            <a:gsLst>
              <a:gs pos="0">
                <a:srgbClr val="91BCE3">
                  <a:tint val="66000"/>
                  <a:satMod val="160000"/>
                  <a:alpha val="69000"/>
                </a:srgbClr>
              </a:gs>
              <a:gs pos="50000">
                <a:srgbClr val="91BCE3">
                  <a:tint val="44500"/>
                  <a:satMod val="160000"/>
                </a:srgbClr>
              </a:gs>
              <a:gs pos="100000">
                <a:srgbClr val="91BCE3">
                  <a:tint val="23500"/>
                  <a:satMod val="160000"/>
                </a:srgbClr>
              </a:gs>
            </a:gsLst>
            <a:lin ang="13500000" scaled="1"/>
            <a:tileRect/>
          </a:gradFill>
          <a:ln w="19050">
            <a:solidFill>
              <a:srgbClr val="FFFF99"/>
            </a:solidFill>
          </a:ln>
        </p:spPr>
        <p:txBody>
          <a:bodyPr wrap="square">
            <a:spAutoFit/>
          </a:bodyPr>
          <a:lstStyle/>
          <a:p>
            <a:pPr marL="171450" indent="-171450" algn="just">
              <a:buFont typeface="Arial" panose="020B0604020202020204" pitchFamily="34" charset="0"/>
              <a:buChar char="•"/>
            </a:pPr>
            <a:endParaRPr lang="en-US" sz="1100" u="sng" dirty="0" smtClean="0">
              <a:solidFill>
                <a:srgbClr val="C00000"/>
              </a:solidFill>
            </a:endParaRPr>
          </a:p>
          <a:p>
            <a:pPr marL="171450" indent="-171450" algn="just">
              <a:buFont typeface="Arial" panose="020B0604020202020204" pitchFamily="34" charset="0"/>
              <a:buChar char="•"/>
            </a:pPr>
            <a:r>
              <a:rPr lang="en-US" sz="1100" b="1" u="sng" dirty="0">
                <a:solidFill>
                  <a:srgbClr val="C00000"/>
                </a:solidFill>
              </a:rPr>
              <a:t>The main objective</a:t>
            </a:r>
            <a:r>
              <a:rPr lang="en-US" sz="1100" b="1" dirty="0">
                <a:solidFill>
                  <a:srgbClr val="C00000"/>
                </a:solidFill>
              </a:rPr>
              <a:t> </a:t>
            </a:r>
            <a:r>
              <a:rPr lang="en-US" sz="1100" dirty="0"/>
              <a:t>of the GAMMA </a:t>
            </a:r>
            <a:r>
              <a:rPr lang="en-US" sz="1100" dirty="0" smtClean="0"/>
              <a:t>P1 Validation Exercise </a:t>
            </a:r>
            <a:r>
              <a:rPr lang="en-US" sz="1100" dirty="0"/>
              <a:t>was to give a brief guidance to the demonstration (using two different exercise runs) of the GAMMA security prototypes added value in the sense of “</a:t>
            </a:r>
            <a:r>
              <a:rPr lang="en-US" sz="1100" b="1" dirty="0"/>
              <a:t>what happens with</a:t>
            </a:r>
            <a:r>
              <a:rPr lang="en-US" sz="1100" dirty="0"/>
              <a:t>” and “</a:t>
            </a:r>
            <a:r>
              <a:rPr lang="en-US" sz="1100" b="1" dirty="0"/>
              <a:t>what happens without</a:t>
            </a:r>
            <a:r>
              <a:rPr lang="en-US" sz="1100" dirty="0"/>
              <a:t>” GAMMA (i.e. whether the GAMMA solution is on board or not) during simultaneous attacks on Satellite Communication and Navigation Systems.</a:t>
            </a:r>
            <a:endParaRPr lang="en-GB" sz="1100" dirty="0"/>
          </a:p>
          <a:p>
            <a:pPr algn="just"/>
            <a:endParaRPr lang="en-GB" sz="1600" dirty="0"/>
          </a:p>
          <a:p>
            <a:pPr marL="171450" indent="-171450" algn="just">
              <a:buFont typeface="Arial" panose="020B0604020202020204" pitchFamily="34" charset="0"/>
              <a:buChar char="•"/>
            </a:pPr>
            <a:r>
              <a:rPr lang="en-US" sz="1100" b="1" u="sng" dirty="0">
                <a:solidFill>
                  <a:srgbClr val="C00000"/>
                </a:solidFill>
              </a:rPr>
              <a:t>Highlights of the </a:t>
            </a:r>
            <a:r>
              <a:rPr lang="en-US" sz="1100" b="1" u="sng" dirty="0" smtClean="0">
                <a:solidFill>
                  <a:srgbClr val="C00000"/>
                </a:solidFill>
              </a:rPr>
              <a:t>Validation Scenario</a:t>
            </a:r>
            <a:r>
              <a:rPr lang="en-US" sz="1100" dirty="0" smtClean="0"/>
              <a:t>: As shown in Fig.1 the Mission Vignette, there </a:t>
            </a:r>
            <a:r>
              <a:rPr lang="en-US" sz="1100" dirty="0"/>
              <a:t>is a suspected flight that could be undergoing a hijack incident as evidenced by threats represented by the closure of both the Satellite transmission and Radar Transponder (</a:t>
            </a:r>
            <a:r>
              <a:rPr lang="en-US" sz="1100" b="1" dirty="0"/>
              <a:t>3</a:t>
            </a:r>
            <a:r>
              <a:rPr lang="en-US" sz="1100" dirty="0"/>
              <a:t>); later on the flight diverts from the planned route (</a:t>
            </a:r>
            <a:r>
              <a:rPr lang="en-US" sz="1100" b="1" dirty="0"/>
              <a:t>4</a:t>
            </a:r>
            <a:r>
              <a:rPr lang="en-US" sz="1100" dirty="0"/>
              <a:t>) and is directed towards the National Airspace (</a:t>
            </a:r>
            <a:r>
              <a:rPr lang="en-US" sz="1100" b="1" dirty="0"/>
              <a:t>5</a:t>
            </a:r>
            <a:r>
              <a:rPr lang="en-US" sz="1100" dirty="0"/>
              <a:t>). As a consequence of these threats, Civil‐Military coordination starts and baseline </a:t>
            </a:r>
            <a:r>
              <a:rPr lang="en-US" sz="1100" b="1" dirty="0"/>
              <a:t>countermeasures</a:t>
            </a:r>
            <a:r>
              <a:rPr lang="en-US" sz="1100" dirty="0"/>
              <a:t> are put in place (</a:t>
            </a:r>
            <a:r>
              <a:rPr lang="en-US" sz="1100" b="1" dirty="0"/>
              <a:t>6</a:t>
            </a:r>
            <a:r>
              <a:rPr lang="en-US" sz="1100" dirty="0"/>
              <a:t>) and:</a:t>
            </a:r>
          </a:p>
          <a:p>
            <a:pPr algn="just"/>
            <a:endParaRPr lang="en-US" sz="400" dirty="0"/>
          </a:p>
          <a:p>
            <a:pPr marL="628650" lvl="1" indent="-171450" algn="just">
              <a:buFont typeface="Wingdings" panose="05000000000000000000" pitchFamily="2" charset="2"/>
              <a:buChar char="q"/>
            </a:pPr>
            <a:r>
              <a:rPr lang="en-US" sz="1000" dirty="0"/>
              <a:t>Fighters are scrambled</a:t>
            </a:r>
          </a:p>
          <a:p>
            <a:pPr marL="628650" lvl="1" indent="-171450" algn="just">
              <a:buFont typeface="Wingdings" panose="05000000000000000000" pitchFamily="2" charset="2"/>
              <a:buChar char="q"/>
            </a:pPr>
            <a:r>
              <a:rPr lang="en-US" sz="1000" dirty="0"/>
              <a:t>NFZ (No‐Fly Zone) is established</a:t>
            </a:r>
          </a:p>
          <a:p>
            <a:pPr marL="628650" lvl="1" indent="-171450" algn="just">
              <a:buFont typeface="Wingdings" panose="05000000000000000000" pitchFamily="2" charset="2"/>
              <a:buChar char="q"/>
            </a:pPr>
            <a:r>
              <a:rPr lang="en-US" sz="1000" dirty="0"/>
              <a:t>Surrounding traffic is </a:t>
            </a:r>
            <a:r>
              <a:rPr lang="en-US" sz="1000" dirty="0" smtClean="0"/>
              <a:t>rerouted</a:t>
            </a:r>
          </a:p>
          <a:p>
            <a:pPr marL="628650" lvl="1" indent="-171450" algn="just">
              <a:buFont typeface="Wingdings" panose="05000000000000000000" pitchFamily="2" charset="2"/>
              <a:buChar char="q"/>
            </a:pPr>
            <a:endParaRPr lang="en-US" sz="1000" dirty="0"/>
          </a:p>
          <a:p>
            <a:pPr marL="171450" indent="-171450" algn="just">
              <a:buFont typeface="Arial" panose="020B0604020202020204" pitchFamily="34" charset="0"/>
              <a:buChar char="•"/>
            </a:pPr>
            <a:r>
              <a:rPr lang="en-US" sz="1100" b="1" u="sng" dirty="0">
                <a:solidFill>
                  <a:srgbClr val="C00000"/>
                </a:solidFill>
              </a:rPr>
              <a:t>The Non-Coordinated </a:t>
            </a:r>
            <a:r>
              <a:rPr lang="en-US" sz="1100" b="1" u="sng" dirty="0" smtClean="0">
                <a:solidFill>
                  <a:srgbClr val="C00000"/>
                </a:solidFill>
              </a:rPr>
              <a:t>Attacks </a:t>
            </a:r>
            <a:r>
              <a:rPr lang="en-US" sz="1100" dirty="0"/>
              <a:t>: the Storyline is enriched with a simultaneous jamming threat detected at Roma Leonardo Da Vinci airport: a mobile personal privacy device (PPD) jammer comes across the airport and disturbs the traffic in the area and:</a:t>
            </a:r>
          </a:p>
          <a:p>
            <a:pPr algn="just"/>
            <a:endParaRPr lang="en-US" sz="400" dirty="0"/>
          </a:p>
          <a:p>
            <a:pPr marL="628650" lvl="1" indent="-171450">
              <a:buFont typeface="Wingdings" panose="05000000000000000000" pitchFamily="2" charset="2"/>
              <a:buChar char="q"/>
            </a:pPr>
            <a:r>
              <a:rPr lang="en-US" sz="1000" dirty="0"/>
              <a:t>As a result of the threat assessment, an alarm will be generated</a:t>
            </a:r>
          </a:p>
          <a:p>
            <a:pPr marL="628650" lvl="1" indent="-171450">
              <a:buFont typeface="Wingdings" panose="05000000000000000000" pitchFamily="2" charset="2"/>
              <a:buChar char="q"/>
            </a:pPr>
            <a:r>
              <a:rPr lang="en-US" sz="1000" dirty="0"/>
              <a:t>The </a:t>
            </a:r>
            <a:r>
              <a:rPr lang="en-US" sz="1000" b="1" dirty="0"/>
              <a:t>GAMMA operator </a:t>
            </a:r>
            <a:r>
              <a:rPr lang="en-US" sz="1000" dirty="0"/>
              <a:t>identifies both attacks (the hijacking attack inside the aircraft and the jamming at the airport) as non-coordinated </a:t>
            </a:r>
            <a:r>
              <a:rPr lang="it-IT" sz="1000" dirty="0" err="1"/>
              <a:t>attacks</a:t>
            </a:r>
            <a:r>
              <a:rPr lang="it-IT" sz="1000" dirty="0" smtClean="0"/>
              <a:t>.</a:t>
            </a:r>
            <a:endParaRPr lang="en-US" sz="1000" dirty="0"/>
          </a:p>
        </p:txBody>
      </p:sp>
      <p:sp>
        <p:nvSpPr>
          <p:cNvPr id="14" name="CasellaDiTesto 13"/>
          <p:cNvSpPr txBox="1"/>
          <p:nvPr/>
        </p:nvSpPr>
        <p:spPr>
          <a:xfrm>
            <a:off x="5486400" y="6426872"/>
            <a:ext cx="2534605" cy="307777"/>
          </a:xfrm>
          <a:prstGeom prst="rect">
            <a:avLst/>
          </a:prstGeom>
          <a:noFill/>
        </p:spPr>
        <p:txBody>
          <a:bodyPr wrap="none" rtlCol="0">
            <a:spAutoFit/>
          </a:bodyPr>
          <a:lstStyle/>
          <a:p>
            <a:r>
              <a:rPr lang="it-IT" sz="1400" b="1" dirty="0" smtClean="0">
                <a:solidFill>
                  <a:schemeClr val="bg1"/>
                </a:solidFill>
              </a:rPr>
              <a:t>Fig. 1  The </a:t>
            </a:r>
            <a:r>
              <a:rPr lang="it-IT" sz="1400" b="1" dirty="0" err="1" smtClean="0">
                <a:solidFill>
                  <a:schemeClr val="bg1"/>
                </a:solidFill>
              </a:rPr>
              <a:t>Mission</a:t>
            </a:r>
            <a:r>
              <a:rPr lang="it-IT" sz="1400" b="1" dirty="0" smtClean="0">
                <a:solidFill>
                  <a:schemeClr val="bg1"/>
                </a:solidFill>
              </a:rPr>
              <a:t> Vignette</a:t>
            </a:r>
            <a:endParaRPr lang="it-IT" sz="1400" b="1" dirty="0">
              <a:solidFill>
                <a:schemeClr val="bg1"/>
              </a:solidFill>
            </a:endParaRPr>
          </a:p>
        </p:txBody>
      </p:sp>
      <p:sp>
        <p:nvSpPr>
          <p:cNvPr id="15" name="Rettangolo 14"/>
          <p:cNvSpPr/>
          <p:nvPr/>
        </p:nvSpPr>
        <p:spPr bwMode="auto">
          <a:xfrm>
            <a:off x="4305300" y="2743200"/>
            <a:ext cx="4838700" cy="3943468"/>
          </a:xfrm>
          <a:prstGeom prst="rect">
            <a:avLst/>
          </a:prstGeom>
          <a:noFill/>
          <a:ln w="9525" cap="flat" cmpd="sng" algn="ctr">
            <a:solidFill>
              <a:srgbClr val="FFFF00">
                <a:alpha val="31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pic>
        <p:nvPicPr>
          <p:cNvPr id="1026" name="Picture 2" descr="Immagine_Missio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2000" contrast="24000"/>
                    </a14:imgEffect>
                  </a14:imgLayer>
                </a14:imgProps>
              </a:ext>
              <a:ext uri="{28A0092B-C50C-407E-A947-70E740481C1C}">
                <a14:useLocalDpi xmlns:a14="http://schemas.microsoft.com/office/drawing/2010/main" val="0"/>
              </a:ext>
            </a:extLst>
          </a:blip>
          <a:srcRect/>
          <a:stretch>
            <a:fillRect/>
          </a:stretch>
        </p:blipFill>
        <p:spPr bwMode="auto">
          <a:xfrm>
            <a:off x="4305300" y="3214864"/>
            <a:ext cx="4715934" cy="303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031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6725" y="242888"/>
            <a:ext cx="5681663" cy="369332"/>
          </a:xfrm>
        </p:spPr>
        <p:txBody>
          <a:bodyPr/>
          <a:lstStyle/>
          <a:p>
            <a:r>
              <a:rPr lang="en-US" dirty="0" smtClean="0"/>
              <a:t>The </a:t>
            </a:r>
            <a:r>
              <a:rPr lang="en-US" dirty="0"/>
              <a:t>P1 Validation Scenario</a:t>
            </a:r>
            <a:endParaRPr lang="it-IT" dirty="0"/>
          </a:p>
        </p:txBody>
      </p:sp>
      <p:sp>
        <p:nvSpPr>
          <p:cNvPr id="4" name="Segnaposto piè di pagina 3"/>
          <p:cNvSpPr>
            <a:spLocks noGrp="1"/>
          </p:cNvSpPr>
          <p:nvPr>
            <p:ph type="ftr" sz="quarter" idx="3"/>
          </p:nvPr>
        </p:nvSpPr>
        <p:spPr/>
        <p:txBody>
          <a:bodyPr/>
          <a:lstStyle/>
          <a:p>
            <a:pPr>
              <a:defRPr/>
            </a:pPr>
            <a:r>
              <a:rPr lang="en-US" smtClean="0"/>
              <a:t>© GAMMA.All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7</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447"/>
            <a:ext cx="9144000" cy="6082553"/>
          </a:xfrm>
          <a:prstGeom prst="rect">
            <a:avLst/>
          </a:prstGeom>
        </p:spPr>
      </p:pic>
      <p:pic>
        <p:nvPicPr>
          <p:cNvPr id="9" name="Picture 2" descr="Immagine_Missio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2000" contrast="24000"/>
                    </a14:imgEffect>
                  </a14:imgLayer>
                </a14:imgProps>
              </a:ext>
              <a:ext uri="{28A0092B-C50C-407E-A947-70E740481C1C}">
                <a14:useLocalDpi xmlns:a14="http://schemas.microsoft.com/office/drawing/2010/main" val="0"/>
              </a:ext>
            </a:extLst>
          </a:blip>
          <a:srcRect/>
          <a:stretch>
            <a:fillRect/>
          </a:stretch>
        </p:blipFill>
        <p:spPr bwMode="auto">
          <a:xfrm>
            <a:off x="0" y="775447"/>
            <a:ext cx="9144000" cy="608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186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38401" y="242888"/>
            <a:ext cx="6249988" cy="646331"/>
          </a:xfrm>
        </p:spPr>
        <p:txBody>
          <a:bodyPr/>
          <a:lstStyle/>
          <a:p>
            <a:r>
              <a:rPr lang="en-US" dirty="0"/>
              <a:t>Added Value of the GAMMA concept in the P1 </a:t>
            </a:r>
            <a:r>
              <a:rPr lang="en-US" dirty="0" err="1"/>
              <a:t>excercise</a:t>
            </a:r>
            <a:endParaRPr lang="en-US" dirty="0"/>
          </a:p>
        </p:txBody>
      </p:sp>
      <p:sp>
        <p:nvSpPr>
          <p:cNvPr id="4" name="Segnaposto piè di pagina 3"/>
          <p:cNvSpPr>
            <a:spLocks noGrp="1"/>
          </p:cNvSpPr>
          <p:nvPr>
            <p:ph type="ftr" sz="quarter" idx="3"/>
          </p:nvPr>
        </p:nvSpPr>
        <p:spPr/>
        <p:txBody>
          <a:bodyPr/>
          <a:lstStyle/>
          <a:p>
            <a:pPr>
              <a:defRPr/>
            </a:pPr>
            <a:r>
              <a:rPr lang="en-US" smtClean="0"/>
              <a:t>© GAMMA.All rights reserved</a:t>
            </a:r>
            <a:endParaRPr lang="en-US" dirty="0"/>
          </a:p>
        </p:txBody>
      </p:sp>
      <p:sp>
        <p:nvSpPr>
          <p:cNvPr id="5" name="Segnaposto numero diapositiva 4"/>
          <p:cNvSpPr>
            <a:spLocks noGrp="1"/>
          </p:cNvSpPr>
          <p:nvPr>
            <p:ph type="sldNum" sz="quarter" idx="4"/>
          </p:nvPr>
        </p:nvSpPr>
        <p:spPr/>
        <p:txBody>
          <a:bodyPr/>
          <a:lstStyle/>
          <a:p>
            <a:pPr>
              <a:defRPr/>
            </a:pPr>
            <a:fld id="{E7069822-F5B0-46EC-8E23-7F8394F21743}" type="slidenum">
              <a:rPr lang="en-US" smtClean="0"/>
              <a:pPr>
                <a:defRPr/>
              </a:pPr>
              <a:t>8</a:t>
            </a:fld>
            <a:endParaRPr lang="en-US"/>
          </a:p>
        </p:txBody>
      </p:sp>
      <p:sp>
        <p:nvSpPr>
          <p:cNvPr id="6" name="Segnaposto data 5"/>
          <p:cNvSpPr>
            <a:spLocks noGrp="1"/>
          </p:cNvSpPr>
          <p:nvPr>
            <p:ph type="dt" sz="half" idx="2"/>
          </p:nvPr>
        </p:nvSpPr>
        <p:spPr/>
        <p:txBody>
          <a:bodyPr/>
          <a:lstStyle/>
          <a:p>
            <a:pPr>
              <a:defRPr/>
            </a:pPr>
            <a:fld id="{276869D1-0B4F-4D79-9C1F-5D963310C571}" type="datetime1">
              <a:rPr lang="en-US" smtClean="0"/>
              <a:t>11/14/2017</a:t>
            </a:fld>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5447"/>
            <a:ext cx="9144000" cy="6082553"/>
          </a:xfrm>
          <a:prstGeom prst="rect">
            <a:avLst/>
          </a:prstGeom>
        </p:spPr>
      </p:pic>
      <p:sp>
        <p:nvSpPr>
          <p:cNvPr id="9" name="Rettangolo 8"/>
          <p:cNvSpPr/>
          <p:nvPr/>
        </p:nvSpPr>
        <p:spPr>
          <a:xfrm>
            <a:off x="4267200" y="3816723"/>
            <a:ext cx="4648200" cy="2862322"/>
          </a:xfrm>
          <a:prstGeom prst="rect">
            <a:avLst/>
          </a:prstGeom>
          <a:gradFill flip="none" rotWithShape="1">
            <a:gsLst>
              <a:gs pos="0">
                <a:srgbClr val="91BCE3">
                  <a:tint val="66000"/>
                  <a:satMod val="160000"/>
                  <a:alpha val="73000"/>
                </a:srgbClr>
              </a:gs>
              <a:gs pos="100000">
                <a:srgbClr val="91BCE3">
                  <a:tint val="44500"/>
                  <a:satMod val="160000"/>
                </a:srgbClr>
              </a:gs>
              <a:gs pos="100000">
                <a:srgbClr val="91BCE3">
                  <a:tint val="23500"/>
                  <a:satMod val="160000"/>
                </a:srgbClr>
              </a:gs>
            </a:gsLst>
            <a:lin ang="13500000" scaled="1"/>
            <a:tileRect/>
          </a:gradFill>
          <a:ln w="19050">
            <a:solidFill>
              <a:srgbClr val="FFFF66"/>
            </a:solidFill>
          </a:ln>
        </p:spPr>
        <p:txBody>
          <a:bodyPr wrap="square">
            <a:spAutoFit/>
          </a:bodyPr>
          <a:lstStyle/>
          <a:p>
            <a:pPr marL="685800" lvl="1" indent="-228600" algn="just">
              <a:buFont typeface="Wingdings" panose="05000000000000000000" pitchFamily="2" charset="2"/>
              <a:buChar char="q"/>
            </a:pPr>
            <a:endParaRPr lang="en-US" sz="1000" dirty="0" smtClean="0"/>
          </a:p>
          <a:p>
            <a:pPr marL="685800" lvl="1" indent="-228600" algn="just">
              <a:buFont typeface="Wingdings" panose="05000000000000000000" pitchFamily="2" charset="2"/>
              <a:buChar char="q"/>
            </a:pPr>
            <a:r>
              <a:rPr lang="en-US" sz="1000" dirty="0" smtClean="0"/>
              <a:t>the </a:t>
            </a:r>
            <a:r>
              <a:rPr lang="en-US" sz="1000" dirty="0"/>
              <a:t>info that the Satellite transmission is cut intentionally (by </a:t>
            </a:r>
            <a:r>
              <a:rPr lang="en-US" sz="1000" dirty="0" err="1"/>
              <a:t>SATCom</a:t>
            </a:r>
            <a:r>
              <a:rPr lang="en-US" sz="1000" dirty="0"/>
              <a:t> prototype) together with the info that there is a jamming threat at the airport (by GNSS prototype) and, consequently, the fact that the corresponding Military and Security agencies are informed earlier of pre‐identified issues (by SMP prototype), can be considered both the improvement of the baseline countermeasures and the added value of GAMMA against the baseline itself</a:t>
            </a:r>
            <a:r>
              <a:rPr lang="en-US" sz="1000" dirty="0" smtClean="0"/>
              <a:t>.</a:t>
            </a:r>
          </a:p>
          <a:p>
            <a:pPr marL="685800" lvl="1" indent="-228600" algn="just">
              <a:buFont typeface="Wingdings" panose="05000000000000000000" pitchFamily="2" charset="2"/>
              <a:buChar char="q"/>
            </a:pPr>
            <a:endParaRPr lang="en-US" sz="1000" dirty="0"/>
          </a:p>
          <a:p>
            <a:pPr marL="685800" lvl="1" indent="-228600" algn="just">
              <a:buFont typeface="Wingdings" panose="05000000000000000000" pitchFamily="2" charset="2"/>
              <a:buChar char="q"/>
            </a:pPr>
            <a:endParaRPr lang="en-US" sz="1000" dirty="0" smtClean="0"/>
          </a:p>
          <a:p>
            <a:pPr marL="685800" lvl="1" indent="-228600" algn="just">
              <a:buFont typeface="Wingdings" panose="05000000000000000000" pitchFamily="2" charset="2"/>
              <a:buChar char="q"/>
            </a:pPr>
            <a:endParaRPr lang="en-US" sz="1000" dirty="0"/>
          </a:p>
          <a:p>
            <a:pPr marL="685800" lvl="1" indent="-228600" algn="just">
              <a:buFont typeface="Wingdings" panose="05000000000000000000" pitchFamily="2" charset="2"/>
              <a:buChar char="q"/>
            </a:pPr>
            <a:endParaRPr lang="en-US" sz="1000" dirty="0" smtClean="0"/>
          </a:p>
          <a:p>
            <a:pPr marL="685800" lvl="1" indent="-228600" algn="just">
              <a:buFont typeface="Wingdings" panose="05000000000000000000" pitchFamily="2" charset="2"/>
              <a:buChar char="q"/>
            </a:pPr>
            <a:endParaRPr lang="en-US" sz="1000" dirty="0"/>
          </a:p>
          <a:p>
            <a:pPr marL="685800" lvl="1" indent="-228600" algn="just">
              <a:buFont typeface="Wingdings" panose="05000000000000000000" pitchFamily="2" charset="2"/>
              <a:buChar char="q"/>
            </a:pPr>
            <a:endParaRPr lang="en-US" sz="1000" dirty="0" smtClean="0"/>
          </a:p>
          <a:p>
            <a:pPr marL="685800" lvl="1" indent="-228600" algn="just">
              <a:buFont typeface="Wingdings" panose="05000000000000000000" pitchFamily="2" charset="2"/>
              <a:buChar char="q"/>
            </a:pPr>
            <a:endParaRPr lang="en-US" sz="1000" dirty="0"/>
          </a:p>
          <a:p>
            <a:pPr marL="685800" lvl="1" indent="-228600" algn="just">
              <a:buFont typeface="Wingdings" panose="05000000000000000000" pitchFamily="2" charset="2"/>
              <a:buChar char="q"/>
            </a:pPr>
            <a:endParaRPr lang="en-US" sz="1000" dirty="0" smtClean="0"/>
          </a:p>
          <a:p>
            <a:pPr lvl="1" algn="just"/>
            <a:endParaRPr lang="en-US" sz="1000" dirty="0"/>
          </a:p>
          <a:p>
            <a:pPr marL="685800" lvl="1" indent="-228600" algn="just">
              <a:buFont typeface="Wingdings" panose="05000000000000000000" pitchFamily="2" charset="2"/>
              <a:buChar char="q"/>
            </a:pPr>
            <a:endParaRPr lang="en-US" sz="1000" dirty="0"/>
          </a:p>
        </p:txBody>
      </p:sp>
      <p:sp>
        <p:nvSpPr>
          <p:cNvPr id="8" name="Rettangolo 7"/>
          <p:cNvSpPr/>
          <p:nvPr/>
        </p:nvSpPr>
        <p:spPr>
          <a:xfrm>
            <a:off x="152400" y="2743200"/>
            <a:ext cx="4572000" cy="3493264"/>
          </a:xfrm>
          <a:prstGeom prst="rect">
            <a:avLst/>
          </a:prstGeom>
          <a:gradFill flip="none" rotWithShape="1">
            <a:gsLst>
              <a:gs pos="0">
                <a:srgbClr val="91BCE3">
                  <a:tint val="66000"/>
                  <a:satMod val="160000"/>
                  <a:alpha val="69000"/>
                </a:srgbClr>
              </a:gs>
              <a:gs pos="50000">
                <a:srgbClr val="91BCE3">
                  <a:tint val="44500"/>
                  <a:satMod val="160000"/>
                </a:srgbClr>
              </a:gs>
              <a:gs pos="100000">
                <a:srgbClr val="91BCE3">
                  <a:tint val="23500"/>
                  <a:satMod val="160000"/>
                </a:srgbClr>
              </a:gs>
            </a:gsLst>
            <a:lin ang="13500000" scaled="1"/>
            <a:tileRect/>
          </a:gradFill>
          <a:ln w="19050">
            <a:solidFill>
              <a:srgbClr val="FFFF99"/>
            </a:solidFill>
          </a:ln>
        </p:spPr>
        <p:txBody>
          <a:bodyPr>
            <a:spAutoFit/>
          </a:bodyPr>
          <a:lstStyle/>
          <a:p>
            <a:pPr marL="171450" indent="-171450" algn="just">
              <a:buFont typeface="Arial" panose="020B0604020202020204" pitchFamily="34" charset="0"/>
              <a:buChar char="•"/>
            </a:pPr>
            <a:endParaRPr lang="en-US" sz="1100" u="sng" dirty="0" smtClean="0">
              <a:solidFill>
                <a:srgbClr val="C00000"/>
              </a:solidFill>
            </a:endParaRPr>
          </a:p>
          <a:p>
            <a:pPr marL="171450" indent="-171450" algn="just">
              <a:buFont typeface="Arial" panose="020B0604020202020204" pitchFamily="34" charset="0"/>
              <a:buChar char="•"/>
            </a:pPr>
            <a:r>
              <a:rPr lang="en-US" sz="1100" b="1" u="sng" dirty="0" smtClean="0">
                <a:solidFill>
                  <a:srgbClr val="C00000"/>
                </a:solidFill>
              </a:rPr>
              <a:t>The </a:t>
            </a:r>
            <a:r>
              <a:rPr lang="en-US" sz="1100" b="1" u="sng" dirty="0">
                <a:solidFill>
                  <a:srgbClr val="C00000"/>
                </a:solidFill>
              </a:rPr>
              <a:t>added </a:t>
            </a:r>
            <a:r>
              <a:rPr lang="en-US" sz="1100" b="1" u="sng" dirty="0" smtClean="0">
                <a:solidFill>
                  <a:srgbClr val="C00000"/>
                </a:solidFill>
              </a:rPr>
              <a:t>value</a:t>
            </a:r>
            <a:r>
              <a:rPr lang="en-US" sz="1100" b="1" dirty="0" smtClean="0">
                <a:solidFill>
                  <a:srgbClr val="C00000"/>
                </a:solidFill>
              </a:rPr>
              <a:t> </a:t>
            </a:r>
            <a:r>
              <a:rPr lang="en-US" sz="1100" dirty="0"/>
              <a:t>of the </a:t>
            </a:r>
            <a:r>
              <a:rPr lang="en-US" sz="1100" dirty="0" smtClean="0"/>
              <a:t>GAMMA Concept was </a:t>
            </a:r>
            <a:r>
              <a:rPr lang="en-US" sz="1100" dirty="0"/>
              <a:t>to demonstrate how the Security Prototypes represent the intelligence for a very fast detection of these threats which, in this case, are represented by the “intentional” cut of the Satellite transmission and by an unpredictable </a:t>
            </a:r>
            <a:r>
              <a:rPr lang="en-US" sz="1100" dirty="0" err="1"/>
              <a:t>behaviour</a:t>
            </a:r>
            <a:r>
              <a:rPr lang="en-US" sz="1100" dirty="0"/>
              <a:t> of the flight that could </a:t>
            </a:r>
            <a:r>
              <a:rPr lang="it-IT" sz="1100" dirty="0" err="1"/>
              <a:t>threaten</a:t>
            </a:r>
            <a:r>
              <a:rPr lang="it-IT" sz="1100" dirty="0"/>
              <a:t> the </a:t>
            </a:r>
            <a:r>
              <a:rPr lang="it-IT" sz="1100" dirty="0" err="1"/>
              <a:t>national</a:t>
            </a:r>
            <a:r>
              <a:rPr lang="it-IT" sz="1100" dirty="0"/>
              <a:t> security. In a </a:t>
            </a:r>
            <a:r>
              <a:rPr lang="it-IT" sz="1100" dirty="0" err="1"/>
              <a:t>nutshell</a:t>
            </a:r>
            <a:r>
              <a:rPr lang="it-IT" sz="1100" dirty="0"/>
              <a:t>:</a:t>
            </a:r>
          </a:p>
          <a:p>
            <a:pPr algn="just"/>
            <a:endParaRPr lang="it-IT" sz="1100" dirty="0"/>
          </a:p>
          <a:p>
            <a:pPr marL="685800" lvl="1" indent="-228600" algn="just">
              <a:buFont typeface="Wingdings" panose="05000000000000000000" pitchFamily="2" charset="2"/>
              <a:buChar char="q"/>
            </a:pPr>
            <a:r>
              <a:rPr lang="en-US" sz="1000" dirty="0"/>
              <a:t>the fast dissemination of an alarm to the Military authority    together with a trusted and secure information will permit to speed up and improve all countermeasures in order to intercept the flight before it leaves the critical area and violates the national boundaries</a:t>
            </a:r>
            <a:r>
              <a:rPr lang="en-US" sz="1000" dirty="0" smtClean="0"/>
              <a:t>.</a:t>
            </a:r>
          </a:p>
          <a:p>
            <a:pPr marL="685800" lvl="1" indent="-228600" algn="just">
              <a:buFont typeface="Wingdings" panose="05000000000000000000" pitchFamily="2" charset="2"/>
              <a:buChar char="q"/>
            </a:pPr>
            <a:endParaRPr lang="en-US" sz="1000" dirty="0"/>
          </a:p>
          <a:p>
            <a:pPr marL="685800" lvl="1" indent="-228600" algn="just">
              <a:buFont typeface="Wingdings" panose="05000000000000000000" pitchFamily="2" charset="2"/>
              <a:buChar char="q"/>
            </a:pPr>
            <a:r>
              <a:rPr lang="en-US" sz="1000" dirty="0"/>
              <a:t>the added value of the GAMMA </a:t>
            </a:r>
            <a:r>
              <a:rPr lang="en-US" sz="1000" dirty="0" smtClean="0"/>
              <a:t>concept resides </a:t>
            </a:r>
            <a:r>
              <a:rPr lang="en-US" sz="1000" dirty="0"/>
              <a:t>in the ability to optimize the military intervention time and, as a consequence, to make fighters able to intercept the suspected flight on the basis of clear information concerning the threat and not in the proximity of the national boundaries but inside the critical area where the threats first emerge</a:t>
            </a:r>
            <a:r>
              <a:rPr lang="en-US" sz="1000" dirty="0" smtClean="0"/>
              <a:t>.</a:t>
            </a:r>
          </a:p>
          <a:p>
            <a:pPr lvl="1" algn="just"/>
            <a:endParaRPr lang="en-US" sz="1000" dirty="0"/>
          </a:p>
        </p:txBody>
      </p:sp>
    </p:spTree>
    <p:extLst>
      <p:ext uri="{BB962C8B-B14F-4D97-AF65-F5344CB8AC3E}">
        <p14:creationId xmlns:p14="http://schemas.microsoft.com/office/powerpoint/2010/main" val="2103299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tretch>
            <a:fillRect/>
          </a:stretch>
        </p:blipFill>
        <p:spPr>
          <a:xfrm>
            <a:off x="0" y="776347"/>
            <a:ext cx="9144000" cy="6081653"/>
          </a:xfrm>
          <a:prstGeom prst="rect">
            <a:avLst/>
          </a:prstGeom>
        </p:spPr>
      </p:pic>
      <p:sp>
        <p:nvSpPr>
          <p:cNvPr id="6" name="Titolo 5"/>
          <p:cNvSpPr>
            <a:spLocks noGrp="1"/>
          </p:cNvSpPr>
          <p:nvPr>
            <p:ph type="title"/>
          </p:nvPr>
        </p:nvSpPr>
        <p:spPr>
          <a:xfrm>
            <a:off x="2209800" y="242888"/>
            <a:ext cx="6478589" cy="400110"/>
          </a:xfrm>
        </p:spPr>
        <p:txBody>
          <a:bodyPr/>
          <a:lstStyle/>
          <a:p>
            <a:r>
              <a:rPr lang="en-US" sz="2000" dirty="0"/>
              <a:t>The P1 Validation Scenario</a:t>
            </a:r>
            <a:endParaRPr lang="it-IT" dirty="0"/>
          </a:p>
        </p:txBody>
      </p:sp>
      <p:sp>
        <p:nvSpPr>
          <p:cNvPr id="2" name="Segnaposto piè di pagina 1"/>
          <p:cNvSpPr>
            <a:spLocks noGrp="1"/>
          </p:cNvSpPr>
          <p:nvPr>
            <p:ph type="ftr" sz="quarter" idx="3"/>
          </p:nvPr>
        </p:nvSpPr>
        <p:spPr/>
        <p:txBody>
          <a:bodyPr/>
          <a:lstStyle/>
          <a:p>
            <a:pPr>
              <a:defRPr/>
            </a:pPr>
            <a:r>
              <a:rPr lang="en-US" smtClean="0"/>
              <a:t>© GAMMA.All rights reserved</a:t>
            </a:r>
            <a:endParaRPr lang="en-US" dirty="0"/>
          </a:p>
        </p:txBody>
      </p:sp>
      <p:sp>
        <p:nvSpPr>
          <p:cNvPr id="3" name="Segnaposto numero diapositiva 2"/>
          <p:cNvSpPr>
            <a:spLocks noGrp="1"/>
          </p:cNvSpPr>
          <p:nvPr>
            <p:ph type="sldNum" sz="quarter" idx="4"/>
          </p:nvPr>
        </p:nvSpPr>
        <p:spPr/>
        <p:txBody>
          <a:bodyPr/>
          <a:lstStyle/>
          <a:p>
            <a:pPr>
              <a:defRPr/>
            </a:pPr>
            <a:fld id="{E7069822-F5B0-46EC-8E23-7F8394F21743}" type="slidenum">
              <a:rPr lang="en-US" smtClean="0"/>
              <a:pPr>
                <a:defRPr/>
              </a:pPr>
              <a:t>9</a:t>
            </a:fld>
            <a:endParaRPr lang="en-US"/>
          </a:p>
        </p:txBody>
      </p:sp>
      <p:pic>
        <p:nvPicPr>
          <p:cNvPr id="9" name="Immagine 8"/>
          <p:cNvPicPr>
            <a:picLocks noChangeAspect="1"/>
          </p:cNvPicPr>
          <p:nvPr/>
        </p:nvPicPr>
        <p:blipFill>
          <a:blip r:embed="rId4">
            <a:extLst>
              <a:ext uri="{BEBA8EAE-BF5A-486C-A8C5-ECC9F3942E4B}">
                <a14:imgProps xmlns:a14="http://schemas.microsoft.com/office/drawing/2010/main">
                  <a14:imgLayer r:embed="rId5">
                    <a14:imgEffect>
                      <a14:brightnessContrast bright="-12000" contrast="24000"/>
                    </a14:imgEffect>
                  </a14:imgLayer>
                </a14:imgProps>
              </a:ext>
              <a:ext uri="{28A0092B-C50C-407E-A947-70E740481C1C}">
                <a14:useLocalDpi xmlns:a14="http://schemas.microsoft.com/office/drawing/2010/main" val="0"/>
              </a:ext>
            </a:extLst>
          </a:blip>
          <a:stretch>
            <a:fillRect/>
          </a:stretch>
        </p:blipFill>
        <p:spPr>
          <a:xfrm>
            <a:off x="3581400" y="3276600"/>
            <a:ext cx="4339403" cy="2989898"/>
          </a:xfrm>
          <a:prstGeom prst="rect">
            <a:avLst/>
          </a:prstGeom>
        </p:spPr>
      </p:pic>
      <p:sp>
        <p:nvSpPr>
          <p:cNvPr id="8" name="Rettangolo 7"/>
          <p:cNvSpPr/>
          <p:nvPr/>
        </p:nvSpPr>
        <p:spPr>
          <a:xfrm>
            <a:off x="228600" y="2146308"/>
            <a:ext cx="4572000" cy="2292935"/>
          </a:xfrm>
          <a:prstGeom prst="rect">
            <a:avLst/>
          </a:prstGeom>
          <a:gradFill flip="none" rotWithShape="1">
            <a:gsLst>
              <a:gs pos="0">
                <a:srgbClr val="91BCE3">
                  <a:tint val="66000"/>
                  <a:satMod val="160000"/>
                  <a:alpha val="69000"/>
                </a:srgbClr>
              </a:gs>
              <a:gs pos="50000">
                <a:srgbClr val="91BCE3">
                  <a:tint val="44500"/>
                  <a:satMod val="160000"/>
                </a:srgbClr>
              </a:gs>
              <a:gs pos="100000">
                <a:srgbClr val="91BCE3">
                  <a:tint val="23500"/>
                  <a:satMod val="160000"/>
                </a:srgbClr>
              </a:gs>
            </a:gsLst>
            <a:lin ang="13500000" scaled="1"/>
            <a:tileRect/>
          </a:gradFill>
          <a:ln w="19050">
            <a:solidFill>
              <a:srgbClr val="FFFF99"/>
            </a:solidFill>
          </a:ln>
        </p:spPr>
        <p:txBody>
          <a:bodyPr>
            <a:spAutoFit/>
          </a:bodyPr>
          <a:lstStyle/>
          <a:p>
            <a:pPr marL="171450" indent="-171450" algn="just">
              <a:buFont typeface="Arial" panose="020B0604020202020204" pitchFamily="34" charset="0"/>
              <a:buChar char="•"/>
            </a:pPr>
            <a:endParaRPr lang="en-US" sz="1100" u="sng" dirty="0" smtClean="0">
              <a:solidFill>
                <a:srgbClr val="C00000"/>
              </a:solidFill>
            </a:endParaRPr>
          </a:p>
          <a:p>
            <a:r>
              <a:rPr lang="en-GB" sz="1100" dirty="0">
                <a:solidFill>
                  <a:srgbClr val="C00000"/>
                </a:solidFill>
              </a:rPr>
              <a:t>The main objectives of the Partial 1 Validation Exercise </a:t>
            </a:r>
            <a:r>
              <a:rPr lang="en-GB" sz="1100" dirty="0" smtClean="0">
                <a:solidFill>
                  <a:srgbClr val="C00000"/>
                </a:solidFill>
              </a:rPr>
              <a:t>were to </a:t>
            </a:r>
            <a:r>
              <a:rPr lang="en-GB" sz="1100" dirty="0">
                <a:solidFill>
                  <a:srgbClr val="C00000"/>
                </a:solidFill>
              </a:rPr>
              <a:t>demonstrate:</a:t>
            </a:r>
          </a:p>
          <a:p>
            <a:endParaRPr lang="en-GB" sz="1100" dirty="0"/>
          </a:p>
          <a:p>
            <a:pPr marL="285750" indent="-285750">
              <a:buFont typeface="Arial" panose="020B0604020202020204" pitchFamily="34" charset="0"/>
              <a:buChar char="•"/>
            </a:pPr>
            <a:r>
              <a:rPr lang="en-GB" sz="1100" dirty="0"/>
              <a:t>what happens with the GAMMA solution on board during simultaneous attacks on Satellite Communication and Navigation System</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100" dirty="0"/>
              <a:t>how a very fast detection of Security threats, which in this case are represented by the “intentional” cut of the Satellite transmission and by an unpredictable behaviour of the flight that could threaten the national security, could be enabled by the GAMMA prototypes intelligence </a:t>
            </a:r>
          </a:p>
        </p:txBody>
      </p:sp>
    </p:spTree>
    <p:extLst>
      <p:ext uri="{BB962C8B-B14F-4D97-AF65-F5344CB8AC3E}">
        <p14:creationId xmlns:p14="http://schemas.microsoft.com/office/powerpoint/2010/main" val="9751107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50555A"/>
      </a:dk1>
      <a:lt1>
        <a:srgbClr val="FFFFFF"/>
      </a:lt1>
      <a:dk2>
        <a:srgbClr val="000000"/>
      </a:dk2>
      <a:lt2>
        <a:srgbClr val="808080"/>
      </a:lt2>
      <a:accent1>
        <a:srgbClr val="B4B4B4"/>
      </a:accent1>
      <a:accent2>
        <a:srgbClr val="333399"/>
      </a:accent2>
      <a:accent3>
        <a:srgbClr val="FFFFFF"/>
      </a:accent3>
      <a:accent4>
        <a:srgbClr val="43474C"/>
      </a:accent4>
      <a:accent5>
        <a:srgbClr val="D6D6D6"/>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D4D4D"/>
        </a:dk1>
        <a:lt1>
          <a:srgbClr val="FFFFFF"/>
        </a:lt1>
        <a:dk2>
          <a:srgbClr val="000000"/>
        </a:dk2>
        <a:lt2>
          <a:srgbClr val="808080"/>
        </a:lt2>
        <a:accent1>
          <a:srgbClr val="B4B4B4"/>
        </a:accent1>
        <a:accent2>
          <a:srgbClr val="333399"/>
        </a:accent2>
        <a:accent3>
          <a:srgbClr val="FFFFFF"/>
        </a:accent3>
        <a:accent4>
          <a:srgbClr val="404040"/>
        </a:accent4>
        <a:accent5>
          <a:srgbClr val="D6D6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50555A"/>
        </a:dk1>
        <a:lt1>
          <a:srgbClr val="FFFFFF"/>
        </a:lt1>
        <a:dk2>
          <a:srgbClr val="000000"/>
        </a:dk2>
        <a:lt2>
          <a:srgbClr val="808080"/>
        </a:lt2>
        <a:accent1>
          <a:srgbClr val="B4B4B4"/>
        </a:accent1>
        <a:accent2>
          <a:srgbClr val="333399"/>
        </a:accent2>
        <a:accent3>
          <a:srgbClr val="FFFFFF"/>
        </a:accent3>
        <a:accent4>
          <a:srgbClr val="43474C"/>
        </a:accent4>
        <a:accent5>
          <a:srgbClr val="D6D6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843</Words>
  <Application>Microsoft Office PowerPoint</Application>
  <PresentationFormat>Presentazione su schermo (4:3)</PresentationFormat>
  <Paragraphs>121</Paragraphs>
  <Slides>12</Slides>
  <Notes>7</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Default Design</vt:lpstr>
      <vt:lpstr>The P1 Validation Exercise</vt:lpstr>
      <vt:lpstr>The Geo-Distributed Validation Platform</vt:lpstr>
      <vt:lpstr>The Total Deployment</vt:lpstr>
      <vt:lpstr>GAMMA Prototypes involved in the Partial 1</vt:lpstr>
      <vt:lpstr>GAMMA Prototypes involved in the Partial 1</vt:lpstr>
      <vt:lpstr>The P1 Validation Scenario</vt:lpstr>
      <vt:lpstr>The P1 Validation Scenario</vt:lpstr>
      <vt:lpstr>Added Value of the GAMMA concept in the P1 excercise</vt:lpstr>
      <vt:lpstr>The P1 Validation Scenario</vt:lpstr>
      <vt:lpstr>WITH &amp; WITHOUT GAMMA:  THE MEASUREMENTS</vt:lpstr>
      <vt:lpstr>WITH &amp; WITHOUT GAMMA:  THE MEASUREMENTS</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Centaroli Carlo</dc:creator>
  <cp:lastModifiedBy>mmichetti</cp:lastModifiedBy>
  <cp:revision>526</cp:revision>
  <cp:lastPrinted>1601-01-01T00:00:00Z</cp:lastPrinted>
  <dcterms:created xsi:type="dcterms:W3CDTF">1601-01-01T00:00:00Z</dcterms:created>
  <dcterms:modified xsi:type="dcterms:W3CDTF">2017-11-14T17:47:29Z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SIP_Label_05b32904-7b88-4fbd-853e-1545dcc6f0e3_Enabled">
    <vt:lpwstr>True</vt:lpwstr>
  </property>
  <property fmtid="{D5CDD505-2E9C-101B-9397-08002B2CF9AE}" pid="4" name="MSIP_Label_05b32904-7b88-4fbd-853e-1545dcc6f0e3_SiteId">
    <vt:lpwstr>31ae1cef-2393-4eb1-8962-4e4bbfccd663</vt:lpwstr>
  </property>
  <property fmtid="{D5CDD505-2E9C-101B-9397-08002B2CF9AE}" pid="5" name="MSIP_Label_05b32904-7b88-4fbd-853e-1545dcc6f0e3_Ref">
    <vt:lpwstr>https://api.informationprotection.azure.com/api/31ae1cef-2393-4eb1-8962-4e4bbfccd663</vt:lpwstr>
  </property>
  <property fmtid="{D5CDD505-2E9C-101B-9397-08002B2CF9AE}" pid="6" name="MSIP_Label_05b32904-7b88-4fbd-853e-1545dcc6f0e3_Owner">
    <vt:lpwstr>mmichetti@amsspa.it</vt:lpwstr>
  </property>
  <property fmtid="{D5CDD505-2E9C-101B-9397-08002B2CF9AE}" pid="7" name="MSIP_Label_05b32904-7b88-4fbd-853e-1545dcc6f0e3_SetDate">
    <vt:lpwstr>2017-11-07T09:06:48.5633135+01:00</vt:lpwstr>
  </property>
  <property fmtid="{D5CDD505-2E9C-101B-9397-08002B2CF9AE}" pid="8" name="MSIP_Label_05b32904-7b88-4fbd-853e-1545dcc6f0e3_Name">
    <vt:lpwstr>Company General Use</vt:lpwstr>
  </property>
  <property fmtid="{D5CDD505-2E9C-101B-9397-08002B2CF9AE}" pid="9" name="MSIP_Label_05b32904-7b88-4fbd-853e-1545dcc6f0e3_Application">
    <vt:lpwstr>Microsoft Azure Information Protection</vt:lpwstr>
  </property>
  <property fmtid="{D5CDD505-2E9C-101B-9397-08002B2CF9AE}" pid="10" name="MSIP_Label_05b32904-7b88-4fbd-853e-1545dcc6f0e3_Extended_MSFT_Method">
    <vt:lpwstr>Manual</vt:lpwstr>
  </property>
  <property fmtid="{D5CDD505-2E9C-101B-9397-08002B2CF9AE}" pid="11" name="MSIP_Label_3bb4f5e6-4689-4e32-8ee0-7c59def9675b_Enabled">
    <vt:lpwstr>True</vt:lpwstr>
  </property>
  <property fmtid="{D5CDD505-2E9C-101B-9397-08002B2CF9AE}" pid="12" name="MSIP_Label_3bb4f5e6-4689-4e32-8ee0-7c59def9675b_SiteId">
    <vt:lpwstr>31ae1cef-2393-4eb1-8962-4e4bbfccd663</vt:lpwstr>
  </property>
  <property fmtid="{D5CDD505-2E9C-101B-9397-08002B2CF9AE}" pid="13" name="MSIP_Label_3bb4f5e6-4689-4e32-8ee0-7c59def9675b_Ref">
    <vt:lpwstr>https://api.informationprotection.azure.com/api/31ae1cef-2393-4eb1-8962-4e4bbfccd663</vt:lpwstr>
  </property>
  <property fmtid="{D5CDD505-2E9C-101B-9397-08002B2CF9AE}" pid="14" name="MSIP_Label_3bb4f5e6-4689-4e32-8ee0-7c59def9675b_Owner">
    <vt:lpwstr>mmichetti@amsspa.it</vt:lpwstr>
  </property>
  <property fmtid="{D5CDD505-2E9C-101B-9397-08002B2CF9AE}" pid="15" name="MSIP_Label_3bb4f5e6-4689-4e32-8ee0-7c59def9675b_SetDate">
    <vt:lpwstr>2017-11-07T09:06:48.5633135+01:00</vt:lpwstr>
  </property>
  <property fmtid="{D5CDD505-2E9C-101B-9397-08002B2CF9AE}" pid="16" name="MSIP_Label_3bb4f5e6-4689-4e32-8ee0-7c59def9675b_Name">
    <vt:lpwstr>Mark</vt:lpwstr>
  </property>
  <property fmtid="{D5CDD505-2E9C-101B-9397-08002B2CF9AE}" pid="17" name="MSIP_Label_3bb4f5e6-4689-4e32-8ee0-7c59def9675b_Application">
    <vt:lpwstr>Microsoft Azure Information Protection</vt:lpwstr>
  </property>
  <property fmtid="{D5CDD505-2E9C-101B-9397-08002B2CF9AE}" pid="18" name="MSIP_Label_3bb4f5e6-4689-4e32-8ee0-7c59def9675b_Extended_MSFT_Method">
    <vt:lpwstr>Manual</vt:lpwstr>
  </property>
  <property fmtid="{D5CDD505-2E9C-101B-9397-08002B2CF9AE}" pid="19" name="MSIP_Label_3bb4f5e6-4689-4e32-8ee0-7c59def9675b_Parent">
    <vt:lpwstr>05b32904-7b88-4fbd-853e-1545dcc6f0e3</vt:lpwstr>
  </property>
  <property fmtid="{D5CDD505-2E9C-101B-9397-08002B2CF9AE}" pid="20" name="Sensitivity">
    <vt:lpwstr>Company General Use Mark</vt:lpwstr>
  </property>
</Properties>
</file>